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IBM Plex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BMPlexSans-bold.fntdata"/><Relationship Id="rId23" Type="http://schemas.openxmlformats.org/officeDocument/2006/relationships/font" Target="fonts/IBMPlex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Sans-boldItalic.fntdata"/><Relationship Id="rId25" Type="http://schemas.openxmlformats.org/officeDocument/2006/relationships/font" Target="fonts/IBMPlex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486f30ce64_0_2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2486f30ce64_0_2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6f2b4815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6f2b4815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6f2b4815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6f2b481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6f2b4815e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6f2b4815e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6f2b4815e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6f2b4815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86f2b4815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86f2b4815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86f2b4815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86f2b4815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6f2b4815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6f2b4815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486f30ce64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486f30ce64_0_3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86f30ce64_0_4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486f30ce64_0_4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bfef3fb09_0_5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4bfef3fb09_0_5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6f2b4815e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86f2b4815e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6f2b4815e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86f2b4815e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86f2b4815e_0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86f2b4815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86f2b4815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6f2b4815e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6f2b4815e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6f2b4815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6f2b4815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815666"/>
            <a:ext cx="6233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2980" y="3263035"/>
            <a:ext cx="1253379" cy="11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07003" y="4953267"/>
            <a:ext cx="606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521493" y="2842022"/>
            <a:ext cx="4806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051684" y="4999500"/>
            <a:ext cx="1092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6188" y="106333"/>
            <a:ext cx="295993" cy="26550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title"/>
          </p:nvPr>
        </p:nvSpPr>
        <p:spPr>
          <a:xfrm>
            <a:off x="251520" y="161713"/>
            <a:ext cx="721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DFF"/>
              </a:buClr>
              <a:buSzPts val="2100"/>
              <a:buFont typeface="Arial"/>
              <a:buNone/>
              <a:defRPr b="1" i="0" sz="2100">
                <a:solidFill>
                  <a:srgbClr val="2F4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51222" y="573881"/>
            <a:ext cx="8641500" cy="4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228600" y="1815666"/>
            <a:ext cx="6233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sz="24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82980" y="3263035"/>
            <a:ext cx="1253379" cy="11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507003" y="4953267"/>
            <a:ext cx="606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21493" y="2842022"/>
            <a:ext cx="4806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051684" y="4999500"/>
            <a:ext cx="1092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6188" y="106333"/>
            <a:ext cx="295993" cy="26550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title"/>
          </p:nvPr>
        </p:nvSpPr>
        <p:spPr>
          <a:xfrm>
            <a:off x="251520" y="161713"/>
            <a:ext cx="721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DFF"/>
              </a:buClr>
              <a:buSzPts val="2100"/>
              <a:buFont typeface="Arial"/>
              <a:buNone/>
              <a:defRPr b="1" i="0" sz="2100">
                <a:solidFill>
                  <a:srgbClr val="2F4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251222" y="573881"/>
            <a:ext cx="8641500" cy="4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bm sign-off">
  <p:cSld name="ibm sign-off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07003" y="4953267"/>
            <a:ext cx="606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-title">
  <p:cSld name="content-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051684" y="4999500"/>
            <a:ext cx="1092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56188" y="106333"/>
            <a:ext cx="295993" cy="26550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0"/>
          <p:cNvSpPr txBox="1"/>
          <p:nvPr>
            <p:ph type="title"/>
          </p:nvPr>
        </p:nvSpPr>
        <p:spPr>
          <a:xfrm>
            <a:off x="251520" y="161713"/>
            <a:ext cx="721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DFF"/>
              </a:buClr>
              <a:buSzPts val="2100"/>
              <a:buFont typeface="Arial"/>
              <a:buNone/>
              <a:defRPr b="1" i="0" sz="2100">
                <a:solidFill>
                  <a:srgbClr val="2F4D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1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21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p21"/>
          <p:cNvGrpSpPr/>
          <p:nvPr/>
        </p:nvGrpSpPr>
        <p:grpSpPr>
          <a:xfrm>
            <a:off x="1004144" y="1022024"/>
            <a:ext cx="7136668" cy="152400"/>
            <a:chOff x="1346429" y="1011300"/>
            <a:chExt cx="6452100" cy="152400"/>
          </a:xfrm>
        </p:grpSpPr>
        <p:cxnSp>
          <p:nvCxnSpPr>
            <p:cNvPr id="93" name="Google Shape;93;p21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21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5" name="Google Shape;95;p21"/>
          <p:cNvGrpSpPr/>
          <p:nvPr/>
        </p:nvGrpSpPr>
        <p:grpSpPr>
          <a:xfrm>
            <a:off x="1004151" y="3969098"/>
            <a:ext cx="7136668" cy="152400"/>
            <a:chOff x="1346435" y="3969088"/>
            <a:chExt cx="6452100" cy="152400"/>
          </a:xfrm>
        </p:grpSpPr>
        <p:cxnSp>
          <p:nvCxnSpPr>
            <p:cNvPr id="96" name="Google Shape;96;p21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21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" name="Google Shape;98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»"/>
              <a:defRPr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28600" y="581897"/>
            <a:ext cx="4114800" cy="4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800600" y="573528"/>
            <a:ext cx="4114800" cy="4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5"/>
          <p:cNvSpPr txBox="1"/>
          <p:nvPr/>
        </p:nvSpPr>
        <p:spPr>
          <a:xfrm>
            <a:off x="22786" y="4911790"/>
            <a:ext cx="15183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27000" lIns="68575" spcFirstLastPara="1" rIns="68575" wrap="square" tIns="27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ja" sz="1100" u="none" cap="none" strike="noStrike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©️</a:t>
            </a:r>
            <a:r>
              <a:rPr b="0" i="0" lang="ja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2023 慶應義塾大学AIC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507003" y="4953267"/>
            <a:ext cx="606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cxnSp>
        <p:nvCxnSpPr>
          <p:cNvPr id="65" name="Google Shape;65;p15"/>
          <p:cNvCxnSpPr/>
          <p:nvPr/>
        </p:nvCxnSpPr>
        <p:spPr>
          <a:xfrm>
            <a:off x="228600" y="522372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テキスト&#10;&#10;自動的に生成された説明" id="66" name="Google Shape;6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34318" y="84901"/>
            <a:ext cx="1520601" cy="41189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972">
          <p15:clr>
            <a:srgbClr val="F26B43"/>
          </p15:clr>
        </p15:guide>
        <p15:guide id="2" orient="horz" pos="1214">
          <p15:clr>
            <a:srgbClr val="F26B43"/>
          </p15:clr>
        </p15:guide>
        <p15:guide id="3" orient="horz" pos="912">
          <p15:clr>
            <a:srgbClr val="F26B43"/>
          </p15:clr>
        </p15:guide>
        <p15:guide id="4" orient="horz" pos="610">
          <p15:clr>
            <a:srgbClr val="F26B43"/>
          </p15:clr>
        </p15:guide>
        <p15:guide id="5" orient="horz" pos="1517">
          <p15:clr>
            <a:srgbClr val="F26B43"/>
          </p15:clr>
        </p15:guide>
        <p15:guide id="6" orient="horz" pos="1819">
          <p15:clr>
            <a:srgbClr val="F26B43"/>
          </p15:clr>
        </p15:guide>
        <p15:guide id="7" orient="horz" pos="2122">
          <p15:clr>
            <a:srgbClr val="F26B43"/>
          </p15:clr>
        </p15:guide>
        <p15:guide id="8" pos="2160">
          <p15:clr>
            <a:srgbClr val="F26B43"/>
          </p15:clr>
        </p15:guide>
        <p15:guide id="9" pos="2052">
          <p15:clr>
            <a:srgbClr val="F26B43"/>
          </p15:clr>
        </p15:guide>
        <p15:guide id="10" pos="1188">
          <p15:clr>
            <a:srgbClr val="F26B43"/>
          </p15:clr>
        </p15:guide>
        <p15:guide id="11" pos="1080">
          <p15:clr>
            <a:srgbClr val="F26B43"/>
          </p15:clr>
        </p15:guide>
        <p15:guide id="12" pos="2268">
          <p15:clr>
            <a:srgbClr val="F26B43"/>
          </p15:clr>
        </p15:guide>
        <p15:guide id="13" pos="3240">
          <p15:clr>
            <a:srgbClr val="F26B43"/>
          </p15:clr>
        </p15:guide>
        <p15:guide id="14" pos="108">
          <p15:clr>
            <a:srgbClr val="F26B43"/>
          </p15:clr>
        </p15:guide>
        <p15:guide id="15" pos="4212">
          <p15:clr>
            <a:srgbClr val="F26B43"/>
          </p15:clr>
        </p15:guide>
        <p15:guide id="16" orient="horz" pos="107">
          <p15:clr>
            <a:srgbClr val="F26B43"/>
          </p15:clr>
        </p15:guide>
        <p15:guide id="17" pos="3132">
          <p15:clr>
            <a:srgbClr val="F26B43"/>
          </p15:clr>
        </p15:guide>
        <p15:guide id="18" pos="3348">
          <p15:clr>
            <a:srgbClr val="F26B43"/>
          </p15:clr>
        </p15:guide>
        <p15:guide id="19" orient="horz" pos="2323">
          <p15:clr>
            <a:srgbClr val="F26B43"/>
          </p15:clr>
        </p15:guide>
        <p15:guide id="20" orient="horz" pos="315">
          <p15:clr>
            <a:srgbClr val="F26B43"/>
          </p15:clr>
        </p15:guide>
        <p15:guide id="21" orient="horz" pos="5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title"/>
          </p:nvPr>
        </p:nvSpPr>
        <p:spPr>
          <a:xfrm>
            <a:off x="228600" y="1815666"/>
            <a:ext cx="6233400" cy="7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ja" sz="2100"/>
              <a:t>   第 2 回</a:t>
            </a:r>
            <a:br>
              <a:rPr lang="ja" sz="1800"/>
            </a:br>
            <a:r>
              <a:rPr lang="ja"/>
              <a:t>【SQL</a:t>
            </a:r>
            <a:r>
              <a:rPr lang="ja"/>
              <a:t>を用いたデータ活用</a:t>
            </a:r>
            <a:r>
              <a:rPr lang="ja"/>
              <a:t> 入門】</a:t>
            </a:r>
            <a:endParaRPr/>
          </a:p>
        </p:txBody>
      </p:sp>
      <p:sp>
        <p:nvSpPr>
          <p:cNvPr id="115" name="Google Shape;115;p24"/>
          <p:cNvSpPr txBox="1"/>
          <p:nvPr>
            <p:ph idx="12" type="sldNum"/>
          </p:nvPr>
        </p:nvSpPr>
        <p:spPr>
          <a:xfrm>
            <a:off x="8507003" y="4953267"/>
            <a:ext cx="606000" cy="1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521493" y="2842022"/>
            <a:ext cx="48066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ja"/>
              <a:t>担当: </a:t>
            </a:r>
            <a:r>
              <a:rPr lang="ja"/>
              <a:t>勝又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title"/>
          </p:nvPr>
        </p:nvSpPr>
        <p:spPr>
          <a:xfrm>
            <a:off x="494700" y="-22175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SQL小話</a:t>
            </a:r>
            <a:endParaRPr/>
          </a:p>
        </p:txBody>
      </p:sp>
      <p:sp>
        <p:nvSpPr>
          <p:cNvPr id="179" name="Google Shape;179;p33"/>
          <p:cNvSpPr txBox="1"/>
          <p:nvPr>
            <p:ph idx="1" type="body"/>
          </p:nvPr>
        </p:nvSpPr>
        <p:spPr>
          <a:xfrm>
            <a:off x="555450" y="772456"/>
            <a:ext cx="8124300" cy="38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データ分析 (今回の目的はこれ!)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80" name="Google Shape;18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50" y="2129312"/>
            <a:ext cx="4102649" cy="247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2053" y="2336665"/>
            <a:ext cx="3857325" cy="179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94700" y="-22175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SQL小話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555450" y="772456"/>
            <a:ext cx="8124300" cy="38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アプリケーション開発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実際のサービスで使ってるDB↓</a:t>
            </a:r>
            <a:endParaRPr sz="2500"/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927625"/>
            <a:ext cx="4366624" cy="31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94700" y="-22175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SQL小話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555450" y="772456"/>
            <a:ext cx="8124300" cy="38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Excel (spreadsheet)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549" y="1502000"/>
            <a:ext cx="6837898" cy="330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94700" y="-22175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SQL小話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555450" y="772456"/>
            <a:ext cx="8124300" cy="38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Excel (spreadsheet)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202" name="Google Shape;20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950" y="1265600"/>
            <a:ext cx="6029700" cy="375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>
            <p:ph type="title"/>
          </p:nvPr>
        </p:nvSpPr>
        <p:spPr>
          <a:xfrm>
            <a:off x="427725" y="-2030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DB</a:t>
            </a:r>
            <a:r>
              <a:rPr lang="ja"/>
              <a:t>にも色々ある</a:t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00" y="1294051"/>
            <a:ext cx="7632199" cy="3188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427725" y="-2030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DBにも色々ある</a:t>
            </a:r>
            <a:endParaRPr/>
          </a:p>
        </p:txBody>
      </p:sp>
      <p:pic>
        <p:nvPicPr>
          <p:cNvPr id="214" name="Google Shape;214;p38"/>
          <p:cNvPicPr preferRelativeResize="0"/>
          <p:nvPr/>
        </p:nvPicPr>
        <p:blipFill rotWithShape="1">
          <a:blip r:embed="rId3">
            <a:alphaModFix/>
          </a:blip>
          <a:srcRect b="0" l="0" r="0" t="12303"/>
          <a:stretch/>
        </p:blipFill>
        <p:spPr>
          <a:xfrm>
            <a:off x="759125" y="968000"/>
            <a:ext cx="7555301" cy="3663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427725" y="-203031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DBにも色々ある</a:t>
            </a:r>
            <a:endParaRPr/>
          </a:p>
        </p:txBody>
      </p:sp>
      <p:pic>
        <p:nvPicPr>
          <p:cNvPr id="220" name="Google Shape;220;p39"/>
          <p:cNvPicPr preferRelativeResize="0"/>
          <p:nvPr/>
        </p:nvPicPr>
        <p:blipFill rotWithShape="1">
          <a:blip r:embed="rId3">
            <a:alphaModFix/>
          </a:blip>
          <a:srcRect b="0" l="0" r="0" t="12303"/>
          <a:stretch/>
        </p:blipFill>
        <p:spPr>
          <a:xfrm>
            <a:off x="767275" y="871550"/>
            <a:ext cx="7738251" cy="3752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9"/>
          <p:cNvSpPr/>
          <p:nvPr/>
        </p:nvSpPr>
        <p:spPr>
          <a:xfrm>
            <a:off x="6686550" y="968000"/>
            <a:ext cx="1536900" cy="7092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9"/>
          <p:cNvSpPr/>
          <p:nvPr/>
        </p:nvSpPr>
        <p:spPr>
          <a:xfrm>
            <a:off x="7026475" y="2533850"/>
            <a:ext cx="1536900" cy="7092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9"/>
          <p:cNvSpPr/>
          <p:nvPr/>
        </p:nvSpPr>
        <p:spPr>
          <a:xfrm>
            <a:off x="3187300" y="1152250"/>
            <a:ext cx="1536900" cy="7092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/>
          <p:nvPr/>
        </p:nvSpPr>
        <p:spPr>
          <a:xfrm>
            <a:off x="4317500" y="2393213"/>
            <a:ext cx="1536900" cy="7092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679250" y="2888450"/>
            <a:ext cx="1536900" cy="709200"/>
          </a:xfrm>
          <a:prstGeom prst="ellipse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6038763" y="3749625"/>
            <a:ext cx="8193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22" name="Google Shape;122;p25"/>
          <p:cNvSpPr txBox="1"/>
          <p:nvPr>
            <p:ph type="title"/>
          </p:nvPr>
        </p:nvSpPr>
        <p:spPr>
          <a:xfrm>
            <a:off x="188640" y="121285"/>
            <a:ext cx="5409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DFF"/>
              </a:buClr>
              <a:buSzPts val="2100"/>
              <a:buFont typeface="Arial"/>
              <a:buNone/>
            </a:pPr>
            <a:r>
              <a:rPr lang="ja"/>
              <a:t>第3回講義</a:t>
            </a:r>
            <a:r>
              <a:rPr lang="ja"/>
              <a:t>について</a:t>
            </a:r>
            <a:endParaRPr/>
          </a:p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188417" y="430411"/>
            <a:ext cx="64812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ja" sz="1800">
                <a:solidFill>
                  <a:srgbClr val="595959"/>
                </a:solidFill>
              </a:rPr>
              <a:t>【目的】</a:t>
            </a:r>
            <a:endParaRPr b="1" sz="1800">
              <a:solidFill>
                <a:srgbClr val="595959"/>
              </a:solidFill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ja">
                <a:solidFill>
                  <a:srgbClr val="595959"/>
                </a:solidFill>
              </a:rPr>
              <a:t>ビジネスにおけるデータ利用について知る</a:t>
            </a:r>
            <a:endParaRPr>
              <a:solidFill>
                <a:srgbClr val="595959"/>
              </a:solidFill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ja">
                <a:solidFill>
                  <a:srgbClr val="595959"/>
                </a:solidFill>
              </a:rPr>
              <a:t>データ可視化・データ分析の重要性を知る</a:t>
            </a:r>
            <a:endParaRPr>
              <a:solidFill>
                <a:srgbClr val="595959"/>
              </a:solidFill>
            </a:endParaRPr>
          </a:p>
          <a:p>
            <a:pPr indent="-254000" lvl="1" marL="685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ja">
                <a:solidFill>
                  <a:srgbClr val="595959"/>
                </a:solidFill>
              </a:rPr>
              <a:t>ハンズオンを通じてデータ可視化/データ分析の流れを体験する</a:t>
            </a:r>
            <a:endParaRPr>
              <a:solidFill>
                <a:srgbClr val="595959"/>
              </a:solidFill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ja">
                <a:solidFill>
                  <a:srgbClr val="595959"/>
                </a:solidFill>
              </a:rPr>
              <a:t>SQLを用いたデータ可視化</a:t>
            </a:r>
            <a:endParaRPr>
              <a:solidFill>
                <a:srgbClr val="595959"/>
              </a:solidFill>
            </a:endParaRPr>
          </a:p>
          <a:p>
            <a:pPr indent="-254000" lvl="2" marL="10287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ja">
                <a:solidFill>
                  <a:srgbClr val="595959"/>
                </a:solidFill>
              </a:rPr>
              <a:t>SQLを用いたデータ分析</a:t>
            </a:r>
            <a:endParaRPr>
              <a:solidFill>
                <a:srgbClr val="595959"/>
              </a:solidFill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188392" y="646586"/>
            <a:ext cx="6481200" cy="3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</a:endParaRPr>
          </a:p>
          <a:p>
            <a:pPr indent="-368300" lvl="0" marL="342900" rtl="0" algn="l">
              <a:spcBef>
                <a:spcPts val="110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ja" sz="2200">
                <a:solidFill>
                  <a:srgbClr val="595959"/>
                </a:solidFill>
              </a:rPr>
              <a:t>Introduction</a:t>
            </a:r>
            <a:endParaRPr sz="2200">
              <a:solidFill>
                <a:srgbClr val="595959"/>
              </a:solidFill>
            </a:endParaRPr>
          </a:p>
          <a:p>
            <a:pPr indent="-368300" lvl="0" marL="342900" rtl="0" algn="l">
              <a:spcBef>
                <a:spcPts val="110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ja" sz="2200">
                <a:solidFill>
                  <a:srgbClr val="595959"/>
                </a:solidFill>
              </a:rPr>
              <a:t>SQL</a:t>
            </a:r>
            <a:r>
              <a:rPr lang="ja" sz="2200">
                <a:solidFill>
                  <a:srgbClr val="595959"/>
                </a:solidFill>
              </a:rPr>
              <a:t>活用小話</a:t>
            </a:r>
            <a:endParaRPr sz="2200">
              <a:solidFill>
                <a:srgbClr val="595959"/>
              </a:solidFill>
            </a:endParaRPr>
          </a:p>
          <a:p>
            <a:pPr indent="-393700" lvl="0" marL="342900" rtl="0" algn="l">
              <a:spcBef>
                <a:spcPts val="1100"/>
              </a:spcBef>
              <a:spcAft>
                <a:spcPts val="0"/>
              </a:spcAft>
              <a:buClr>
                <a:srgbClr val="595959"/>
              </a:buClr>
              <a:buSzPts val="2200"/>
              <a:buAutoNum type="arabicPeriod"/>
            </a:pPr>
            <a:r>
              <a:rPr lang="ja" sz="2200">
                <a:solidFill>
                  <a:srgbClr val="595959"/>
                </a:solidFill>
              </a:rPr>
              <a:t>DBにも色々ある</a:t>
            </a:r>
            <a:endParaRPr sz="2200">
              <a:solidFill>
                <a:srgbClr val="595959"/>
              </a:solidFill>
            </a:endParaRPr>
          </a:p>
          <a:p>
            <a:pPr indent="-368300" lvl="0" marL="342900" rtl="0" algn="l">
              <a:spcBef>
                <a:spcPts val="1100"/>
              </a:spcBef>
              <a:spcAft>
                <a:spcPts val="0"/>
              </a:spcAft>
              <a:buSzPts val="1800"/>
              <a:buFont typeface="IBM Plex Sans"/>
              <a:buAutoNum type="arabicPeriod"/>
            </a:pPr>
            <a:r>
              <a:rPr lang="ja" sz="2200">
                <a:solidFill>
                  <a:srgbClr val="595959"/>
                </a:solidFill>
              </a:rPr>
              <a:t>本日</a:t>
            </a:r>
            <a:r>
              <a:rPr lang="ja" sz="2200">
                <a:solidFill>
                  <a:srgbClr val="595959"/>
                </a:solidFill>
              </a:rPr>
              <a:t>扱</a:t>
            </a:r>
            <a:r>
              <a:rPr lang="ja" sz="2200">
                <a:solidFill>
                  <a:srgbClr val="595959"/>
                </a:solidFill>
              </a:rPr>
              <a:t>うデータについて</a:t>
            </a:r>
            <a:endParaRPr sz="2200">
              <a:solidFill>
                <a:srgbClr val="595959"/>
              </a:solidFill>
            </a:endParaRPr>
          </a:p>
          <a:p>
            <a:pPr indent="-368300" lvl="0" marL="342900" rtl="0" algn="l">
              <a:spcBef>
                <a:spcPts val="1100"/>
              </a:spcBef>
              <a:spcAft>
                <a:spcPts val="0"/>
              </a:spcAft>
              <a:buSzPts val="1800"/>
              <a:buAutoNum type="arabicPeriod"/>
            </a:pPr>
            <a:r>
              <a:rPr lang="ja" sz="2200">
                <a:solidFill>
                  <a:srgbClr val="595959"/>
                </a:solidFill>
              </a:rPr>
              <a:t>今回講義</a:t>
            </a:r>
            <a:endParaRPr sz="2200">
              <a:solidFill>
                <a:srgbClr val="595959"/>
              </a:solidFill>
            </a:endParaRPr>
          </a:p>
          <a:p>
            <a:pPr indent="-368300" lvl="0" marL="342900" rtl="0" algn="l">
              <a:spcBef>
                <a:spcPts val="1100"/>
              </a:spcBef>
              <a:spcAft>
                <a:spcPts val="0"/>
              </a:spcAft>
              <a:buSzPts val="1800"/>
              <a:buAutoNum type="arabicPeriod"/>
            </a:pPr>
            <a:r>
              <a:rPr lang="ja" sz="2200">
                <a:solidFill>
                  <a:srgbClr val="595959"/>
                </a:solidFill>
              </a:rPr>
              <a:t>演習</a:t>
            </a:r>
            <a:endParaRPr sz="2200">
              <a:solidFill>
                <a:srgbClr val="595959"/>
              </a:solidFill>
            </a:endParaRPr>
          </a:p>
          <a:p>
            <a:pPr indent="-368300" lvl="0" marL="342900" rtl="0" algn="l">
              <a:spcBef>
                <a:spcPts val="1100"/>
              </a:spcBef>
              <a:spcAft>
                <a:spcPts val="0"/>
              </a:spcAft>
              <a:buSzPts val="1800"/>
              <a:buAutoNum type="arabicPeriod"/>
            </a:pPr>
            <a:r>
              <a:rPr lang="ja" sz="2200">
                <a:solidFill>
                  <a:srgbClr val="595959"/>
                </a:solidFill>
              </a:rPr>
              <a:t>Q&amp;A</a:t>
            </a:r>
            <a:endParaRPr sz="2200">
              <a:solidFill>
                <a:srgbClr val="595959"/>
              </a:solidFill>
            </a:endParaRPr>
          </a:p>
          <a:p>
            <a:pPr indent="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595959"/>
              </a:solidFill>
            </a:endParaRPr>
          </a:p>
        </p:txBody>
      </p:sp>
      <p:sp>
        <p:nvSpPr>
          <p:cNvPr id="129" name="Google Shape;129;p26"/>
          <p:cNvSpPr txBox="1"/>
          <p:nvPr>
            <p:ph idx="12" type="sldNum"/>
          </p:nvPr>
        </p:nvSpPr>
        <p:spPr>
          <a:xfrm>
            <a:off x="6038763" y="3749625"/>
            <a:ext cx="819300" cy="1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30" name="Google Shape;130;p26"/>
          <p:cNvSpPr txBox="1"/>
          <p:nvPr>
            <p:ph type="title"/>
          </p:nvPr>
        </p:nvSpPr>
        <p:spPr>
          <a:xfrm>
            <a:off x="188640" y="121285"/>
            <a:ext cx="54099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DFF"/>
              </a:buClr>
              <a:buSzPts val="2100"/>
              <a:buFont typeface="Arial"/>
              <a:buNone/>
            </a:pPr>
            <a:r>
              <a:rPr lang="ja"/>
              <a:t>本日の流れ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228600" y="2085696"/>
            <a:ext cx="62334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ja"/>
              <a:t>担当講師紹介</a:t>
            </a:r>
            <a:endParaRPr/>
          </a:p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380252" y="3714950"/>
            <a:ext cx="454500" cy="1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idx="12" type="sldNum"/>
          </p:nvPr>
        </p:nvSpPr>
        <p:spPr>
          <a:xfrm>
            <a:off x="8051684" y="4999500"/>
            <a:ext cx="1092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42" name="Google Shape;142;p28"/>
          <p:cNvSpPr txBox="1"/>
          <p:nvPr>
            <p:ph type="title"/>
          </p:nvPr>
        </p:nvSpPr>
        <p:spPr>
          <a:xfrm>
            <a:off x="251520" y="161713"/>
            <a:ext cx="721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4DFF"/>
              </a:buClr>
              <a:buSzPts val="2100"/>
              <a:buFont typeface="Arial"/>
              <a:buNone/>
            </a:pPr>
            <a:r>
              <a:rPr lang="ja"/>
              <a:t>勝又圭: Kei Katsumata</a:t>
            </a:r>
            <a:endParaRPr/>
          </a:p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251222" y="573881"/>
            <a:ext cx="8641500" cy="4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ja"/>
              <a:t>所属: 理工学部 情報工学科 3年</a:t>
            </a:r>
            <a:endParaRPr/>
          </a:p>
          <a:p>
            <a:pPr indent="-254000" lvl="1" marL="685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–"/>
            </a:pPr>
            <a:r>
              <a:rPr lang="ja"/>
              <a:t>興味: AR/VR におけるインタラクション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ja"/>
              <a:t>担当回: 第2,4回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ja"/>
              <a:t>趣味: ライブ、野球観戦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ja"/>
              <a:t>アルバイト:</a:t>
            </a:r>
            <a:endParaRPr/>
          </a:p>
          <a:p>
            <a:pPr indent="-254000" lvl="1" marL="685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ja"/>
              <a:t> データエンジニア、データサイエンティスト</a:t>
            </a:r>
            <a:endParaRPr/>
          </a:p>
          <a:p>
            <a:pPr indent="-254000" lvl="1" marL="6858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–"/>
            </a:pPr>
            <a:r>
              <a:rPr lang="ja"/>
              <a:t>サーバーサイドエンジニア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7569" y="1103344"/>
            <a:ext cx="1504425" cy="1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6886442" y="2646019"/>
            <a:ext cx="18423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↑slack のアイコン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181" y="3190067"/>
            <a:ext cx="2272707" cy="170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8051684" y="4999500"/>
            <a:ext cx="10923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53" name="Google Shape;153;p29"/>
          <p:cNvSpPr txBox="1"/>
          <p:nvPr>
            <p:ph type="title"/>
          </p:nvPr>
        </p:nvSpPr>
        <p:spPr>
          <a:xfrm>
            <a:off x="251520" y="161713"/>
            <a:ext cx="7213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ja"/>
              <a:t>好田駿成: Shunsei Kouda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251222" y="573881"/>
            <a:ext cx="8641500" cy="4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•"/>
            </a:pPr>
            <a:r>
              <a:rPr lang="ja"/>
              <a:t>所属: 経済学部　2年生 </a:t>
            </a:r>
            <a:endParaRPr/>
          </a:p>
          <a:p>
            <a:pPr indent="-177800" lvl="2" marL="3937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Char char="•"/>
            </a:pPr>
            <a:r>
              <a:rPr lang="ja"/>
              <a:t>興味：統計、計量経済、機械学習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rPr lang="ja"/>
              <a:t>・ 担当回：第一回、第三回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rPr lang="ja"/>
              <a:t>・ 趣味：スニーカー・音楽・筋トレ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94700" y="-22175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SQL</a:t>
            </a:r>
            <a:r>
              <a:rPr lang="ja"/>
              <a:t>小話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1564500" y="2179749"/>
            <a:ext cx="5747100" cy="613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実際SQLってどんなところで使うの？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94700" y="-22175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SQL小話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555450" y="772456"/>
            <a:ext cx="8124300" cy="38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SQLを使える(使う)場面！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500"/>
              <a:buChar char="●"/>
            </a:pPr>
            <a:r>
              <a:rPr lang="ja" sz="2500"/>
              <a:t>データベース作成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ja" sz="2500"/>
              <a:t>データ分析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ja" sz="2500"/>
              <a:t>アプリケーション開発</a:t>
            </a:r>
            <a:endParaRPr sz="2500"/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ja" sz="2500" u="sng"/>
              <a:t>Excel (spreadsheet)</a:t>
            </a:r>
            <a:endParaRPr sz="2500" u="sng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94700" y="-221756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SQL小話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555450" y="772456"/>
            <a:ext cx="8124300" cy="3862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 データベース編集等</a:t>
            </a:r>
            <a:endParaRPr sz="25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ja" sz="2500"/>
              <a:t>実際のサービスで使ってるDB↓</a:t>
            </a:r>
            <a:endParaRPr sz="2500"/>
          </a:p>
        </p:txBody>
      </p:sp>
      <p:pic>
        <p:nvPicPr>
          <p:cNvPr id="173" name="Google Shape;17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1927625"/>
            <a:ext cx="4366624" cy="315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0_wht_background_2019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