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matic SC Bold" panose="020B0604020202020204" charset="-79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aret" panose="020B0604020202020204" charset="0"/>
      <p:regular r:id="rId17"/>
    </p:embeddedFont>
    <p:embeddedFont>
      <p:font typeface="Garet Bold" panose="020B0604020202020204" charset="0"/>
      <p:regular r:id="rId18"/>
    </p:embeddedFont>
    <p:embeddedFont>
      <p:font typeface="Garet Light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9806" y="1501205"/>
            <a:ext cx="9232995" cy="9106041"/>
          </a:xfrm>
          <a:custGeom>
            <a:avLst/>
            <a:gdLst/>
            <a:ahLst/>
            <a:cxnLst/>
            <a:rect l="l" t="t" r="r" b="b"/>
            <a:pathLst>
              <a:path w="9232995" h="9106041">
                <a:moveTo>
                  <a:pt x="0" y="0"/>
                </a:moveTo>
                <a:lnTo>
                  <a:pt x="9232994" y="0"/>
                </a:lnTo>
                <a:lnTo>
                  <a:pt x="9232994" y="9106041"/>
                </a:lnTo>
                <a:lnTo>
                  <a:pt x="0" y="9106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10657" y="148471"/>
            <a:ext cx="4099543" cy="5387673"/>
          </a:xfrm>
          <a:custGeom>
            <a:avLst/>
            <a:gdLst/>
            <a:ahLst/>
            <a:cxnLst/>
            <a:rect l="l" t="t" r="r" b="b"/>
            <a:pathLst>
              <a:path w="3752475" h="5387673">
                <a:moveTo>
                  <a:pt x="0" y="0"/>
                </a:moveTo>
                <a:lnTo>
                  <a:pt x="3752474" y="0"/>
                </a:lnTo>
                <a:lnTo>
                  <a:pt x="3752474" y="5387672"/>
                </a:lnTo>
                <a:lnTo>
                  <a:pt x="0" y="538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48" r="-448" b="-240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914688" y="148471"/>
            <a:ext cx="4082925" cy="5387673"/>
          </a:xfrm>
          <a:custGeom>
            <a:avLst/>
            <a:gdLst/>
            <a:ahLst/>
            <a:cxnLst/>
            <a:rect l="l" t="t" r="r" b="b"/>
            <a:pathLst>
              <a:path w="3630758" h="5387673">
                <a:moveTo>
                  <a:pt x="0" y="0"/>
                </a:moveTo>
                <a:lnTo>
                  <a:pt x="3630758" y="0"/>
                </a:lnTo>
                <a:lnTo>
                  <a:pt x="3630758" y="5387672"/>
                </a:lnTo>
                <a:lnTo>
                  <a:pt x="0" y="53876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58" r="-1058" b="-123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659872" y="148471"/>
            <a:ext cx="4427728" cy="5387673"/>
          </a:xfrm>
          <a:custGeom>
            <a:avLst/>
            <a:gdLst/>
            <a:ahLst/>
            <a:cxnLst/>
            <a:rect l="l" t="t" r="r" b="b"/>
            <a:pathLst>
              <a:path w="3864028" h="5387673">
                <a:moveTo>
                  <a:pt x="0" y="0"/>
                </a:moveTo>
                <a:lnTo>
                  <a:pt x="3864028" y="0"/>
                </a:lnTo>
                <a:lnTo>
                  <a:pt x="3864028" y="5387672"/>
                </a:lnTo>
                <a:lnTo>
                  <a:pt x="0" y="53876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17" b="-359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545447" y="5365525"/>
            <a:ext cx="8376112" cy="4501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63"/>
              </a:lnSpc>
            </a:pPr>
            <a:endParaRPr/>
          </a:p>
          <a:p>
            <a:pPr marL="596560" lvl="1" indent="-298280" algn="r">
              <a:lnSpc>
                <a:spcPts val="2763"/>
              </a:lnSpc>
              <a:buAutoNum type="arabicPeriod"/>
            </a:pPr>
            <a:r>
              <a:rPr lang="en-US" sz="2763">
                <a:solidFill>
                  <a:srgbClr val="F1F7C9"/>
                </a:solidFill>
                <a:latin typeface="Garet Light"/>
                <a:ea typeface="Garet Light"/>
                <a:cs typeface="Garet Light"/>
                <a:sym typeface="Garet Light"/>
              </a:rPr>
              <a:t>Registrar usuario: permite ingresar datos personales y definir si el nuevo usuario será administrador o despachador.</a:t>
            </a:r>
          </a:p>
          <a:p>
            <a:pPr marL="596560" lvl="1" indent="-298280" algn="r">
              <a:lnSpc>
                <a:spcPts val="2763"/>
              </a:lnSpc>
              <a:buAutoNum type="arabicPeriod"/>
            </a:pPr>
            <a:r>
              <a:rPr lang="en-US" sz="2763">
                <a:solidFill>
                  <a:srgbClr val="F1F7C9"/>
                </a:solidFill>
                <a:latin typeface="Garet Light"/>
                <a:ea typeface="Garet Light"/>
                <a:cs typeface="Garet Light"/>
                <a:sym typeface="Garet Light"/>
              </a:rPr>
              <a:t>Menú principal: ofrece botones para iniciar sesión o registrar un nuevo usuario, con una interfaz limpia y visualmente atractiva.</a:t>
            </a:r>
          </a:p>
          <a:p>
            <a:pPr marL="596560" lvl="1" indent="-298280" algn="r">
              <a:lnSpc>
                <a:spcPts val="2763"/>
              </a:lnSpc>
              <a:buAutoNum type="arabicPeriod"/>
            </a:pPr>
            <a:r>
              <a:rPr lang="en-US" sz="2763">
                <a:solidFill>
                  <a:srgbClr val="F1F7C9"/>
                </a:solidFill>
                <a:latin typeface="Garet Light"/>
                <a:ea typeface="Garet Light"/>
                <a:cs typeface="Garet Light"/>
                <a:sym typeface="Garet Light"/>
              </a:rPr>
              <a:t>Inicio de sesión: permite que un usuario ya registrado escriba su nombre y clave para acceder al sistema.</a:t>
            </a:r>
          </a:p>
          <a:p>
            <a:pPr algn="r">
              <a:lnSpc>
                <a:spcPts val="5180"/>
              </a:lnSpc>
            </a:pPr>
            <a:endParaRPr lang="en-US" sz="2763">
              <a:solidFill>
                <a:srgbClr val="F1F7C9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76168" y="1028700"/>
            <a:ext cx="12735664" cy="2593444"/>
          </a:xfrm>
          <a:custGeom>
            <a:avLst/>
            <a:gdLst/>
            <a:ahLst/>
            <a:cxnLst/>
            <a:rect l="l" t="t" r="r" b="b"/>
            <a:pathLst>
              <a:path w="12735664" h="2593444">
                <a:moveTo>
                  <a:pt x="0" y="0"/>
                </a:moveTo>
                <a:lnTo>
                  <a:pt x="12735664" y="0"/>
                </a:lnTo>
                <a:lnTo>
                  <a:pt x="12735664" y="2593444"/>
                </a:lnTo>
                <a:lnTo>
                  <a:pt x="0" y="2593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23021" y="6709302"/>
            <a:ext cx="5938088" cy="3577698"/>
          </a:xfrm>
          <a:custGeom>
            <a:avLst/>
            <a:gdLst/>
            <a:ahLst/>
            <a:cxnLst/>
            <a:rect l="l" t="t" r="r" b="b"/>
            <a:pathLst>
              <a:path w="5938088" h="3577698">
                <a:moveTo>
                  <a:pt x="0" y="0"/>
                </a:moveTo>
                <a:lnTo>
                  <a:pt x="5938087" y="0"/>
                </a:lnTo>
                <a:lnTo>
                  <a:pt x="5938087" y="3577698"/>
                </a:lnTo>
                <a:lnTo>
                  <a:pt x="0" y="3577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2965295" y="6709302"/>
            <a:ext cx="5938088" cy="3577698"/>
          </a:xfrm>
          <a:custGeom>
            <a:avLst/>
            <a:gdLst/>
            <a:ahLst/>
            <a:cxnLst/>
            <a:rect l="l" t="t" r="r" b="b"/>
            <a:pathLst>
              <a:path w="5938088" h="3577698">
                <a:moveTo>
                  <a:pt x="5938088" y="0"/>
                </a:moveTo>
                <a:lnTo>
                  <a:pt x="0" y="0"/>
                </a:lnTo>
                <a:lnTo>
                  <a:pt x="0" y="3577698"/>
                </a:lnTo>
                <a:lnTo>
                  <a:pt x="5938088" y="3577698"/>
                </a:lnTo>
                <a:lnTo>
                  <a:pt x="59380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294540" y="3791238"/>
            <a:ext cx="4052124" cy="6324872"/>
          </a:xfrm>
          <a:custGeom>
            <a:avLst/>
            <a:gdLst/>
            <a:ahLst/>
            <a:cxnLst/>
            <a:rect l="l" t="t" r="r" b="b"/>
            <a:pathLst>
              <a:path w="4052124" h="6324872">
                <a:moveTo>
                  <a:pt x="0" y="0"/>
                </a:moveTo>
                <a:lnTo>
                  <a:pt x="4052124" y="0"/>
                </a:lnTo>
                <a:lnTo>
                  <a:pt x="4052124" y="6324872"/>
                </a:lnTo>
                <a:lnTo>
                  <a:pt x="0" y="63248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70221" y="1251642"/>
            <a:ext cx="12100762" cy="267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760" b="1">
                <a:solidFill>
                  <a:srgbClr val="265121"/>
                </a:solidFill>
                <a:latin typeface="Garet Bold"/>
                <a:ea typeface="Garet Bold"/>
                <a:cs typeface="Garet Bold"/>
                <a:sym typeface="Garet Bold"/>
              </a:rPr>
              <a:t>muestra un resumen de salidas semanales por variedad, dividido por días (lunes, martes y miércoles). Cada fila indica una variedad y sus volúmenes despachados en dos columnas. Es ideal para visualizar rápidamente cómo se distribuyeron los productos a lo largo de la semana. El botón de “Regresar” facilita volver al menú anterior.</a:t>
            </a:r>
          </a:p>
          <a:p>
            <a:pPr algn="ctr">
              <a:lnSpc>
                <a:spcPts val="3036"/>
              </a:lnSpc>
            </a:pPr>
            <a:endParaRPr lang="en-US" sz="2760" b="1">
              <a:solidFill>
                <a:srgbClr val="265121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333353" y="2855541"/>
            <a:ext cx="7381024" cy="7943703"/>
          </a:xfrm>
          <a:custGeom>
            <a:avLst/>
            <a:gdLst/>
            <a:ahLst/>
            <a:cxnLst/>
            <a:rect l="l" t="t" r="r" b="b"/>
            <a:pathLst>
              <a:path w="7381024" h="7943703">
                <a:moveTo>
                  <a:pt x="7381025" y="0"/>
                </a:moveTo>
                <a:lnTo>
                  <a:pt x="0" y="0"/>
                </a:lnTo>
                <a:lnTo>
                  <a:pt x="0" y="7943703"/>
                </a:lnTo>
                <a:lnTo>
                  <a:pt x="7381025" y="7943703"/>
                </a:lnTo>
                <a:lnTo>
                  <a:pt x="7381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30782" y="568470"/>
            <a:ext cx="3960675" cy="5530580"/>
          </a:xfrm>
          <a:custGeom>
            <a:avLst/>
            <a:gdLst/>
            <a:ahLst/>
            <a:cxnLst/>
            <a:rect l="l" t="t" r="r" b="b"/>
            <a:pathLst>
              <a:path w="3960675" h="5530580">
                <a:moveTo>
                  <a:pt x="0" y="0"/>
                </a:moveTo>
                <a:lnTo>
                  <a:pt x="3960675" y="0"/>
                </a:lnTo>
                <a:lnTo>
                  <a:pt x="3960675" y="5530580"/>
                </a:lnTo>
                <a:lnTo>
                  <a:pt x="0" y="55305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38064" y="568470"/>
            <a:ext cx="3963582" cy="5530580"/>
          </a:xfrm>
          <a:custGeom>
            <a:avLst/>
            <a:gdLst/>
            <a:ahLst/>
            <a:cxnLst/>
            <a:rect l="l" t="t" r="r" b="b"/>
            <a:pathLst>
              <a:path w="3963582" h="5530580">
                <a:moveTo>
                  <a:pt x="0" y="0"/>
                </a:moveTo>
                <a:lnTo>
                  <a:pt x="3963582" y="0"/>
                </a:lnTo>
                <a:lnTo>
                  <a:pt x="3963582" y="5530580"/>
                </a:lnTo>
                <a:lnTo>
                  <a:pt x="0" y="55305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4330" y="7039568"/>
            <a:ext cx="15272740" cy="309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91"/>
              </a:lnSpc>
            </a:pPr>
            <a:r>
              <a:rPr lang="en-US" sz="2862">
                <a:solidFill>
                  <a:srgbClr val="401E18"/>
                </a:solidFill>
                <a:latin typeface="Garet Light"/>
                <a:ea typeface="Garet Light"/>
                <a:cs typeface="Garet Light"/>
                <a:sym typeface="Garet Light"/>
              </a:rPr>
              <a:t>Pantalla del administrador: muestra opciones como Planificación, Ver resultados y Control de usuarios. Está pensada para quienes gestionan y supervisan el sistema.</a:t>
            </a:r>
          </a:p>
          <a:p>
            <a:pPr algn="l">
              <a:lnSpc>
                <a:spcPts val="3091"/>
              </a:lnSpc>
            </a:pPr>
            <a:r>
              <a:rPr lang="en-US" sz="2862">
                <a:solidFill>
                  <a:srgbClr val="401E18"/>
                </a:solidFill>
                <a:latin typeface="Garet Light"/>
                <a:ea typeface="Garet Light"/>
                <a:cs typeface="Garet Light"/>
                <a:sym typeface="Garet Light"/>
              </a:rPr>
              <a:t>Pantalla del despachador: ofrece accesos directos a funciones como Empezar despacho, Salidas de la semana y Remisiones. Está orientada a operaciones diarias.</a:t>
            </a:r>
          </a:p>
          <a:p>
            <a:pPr algn="l">
              <a:lnSpc>
                <a:spcPts val="3091"/>
              </a:lnSpc>
            </a:pPr>
            <a:r>
              <a:rPr lang="en-US" sz="2862">
                <a:solidFill>
                  <a:srgbClr val="401E18"/>
                </a:solidFill>
                <a:latin typeface="Garet Light"/>
                <a:ea typeface="Garet Light"/>
                <a:cs typeface="Garet Light"/>
                <a:sym typeface="Garet Light"/>
              </a:rPr>
              <a:t>Ambas pantallas mantienen coherencia visual y tienen el botón de “Cerrar sesión”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4579683" cy="4516712"/>
          </a:xfrm>
          <a:custGeom>
            <a:avLst/>
            <a:gdLst/>
            <a:ahLst/>
            <a:cxnLst/>
            <a:rect l="l" t="t" r="r" b="b"/>
            <a:pathLst>
              <a:path w="4579683" h="4516712">
                <a:moveTo>
                  <a:pt x="0" y="4516712"/>
                </a:moveTo>
                <a:lnTo>
                  <a:pt x="4579683" y="4516712"/>
                </a:lnTo>
                <a:lnTo>
                  <a:pt x="4579683" y="0"/>
                </a:lnTo>
                <a:lnTo>
                  <a:pt x="0" y="0"/>
                </a:lnTo>
                <a:lnTo>
                  <a:pt x="0" y="451671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469087"/>
            <a:ext cx="16230600" cy="337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3"/>
              </a:lnSpc>
            </a:pPr>
            <a:endParaRPr/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FEFEE3"/>
                </a:solidFill>
                <a:latin typeface="Garet"/>
                <a:ea typeface="Garet"/>
                <a:cs typeface="Garet"/>
                <a:sym typeface="Garet"/>
              </a:rPr>
              <a:t>Se listan diferentes variedades de cultivo junto a su estado actual (como "Humedad", "Raíz", "Retraso", etc.).</a:t>
            </a:r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FEFEE3"/>
                </a:solidFill>
                <a:latin typeface="Garet"/>
                <a:ea typeface="Garet"/>
                <a:cs typeface="Garet"/>
                <a:sym typeface="Garet"/>
              </a:rPr>
              <a:t>El diseño presenta dos columnas claras: una con los nombres de las variedades y otra con sus novedades correspondientes.</a:t>
            </a:r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FEFEE3"/>
                </a:solidFill>
                <a:latin typeface="Garet"/>
                <a:ea typeface="Garet"/>
                <a:cs typeface="Garet"/>
                <a:sym typeface="Garet"/>
              </a:rPr>
              <a:t>La interfaz incluye un botón de Regresar</a:t>
            </a:r>
          </a:p>
          <a:p>
            <a:pPr algn="l">
              <a:lnSpc>
                <a:spcPts val="3863"/>
              </a:lnSpc>
              <a:spcBef>
                <a:spcPct val="0"/>
              </a:spcBef>
            </a:pPr>
            <a:endParaRPr lang="en-US" sz="2760">
              <a:solidFill>
                <a:srgbClr val="FEFEE3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4" name="Freeform 4"/>
          <p:cNvSpPr/>
          <p:nvPr/>
        </p:nvSpPr>
        <p:spPr>
          <a:xfrm flipH="1" flipV="1">
            <a:off x="13708317" y="0"/>
            <a:ext cx="4579683" cy="4516712"/>
          </a:xfrm>
          <a:custGeom>
            <a:avLst/>
            <a:gdLst/>
            <a:ahLst/>
            <a:cxnLst/>
            <a:rect l="l" t="t" r="r" b="b"/>
            <a:pathLst>
              <a:path w="4579683" h="4516712">
                <a:moveTo>
                  <a:pt x="4579683" y="4516712"/>
                </a:moveTo>
                <a:lnTo>
                  <a:pt x="0" y="4516712"/>
                </a:lnTo>
                <a:lnTo>
                  <a:pt x="0" y="0"/>
                </a:lnTo>
                <a:lnTo>
                  <a:pt x="4579683" y="0"/>
                </a:lnTo>
                <a:lnTo>
                  <a:pt x="4579683" y="451671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3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0385" y="5901325"/>
            <a:ext cx="14317037" cy="2915469"/>
          </a:xfrm>
          <a:custGeom>
            <a:avLst/>
            <a:gdLst/>
            <a:ahLst/>
            <a:cxnLst/>
            <a:rect l="l" t="t" r="r" b="b"/>
            <a:pathLst>
              <a:path w="14317037" h="2915469">
                <a:moveTo>
                  <a:pt x="0" y="0"/>
                </a:moveTo>
                <a:lnTo>
                  <a:pt x="14317037" y="0"/>
                </a:lnTo>
                <a:lnTo>
                  <a:pt x="14317037" y="2915469"/>
                </a:lnTo>
                <a:lnTo>
                  <a:pt x="0" y="2915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>
            <a:off x="-1311332" y="5007342"/>
            <a:ext cx="6590990" cy="3968325"/>
          </a:xfrm>
          <a:custGeom>
            <a:avLst/>
            <a:gdLst/>
            <a:ahLst/>
            <a:cxnLst/>
            <a:rect l="l" t="t" r="r" b="b"/>
            <a:pathLst>
              <a:path w="6590990" h="3968325">
                <a:moveTo>
                  <a:pt x="6590990" y="0"/>
                </a:moveTo>
                <a:lnTo>
                  <a:pt x="0" y="0"/>
                </a:lnTo>
                <a:lnTo>
                  <a:pt x="0" y="3968326"/>
                </a:lnTo>
                <a:lnTo>
                  <a:pt x="6590990" y="3968326"/>
                </a:lnTo>
                <a:lnTo>
                  <a:pt x="65909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 flipH="1" flipV="1">
            <a:off x="13008342" y="5007342"/>
            <a:ext cx="6590990" cy="3968325"/>
          </a:xfrm>
          <a:custGeom>
            <a:avLst/>
            <a:gdLst/>
            <a:ahLst/>
            <a:cxnLst/>
            <a:rect l="l" t="t" r="r" b="b"/>
            <a:pathLst>
              <a:path w="6590990" h="3968325">
                <a:moveTo>
                  <a:pt x="6590990" y="3968326"/>
                </a:moveTo>
                <a:lnTo>
                  <a:pt x="0" y="3968326"/>
                </a:lnTo>
                <a:lnTo>
                  <a:pt x="0" y="0"/>
                </a:lnTo>
                <a:lnTo>
                  <a:pt x="6590990" y="0"/>
                </a:lnTo>
                <a:lnTo>
                  <a:pt x="6590990" y="396832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815050" y="237116"/>
            <a:ext cx="3435690" cy="5427697"/>
          </a:xfrm>
          <a:custGeom>
            <a:avLst/>
            <a:gdLst/>
            <a:ahLst/>
            <a:cxnLst/>
            <a:rect l="l" t="t" r="r" b="b"/>
            <a:pathLst>
              <a:path w="3435690" h="5427697">
                <a:moveTo>
                  <a:pt x="0" y="0"/>
                </a:moveTo>
                <a:lnTo>
                  <a:pt x="3435690" y="0"/>
                </a:lnTo>
                <a:lnTo>
                  <a:pt x="3435690" y="5427697"/>
                </a:lnTo>
                <a:lnTo>
                  <a:pt x="0" y="54276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358023" y="6584625"/>
            <a:ext cx="11192546" cy="190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2"/>
              </a:lnSpc>
            </a:pPr>
            <a:r>
              <a:rPr lang="en-US" sz="2370" b="1">
                <a:solidFill>
                  <a:srgbClr val="FEFEE3"/>
                </a:solidFill>
                <a:latin typeface="Garet Bold"/>
                <a:ea typeface="Garet Bold"/>
                <a:cs typeface="Garet Bold"/>
                <a:sym typeface="Garet Bold"/>
              </a:rPr>
              <a:t> Roots To Grow. Muestra una lista de usuarios registrados junto con su nombre y tipo de usuario (como Despachador o Administrador). Es útil para visualizar rápidamente quién tiene acceso al sistema y con qué rol. Al final, el botón de “Regresar” permite volver al menú anterior.</a:t>
            </a:r>
          </a:p>
          <a:p>
            <a:pPr algn="ctr">
              <a:lnSpc>
                <a:spcPts val="3082"/>
              </a:lnSpc>
            </a:pPr>
            <a:endParaRPr lang="en-US" sz="2370" b="1">
              <a:solidFill>
                <a:srgbClr val="FEFEE3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802006" y="2135998"/>
            <a:ext cx="7769431" cy="8391824"/>
          </a:xfrm>
          <a:custGeom>
            <a:avLst/>
            <a:gdLst/>
            <a:ahLst/>
            <a:cxnLst/>
            <a:rect l="l" t="t" r="r" b="b"/>
            <a:pathLst>
              <a:path w="7769431" h="8391824">
                <a:moveTo>
                  <a:pt x="7769431" y="0"/>
                </a:moveTo>
                <a:lnTo>
                  <a:pt x="0" y="0"/>
                </a:lnTo>
                <a:lnTo>
                  <a:pt x="0" y="8391824"/>
                </a:lnTo>
                <a:lnTo>
                  <a:pt x="7769431" y="8391824"/>
                </a:lnTo>
                <a:lnTo>
                  <a:pt x="77694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620138" y="3443845"/>
            <a:ext cx="4155063" cy="6626099"/>
          </a:xfrm>
          <a:custGeom>
            <a:avLst/>
            <a:gdLst/>
            <a:ahLst/>
            <a:cxnLst/>
            <a:rect l="l" t="t" r="r" b="b"/>
            <a:pathLst>
              <a:path w="4155063" h="6626099">
                <a:moveTo>
                  <a:pt x="0" y="0"/>
                </a:moveTo>
                <a:lnTo>
                  <a:pt x="4155063" y="0"/>
                </a:lnTo>
                <a:lnTo>
                  <a:pt x="4155063" y="6626099"/>
                </a:lnTo>
                <a:lnTo>
                  <a:pt x="0" y="662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9761" y="326122"/>
            <a:ext cx="14148050" cy="3117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7"/>
              </a:lnSpc>
            </a:pPr>
            <a:r>
              <a:rPr lang="en-US" sz="2760">
                <a:solidFill>
                  <a:srgbClr val="401E18"/>
                </a:solidFill>
                <a:latin typeface="Garet"/>
                <a:ea typeface="Garet"/>
                <a:cs typeface="Garet"/>
                <a:sym typeface="Garet"/>
              </a:rPr>
              <a:t>Se comparan los resultados de lunes y martes, mostrando el estado de cada variedad.</a:t>
            </a:r>
          </a:p>
          <a:p>
            <a:pPr algn="l">
              <a:lnSpc>
                <a:spcPts val="3587"/>
              </a:lnSpc>
            </a:pPr>
            <a:r>
              <a:rPr lang="en-US" sz="2760">
                <a:solidFill>
                  <a:srgbClr val="401E18"/>
                </a:solidFill>
                <a:latin typeface="Garet"/>
                <a:ea typeface="Garet"/>
                <a:cs typeface="Garet"/>
                <a:sym typeface="Garet"/>
              </a:rPr>
              <a:t>Algunos datos están destacados (como Topspin 3.0 en rojo o Tara AD 4.0 en azul), lo que sugiere alertas o condiciones especiales.</a:t>
            </a:r>
          </a:p>
          <a:p>
            <a:pPr algn="l">
              <a:lnSpc>
                <a:spcPts val="3587"/>
              </a:lnSpc>
            </a:pPr>
            <a:r>
              <a:rPr lang="en-US" sz="2760">
                <a:solidFill>
                  <a:srgbClr val="401E18"/>
                </a:solidFill>
                <a:latin typeface="Garet"/>
                <a:ea typeface="Garet"/>
                <a:cs typeface="Garet"/>
                <a:sym typeface="Garet"/>
              </a:rPr>
              <a:t>La información está bien organizada en columnas: Variedades y Detalles.</a:t>
            </a:r>
          </a:p>
          <a:p>
            <a:pPr algn="l">
              <a:lnSpc>
                <a:spcPts val="3587"/>
              </a:lnSpc>
            </a:pPr>
            <a:r>
              <a:rPr lang="en-US" sz="2760">
                <a:solidFill>
                  <a:srgbClr val="401E18"/>
                </a:solidFill>
                <a:latin typeface="Garet"/>
                <a:ea typeface="Garet"/>
                <a:cs typeface="Garet"/>
                <a:sym typeface="Garet"/>
              </a:rPr>
              <a:t>Incluye el botón de “Regresar”, lo que indica navegación interna fluida.</a:t>
            </a:r>
          </a:p>
          <a:p>
            <a:pPr algn="l">
              <a:lnSpc>
                <a:spcPts val="3587"/>
              </a:lnSpc>
            </a:pPr>
            <a:endParaRPr lang="en-US" sz="2760">
              <a:solidFill>
                <a:srgbClr val="401E18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292692"/>
            <a:ext cx="8527262" cy="7994308"/>
          </a:xfrm>
          <a:custGeom>
            <a:avLst/>
            <a:gdLst/>
            <a:ahLst/>
            <a:cxnLst/>
            <a:rect l="l" t="t" r="r" b="b"/>
            <a:pathLst>
              <a:path w="8527262" h="7994308">
                <a:moveTo>
                  <a:pt x="0" y="0"/>
                </a:moveTo>
                <a:lnTo>
                  <a:pt x="8527262" y="0"/>
                </a:lnTo>
                <a:lnTo>
                  <a:pt x="8527262" y="7994308"/>
                </a:lnTo>
                <a:lnTo>
                  <a:pt x="0" y="7994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07760" y="3354233"/>
            <a:ext cx="3999238" cy="6315870"/>
          </a:xfrm>
          <a:custGeom>
            <a:avLst/>
            <a:gdLst/>
            <a:ahLst/>
            <a:cxnLst/>
            <a:rect l="l" t="t" r="r" b="b"/>
            <a:pathLst>
              <a:path w="3999238" h="6315870">
                <a:moveTo>
                  <a:pt x="0" y="0"/>
                </a:moveTo>
                <a:lnTo>
                  <a:pt x="3999238" y="0"/>
                </a:lnTo>
                <a:lnTo>
                  <a:pt x="3999238" y="6315870"/>
                </a:lnTo>
                <a:lnTo>
                  <a:pt x="0" y="63158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263631" y="888019"/>
            <a:ext cx="12863217" cy="241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US" sz="2760">
                <a:solidFill>
                  <a:srgbClr val="401E18"/>
                </a:solidFill>
                <a:latin typeface="Garet Light"/>
                <a:ea typeface="Garet Light"/>
                <a:cs typeface="Garet Light"/>
                <a:sym typeface="Garet Light"/>
              </a:rPr>
              <a:t>Indica el documento actual para la semana 2515, posiblemente relacionado con programación agrícola o tareas planificadas. </a:t>
            </a:r>
          </a:p>
          <a:p>
            <a:pPr algn="just">
              <a:lnSpc>
                <a:spcPts val="2760"/>
              </a:lnSpc>
            </a:pPr>
            <a:r>
              <a:rPr lang="en-US" sz="2760">
                <a:solidFill>
                  <a:srgbClr val="401E18"/>
                </a:solidFill>
                <a:latin typeface="Garet Light"/>
                <a:ea typeface="Garet Light"/>
                <a:cs typeface="Garet Light"/>
                <a:sym typeface="Garet Light"/>
              </a:rPr>
              <a:t>La opción "Actualizar documento" sugiere que puedes editar o renovar el contenido de esa semana.</a:t>
            </a:r>
          </a:p>
          <a:p>
            <a:pPr algn="just">
              <a:lnSpc>
                <a:spcPts val="2760"/>
              </a:lnSpc>
            </a:pPr>
            <a:r>
              <a:rPr lang="en-US" sz="2760">
                <a:solidFill>
                  <a:srgbClr val="401E18"/>
                </a:solidFill>
                <a:latin typeface="Garet Light"/>
                <a:ea typeface="Garet Light"/>
                <a:cs typeface="Garet Light"/>
                <a:sym typeface="Garet Light"/>
              </a:rPr>
              <a:t>El botón “Regresar” permite volver al menú anterior, manteniendo la navegación clara.</a:t>
            </a:r>
          </a:p>
          <a:p>
            <a:pPr algn="just">
              <a:lnSpc>
                <a:spcPts val="2760"/>
              </a:lnSpc>
            </a:pPr>
            <a:endParaRPr lang="en-US" sz="2760">
              <a:solidFill>
                <a:srgbClr val="401E18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9806" y="4368511"/>
            <a:ext cx="6325714" cy="6238735"/>
          </a:xfrm>
          <a:custGeom>
            <a:avLst/>
            <a:gdLst/>
            <a:ahLst/>
            <a:cxnLst/>
            <a:rect l="l" t="t" r="r" b="b"/>
            <a:pathLst>
              <a:path w="6325714" h="6238735">
                <a:moveTo>
                  <a:pt x="0" y="0"/>
                </a:moveTo>
                <a:lnTo>
                  <a:pt x="6325713" y="0"/>
                </a:lnTo>
                <a:lnTo>
                  <a:pt x="6325713" y="6238735"/>
                </a:lnTo>
                <a:lnTo>
                  <a:pt x="0" y="6238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827141" y="4019530"/>
            <a:ext cx="3980448" cy="5612719"/>
          </a:xfrm>
          <a:custGeom>
            <a:avLst/>
            <a:gdLst/>
            <a:ahLst/>
            <a:cxnLst/>
            <a:rect l="l" t="t" r="r" b="b"/>
            <a:pathLst>
              <a:path w="3980448" h="5612719">
                <a:moveTo>
                  <a:pt x="0" y="0"/>
                </a:moveTo>
                <a:lnTo>
                  <a:pt x="3980449" y="0"/>
                </a:lnTo>
                <a:lnTo>
                  <a:pt x="3980449" y="5612718"/>
                </a:lnTo>
                <a:lnTo>
                  <a:pt x="0" y="56127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813051" y="814447"/>
            <a:ext cx="13677872" cy="334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37"/>
              </a:lnSpc>
            </a:pPr>
            <a:r>
              <a:rPr lang="en-US" sz="2670">
                <a:solidFill>
                  <a:srgbClr val="FEFEE3"/>
                </a:solidFill>
                <a:latin typeface="Garet"/>
                <a:ea typeface="Garet"/>
                <a:cs typeface="Garet"/>
                <a:sym typeface="Garet"/>
              </a:rPr>
              <a:t>Se organiza la información por Lunes, Martes y Miércoles, mostrando para cada día las variedades programadas y su cantidad.</a:t>
            </a:r>
          </a:p>
          <a:p>
            <a:pPr algn="just">
              <a:lnSpc>
                <a:spcPts val="2937"/>
              </a:lnSpc>
            </a:pPr>
            <a:r>
              <a:rPr lang="en-US" sz="2670">
                <a:solidFill>
                  <a:srgbClr val="FEFEE3"/>
                </a:solidFill>
                <a:latin typeface="Garet"/>
                <a:ea typeface="Garet"/>
                <a:cs typeface="Garet"/>
                <a:sym typeface="Garet"/>
              </a:rPr>
              <a:t>Encabezado con el logo de Roots To Grow y el título Planificación, lo que mantiene coherencia visual con el resto de la app.</a:t>
            </a:r>
          </a:p>
          <a:p>
            <a:pPr algn="just">
              <a:lnSpc>
                <a:spcPts val="2937"/>
              </a:lnSpc>
            </a:pPr>
            <a:r>
              <a:rPr lang="en-US" sz="2670">
                <a:solidFill>
                  <a:srgbClr val="FEFEE3"/>
                </a:solidFill>
                <a:latin typeface="Garet"/>
                <a:ea typeface="Garet"/>
                <a:cs typeface="Garet"/>
                <a:sym typeface="Garet"/>
              </a:rPr>
              <a:t>El botón “Regresar” permite una navegación fluida de vuelta al menú anterior.</a:t>
            </a:r>
          </a:p>
          <a:p>
            <a:pPr algn="just">
              <a:lnSpc>
                <a:spcPts val="2937"/>
              </a:lnSpc>
            </a:pPr>
            <a:r>
              <a:rPr lang="en-US" sz="2670">
                <a:solidFill>
                  <a:srgbClr val="FEFEE3"/>
                </a:solidFill>
                <a:latin typeface="Garet"/>
                <a:ea typeface="Garet"/>
                <a:cs typeface="Garet"/>
                <a:sym typeface="Garet"/>
              </a:rPr>
              <a:t>Es ideal para que el usuario visualice de forma rápida qué variedades deben salir cada día. ¿Te gustaría que esta info se alimentara de un archivo editable o de una base de datos para mayor flexibilidad?</a:t>
            </a:r>
          </a:p>
          <a:p>
            <a:pPr algn="r">
              <a:lnSpc>
                <a:spcPts val="2937"/>
              </a:lnSpc>
            </a:pPr>
            <a:r>
              <a:rPr lang="en-US" sz="2670" b="1">
                <a:solidFill>
                  <a:srgbClr val="FEFEE3"/>
                </a:solidFill>
                <a:latin typeface="Amatic SC Bold"/>
                <a:ea typeface="Amatic SC Bold"/>
                <a:cs typeface="Amatic SC Bold"/>
                <a:sym typeface="Amatic SC Bold"/>
              </a:rPr>
              <a:t>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5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7379" y="40933"/>
            <a:ext cx="15296031" cy="3114828"/>
          </a:xfrm>
          <a:custGeom>
            <a:avLst/>
            <a:gdLst/>
            <a:ahLst/>
            <a:cxnLst/>
            <a:rect l="l" t="t" r="r" b="b"/>
            <a:pathLst>
              <a:path w="15296031" h="3114828">
                <a:moveTo>
                  <a:pt x="0" y="0"/>
                </a:moveTo>
                <a:lnTo>
                  <a:pt x="15296032" y="0"/>
                </a:lnTo>
                <a:lnTo>
                  <a:pt x="15296032" y="3114828"/>
                </a:lnTo>
                <a:lnTo>
                  <a:pt x="0" y="3114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1469" y="6156235"/>
            <a:ext cx="4770783" cy="4114800"/>
          </a:xfrm>
          <a:custGeom>
            <a:avLst/>
            <a:gdLst/>
            <a:ahLst/>
            <a:cxnLst/>
            <a:rect l="l" t="t" r="r" b="b"/>
            <a:pathLst>
              <a:path w="4770783" h="4114800">
                <a:moveTo>
                  <a:pt x="0" y="0"/>
                </a:moveTo>
                <a:lnTo>
                  <a:pt x="4770782" y="0"/>
                </a:lnTo>
                <a:lnTo>
                  <a:pt x="47707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3758019" y="0"/>
            <a:ext cx="4770783" cy="4114800"/>
          </a:xfrm>
          <a:custGeom>
            <a:avLst/>
            <a:gdLst/>
            <a:ahLst/>
            <a:cxnLst/>
            <a:rect l="l" t="t" r="r" b="b"/>
            <a:pathLst>
              <a:path w="4770783" h="4114800">
                <a:moveTo>
                  <a:pt x="477078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70783" y="0"/>
                </a:lnTo>
                <a:lnTo>
                  <a:pt x="477078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261218" y="3814212"/>
            <a:ext cx="3950910" cy="6323075"/>
          </a:xfrm>
          <a:custGeom>
            <a:avLst/>
            <a:gdLst/>
            <a:ahLst/>
            <a:cxnLst/>
            <a:rect l="l" t="t" r="r" b="b"/>
            <a:pathLst>
              <a:path w="3950910" h="6323075">
                <a:moveTo>
                  <a:pt x="0" y="0"/>
                </a:moveTo>
                <a:lnTo>
                  <a:pt x="3950910" y="0"/>
                </a:lnTo>
                <a:lnTo>
                  <a:pt x="3950910" y="6323075"/>
                </a:lnTo>
                <a:lnTo>
                  <a:pt x="0" y="63230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701860" y="3814212"/>
            <a:ext cx="4056159" cy="6323075"/>
          </a:xfrm>
          <a:custGeom>
            <a:avLst/>
            <a:gdLst/>
            <a:ahLst/>
            <a:cxnLst/>
            <a:rect l="l" t="t" r="r" b="b"/>
            <a:pathLst>
              <a:path w="4056159" h="6323075">
                <a:moveTo>
                  <a:pt x="0" y="0"/>
                </a:moveTo>
                <a:lnTo>
                  <a:pt x="4056159" y="0"/>
                </a:lnTo>
                <a:lnTo>
                  <a:pt x="4056159" y="6323075"/>
                </a:lnTo>
                <a:lnTo>
                  <a:pt x="0" y="63230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78190" y="266371"/>
            <a:ext cx="12801139" cy="2011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2414" b="1">
                <a:solidFill>
                  <a:srgbClr val="265121"/>
                </a:solidFill>
                <a:latin typeface="Garet Bold"/>
                <a:ea typeface="Garet Bold"/>
                <a:cs typeface="Garet Bold"/>
                <a:sym typeface="Garet Bold"/>
              </a:rPr>
              <a:t>A la izquierda, el usuario puede buscar variedades, ver sus luces y cantidades programadas, y agregarlas a la salida. También puede asignar un garruchero.</a:t>
            </a:r>
          </a:p>
          <a:p>
            <a:pPr algn="ctr">
              <a:lnSpc>
                <a:spcPts val="2655"/>
              </a:lnSpc>
            </a:pPr>
            <a:r>
              <a:rPr lang="en-US" sz="2414" b="1">
                <a:solidFill>
                  <a:srgbClr val="265121"/>
                </a:solidFill>
                <a:latin typeface="Garet Bold"/>
                <a:ea typeface="Garet Bold"/>
                <a:cs typeface="Garet Bold"/>
                <a:sym typeface="Garet Bold"/>
              </a:rPr>
              <a:t>A la derecha se genera una orden de salida con fecha, hora, semana y listado de variedades con sus cantidades. Hay campos para observaciones y una firma, lo que la hace útil como comprobante físico o digital.</a:t>
            </a:r>
          </a:p>
          <a:p>
            <a:pPr algn="ctr">
              <a:lnSpc>
                <a:spcPts val="2655"/>
              </a:lnSpc>
            </a:pPr>
            <a:endParaRPr lang="en-US" sz="2414" b="1">
              <a:solidFill>
                <a:srgbClr val="265121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3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68325" y="540788"/>
            <a:ext cx="12735664" cy="2593444"/>
          </a:xfrm>
          <a:custGeom>
            <a:avLst/>
            <a:gdLst/>
            <a:ahLst/>
            <a:cxnLst/>
            <a:rect l="l" t="t" r="r" b="b"/>
            <a:pathLst>
              <a:path w="12735664" h="2593444">
                <a:moveTo>
                  <a:pt x="0" y="0"/>
                </a:moveTo>
                <a:lnTo>
                  <a:pt x="12735664" y="0"/>
                </a:lnTo>
                <a:lnTo>
                  <a:pt x="12735664" y="2593444"/>
                </a:lnTo>
                <a:lnTo>
                  <a:pt x="0" y="2593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1311332" y="1311332"/>
            <a:ext cx="6590990" cy="3968325"/>
          </a:xfrm>
          <a:custGeom>
            <a:avLst/>
            <a:gdLst/>
            <a:ahLst/>
            <a:cxnLst/>
            <a:rect l="l" t="t" r="r" b="b"/>
            <a:pathLst>
              <a:path w="6590990" h="3968325">
                <a:moveTo>
                  <a:pt x="0" y="0"/>
                </a:moveTo>
                <a:lnTo>
                  <a:pt x="6590990" y="0"/>
                </a:lnTo>
                <a:lnTo>
                  <a:pt x="6590990" y="3968326"/>
                </a:lnTo>
                <a:lnTo>
                  <a:pt x="0" y="3968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 flipH="1" flipV="1">
            <a:off x="13008342" y="5007342"/>
            <a:ext cx="6590990" cy="3968325"/>
          </a:xfrm>
          <a:custGeom>
            <a:avLst/>
            <a:gdLst/>
            <a:ahLst/>
            <a:cxnLst/>
            <a:rect l="l" t="t" r="r" b="b"/>
            <a:pathLst>
              <a:path w="6590990" h="3968325">
                <a:moveTo>
                  <a:pt x="6590990" y="3968326"/>
                </a:moveTo>
                <a:lnTo>
                  <a:pt x="0" y="3968326"/>
                </a:lnTo>
                <a:lnTo>
                  <a:pt x="0" y="0"/>
                </a:lnTo>
                <a:lnTo>
                  <a:pt x="6590990" y="0"/>
                </a:lnTo>
                <a:lnTo>
                  <a:pt x="6590990" y="396832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146246" y="3696010"/>
            <a:ext cx="3995507" cy="6324872"/>
          </a:xfrm>
          <a:custGeom>
            <a:avLst/>
            <a:gdLst/>
            <a:ahLst/>
            <a:cxnLst/>
            <a:rect l="l" t="t" r="r" b="b"/>
            <a:pathLst>
              <a:path w="3995507" h="6324872">
                <a:moveTo>
                  <a:pt x="0" y="0"/>
                </a:moveTo>
                <a:lnTo>
                  <a:pt x="3995508" y="0"/>
                </a:lnTo>
                <a:lnTo>
                  <a:pt x="3995508" y="6324872"/>
                </a:lnTo>
                <a:lnTo>
                  <a:pt x="0" y="63248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397061" y="727322"/>
            <a:ext cx="11878193" cy="2590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1"/>
              </a:lnSpc>
            </a:pPr>
            <a:r>
              <a:rPr lang="en-US" sz="2270" b="1">
                <a:solidFill>
                  <a:srgbClr val="FEFEE3"/>
                </a:solidFill>
                <a:latin typeface="Garet Bold"/>
                <a:ea typeface="Garet Bold"/>
                <a:cs typeface="Garet Bold"/>
                <a:sym typeface="Garet Bold"/>
              </a:rPr>
              <a:t>Muestra un resumen completo de la orden de salida: fecha, hora, semana y listado de variedades con sus cantidades asignadas.</a:t>
            </a:r>
          </a:p>
          <a:p>
            <a:pPr algn="ctr">
              <a:lnSpc>
                <a:spcPts val="2951"/>
              </a:lnSpc>
            </a:pPr>
            <a:r>
              <a:rPr lang="en-US" sz="2270" b="1">
                <a:solidFill>
                  <a:srgbClr val="FEFEE3"/>
                </a:solidFill>
                <a:latin typeface="Garet Bold"/>
                <a:ea typeface="Garet Bold"/>
                <a:cs typeface="Garet Bold"/>
                <a:sym typeface="Garet Bold"/>
              </a:rPr>
              <a:t>Hay espacio para anotar el nombre del garruchero y registrar observaciones manuales.</a:t>
            </a:r>
          </a:p>
          <a:p>
            <a:pPr algn="just">
              <a:lnSpc>
                <a:spcPts val="2951"/>
              </a:lnSpc>
            </a:pPr>
            <a:r>
              <a:rPr lang="en-US" sz="2270" b="1">
                <a:solidFill>
                  <a:srgbClr val="FEFEE3"/>
                </a:solidFill>
                <a:latin typeface="Garet Bold"/>
                <a:ea typeface="Garet Bold"/>
                <a:cs typeface="Garet Bold"/>
                <a:sym typeface="Garet Bold"/>
              </a:rPr>
              <a:t>Las opciones de navegación (Anterior, Siguiente y Regresar) facilitan revisar o editar los datos ingresados anteriormente.</a:t>
            </a:r>
          </a:p>
          <a:p>
            <a:pPr algn="ctr">
              <a:lnSpc>
                <a:spcPts val="2951"/>
              </a:lnSpc>
            </a:pPr>
            <a:endParaRPr lang="en-US" sz="2270" b="1">
              <a:solidFill>
                <a:srgbClr val="FEFEE3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Personalizado</PresentationFormat>
  <Paragraphs>30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Calibri</vt:lpstr>
      <vt:lpstr>Garet Bold</vt:lpstr>
      <vt:lpstr>Amatic SC Bold</vt:lpstr>
      <vt:lpstr>Garet</vt:lpstr>
      <vt:lpstr>Garet Light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Registrar usuario: permite ingresar datos personales y definir si el nuevo usuario será administrador o despachador. Menú principal: ofrece botones para iniciar sesión o registrar un nuevo usuario, con una interfaz limpia y visualmente atractiva. Inicio</dc:title>
  <cp:lastModifiedBy>Kaiju no8</cp:lastModifiedBy>
  <cp:revision>2</cp:revision>
  <dcterms:created xsi:type="dcterms:W3CDTF">2006-08-16T00:00:00Z</dcterms:created>
  <dcterms:modified xsi:type="dcterms:W3CDTF">2025-06-23T02:43:02Z</dcterms:modified>
  <dc:identifier>DAGrIbV6Tk0</dc:identifier>
</cp:coreProperties>
</file>