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71" r:id="rId9"/>
    <p:sldId id="272" r:id="rId10"/>
    <p:sldId id="261" r:id="rId11"/>
    <p:sldId id="262" r:id="rId12"/>
    <p:sldId id="263" r:id="rId13"/>
    <p:sldId id="264" r:id="rId14"/>
    <p:sldId id="273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6858000" cy="9144000"/>
  <p:embeddedFontLst>
    <p:embeddedFont>
      <p:font typeface="Calibri" panose="020F0502020204030204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32CB0CC-7CD3-42C3-9C25-0699F02B90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45" name="Google Shape;1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51" name="Google Shape;1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57" name="Google Shape;15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63" name="Google Shape;16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69" name="Google Shape;16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27" name="Google Shape;1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39" name="Google Shape;1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8" name="Google Shape;48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50" name="Google Shape;50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"/>
          <p:cNvGraphicFramePr/>
          <p:nvPr/>
        </p:nvGraphicFramePr>
        <p:xfrm>
          <a:off x="1025717" y="2350163"/>
          <a:ext cx="10511790" cy="3999865"/>
        </p:xfrm>
        <a:graphic>
          <a:graphicData uri="http://schemas.openxmlformats.org/drawingml/2006/table">
            <a:tbl>
              <a:tblPr>
                <a:noFill/>
                <a:tableStyleId>{032CB0CC-7CD3-42C3-9C25-0699F02B90F6}</a:tableStyleId>
              </a:tblPr>
              <a:tblGrid>
                <a:gridCol w="1008675"/>
                <a:gridCol w="3266951"/>
                <a:gridCol w="1632857"/>
                <a:gridCol w="4603117"/>
              </a:tblGrid>
              <a:tr h="723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IN" sz="2000" b="1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S.No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 panose="020F0502020204030204"/>
                        <a:buNone/>
                      </a:pPr>
                      <a:r>
                        <a:rPr lang="en-IN" sz="2000" b="1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Name of the student 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IN" sz="2000" b="1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Year/Dept.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IN" sz="2000" b="1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Email Id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19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IN" sz="2000" b="1" i="0" u="none" strike="noStrike" cap="none">
                          <a:solidFill>
                            <a:srgbClr val="0000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 sz="2000" b="1" u="none" strike="noStrike" cap="none">
                        <a:solidFill>
                          <a:srgbClr val="0000FF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GB" sz="2000" b="1" i="0" u="none" strike="noStrike" cap="none" dirty="0">
                          <a:solidFill>
                            <a:srgbClr val="0000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ABISHEK A</a:t>
                      </a:r>
                      <a:endParaRPr lang="en-GB" sz="2000" b="1" i="0" u="none" strike="noStrike" cap="none" dirty="0">
                        <a:solidFill>
                          <a:srgbClr val="0000FF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IN" sz="2400" b="1" i="0" u="none" strike="noStrike" cap="none" baseline="30000" dirty="0">
                          <a:solidFill>
                            <a:srgbClr val="0000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2rd</a:t>
                      </a:r>
                      <a:r>
                        <a:rPr lang="en-IN" sz="2000" b="1" i="0" u="none" strike="noStrike" cap="none" dirty="0">
                          <a:solidFill>
                            <a:srgbClr val="0000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yr/ECE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US" altLang="en-US" sz="2000" b="1" i="0" u="none" strike="noStrike" cap="none" dirty="0">
                          <a:solidFill>
                            <a:srgbClr val="0000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abishekarumugam8@gmail.com</a:t>
                      </a:r>
                      <a:endParaRPr lang="en-US" altLang="en-US" sz="2000" b="1" i="0" u="none" strike="noStrike" cap="none" dirty="0">
                        <a:solidFill>
                          <a:srgbClr val="0000FF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19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IN" sz="2000" b="1" i="0" u="none" strike="noStrike" cap="none">
                          <a:solidFill>
                            <a:srgbClr val="0000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</a:t>
                      </a:r>
                      <a:endParaRPr sz="2000" b="1" u="none" strike="noStrike" cap="none">
                        <a:solidFill>
                          <a:srgbClr val="0000FF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GB" altLang="en-IN" sz="2000" b="1" i="0" u="none" strike="noStrike" cap="none" dirty="0">
                          <a:solidFill>
                            <a:srgbClr val="0000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BALAJI K</a:t>
                      </a:r>
                      <a:r>
                        <a:rPr lang="en-IN" sz="2000" b="1" i="0" u="none" strike="noStrike" cap="none" dirty="0">
                          <a:solidFill>
                            <a:srgbClr val="0000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</a:t>
                      </a:r>
                      <a:endParaRPr sz="2000" b="1" i="0" u="none" strike="noStrike" cap="none" dirty="0">
                        <a:solidFill>
                          <a:srgbClr val="0000FF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IN" sz="2400" b="1" i="0" u="none" strike="noStrike" cap="none" baseline="30000" dirty="0">
                          <a:solidFill>
                            <a:srgbClr val="0000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2rd</a:t>
                      </a:r>
                      <a:r>
                        <a:rPr lang="en-IN" sz="2000" b="1" i="0" u="none" strike="noStrike" cap="none" dirty="0">
                          <a:solidFill>
                            <a:srgbClr val="0000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yr/ECE</a:t>
                      </a:r>
                      <a:endParaRPr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 panose="020F0502020204030204"/>
                        <a:buNone/>
                      </a:pPr>
                      <a:endParaRPr sz="2000" b="1" i="0" u="none" strike="noStrike" cap="none" dirty="0">
                        <a:solidFill>
                          <a:srgbClr val="0000FF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GB" altLang="en-IN" sz="2000" b="1" i="0" u="none" strike="noStrike" cap="none" dirty="0">
                          <a:solidFill>
                            <a:srgbClr val="0000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balajikalidoss</a:t>
                      </a:r>
                      <a:r>
                        <a:rPr lang="en-IN" sz="2000" b="1" i="0" u="none" strike="noStrike" cap="none" dirty="0">
                          <a:solidFill>
                            <a:srgbClr val="0000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200</a:t>
                      </a:r>
                      <a:r>
                        <a:rPr lang="en-GB" altLang="en-IN" sz="2000" b="1" i="0" u="none" strike="noStrike" cap="none" dirty="0">
                          <a:solidFill>
                            <a:srgbClr val="0000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5</a:t>
                      </a:r>
                      <a:r>
                        <a:rPr lang="en-IN" sz="2000" b="1" i="0" u="none" strike="noStrike" cap="none" dirty="0">
                          <a:solidFill>
                            <a:srgbClr val="0000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@gmail.com</a:t>
                      </a:r>
                      <a:endParaRPr sz="2000" b="1" i="0" u="none" strike="noStrike" cap="none" dirty="0">
                        <a:solidFill>
                          <a:srgbClr val="0000FF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19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IN" sz="2000" b="1" i="0" u="none" strike="noStrike" cap="none">
                          <a:solidFill>
                            <a:srgbClr val="0000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3</a:t>
                      </a:r>
                      <a:endParaRPr sz="2000" b="1" u="none" strike="noStrike" cap="none">
                        <a:solidFill>
                          <a:srgbClr val="0000FF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GB" sz="2000" b="1" i="0" u="none" strike="noStrike" cap="none" dirty="0">
                          <a:solidFill>
                            <a:srgbClr val="0000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CHOCKALINGAM R.D</a:t>
                      </a:r>
                      <a:endParaRPr lang="en-GB" sz="2000" b="1" i="0" u="none" strike="noStrike" cap="none" dirty="0">
                        <a:solidFill>
                          <a:srgbClr val="0000FF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IN" sz="2400" b="1" i="0" u="none" strike="noStrike" cap="none" baseline="30000" dirty="0">
                          <a:solidFill>
                            <a:srgbClr val="0000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2rd</a:t>
                      </a:r>
                      <a:r>
                        <a:rPr lang="en-IN" sz="2000" b="1" i="0" u="none" strike="noStrike" cap="none" dirty="0">
                          <a:solidFill>
                            <a:srgbClr val="0000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yr/ECE</a:t>
                      </a:r>
                      <a:endParaRPr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 panose="020F0502020204030204"/>
                        <a:buNone/>
                      </a:pPr>
                      <a:endParaRPr sz="2000" b="1" i="0" u="none" strike="noStrike" cap="none" dirty="0">
                        <a:solidFill>
                          <a:srgbClr val="0000FF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US" altLang="en-US" sz="2000" b="1" i="0" u="none" strike="noStrike" cap="none" dirty="0">
                          <a:solidFill>
                            <a:srgbClr val="0000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chockalingam4646@gmail.com</a:t>
                      </a:r>
                      <a:endParaRPr lang="en-US" altLang="en-US" sz="2000" b="1" i="0" u="none" strike="noStrike" cap="none" dirty="0">
                        <a:solidFill>
                          <a:srgbClr val="0000FF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19050">
                <a:tc>
                  <a:txBody>
                    <a:bodyPr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GB" altLang="en-US" sz="2000" b="1" u="none" strike="noStrike" cap="none">
                          <a:solidFill>
                            <a:srgbClr val="0000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4</a:t>
                      </a:r>
                      <a:endParaRPr lang="en-GB" altLang="en-US" sz="2000" b="1" u="none" strike="noStrike" cap="none">
                        <a:solidFill>
                          <a:srgbClr val="0000FF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GB" sz="2000" b="1" i="0" u="none" strike="noStrike" cap="none" dirty="0">
                          <a:solidFill>
                            <a:srgbClr val="0000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DHAUSH R</a:t>
                      </a:r>
                      <a:endParaRPr lang="en-GB" sz="2000" b="1" i="0" u="none" strike="noStrike" cap="none" dirty="0">
                        <a:solidFill>
                          <a:srgbClr val="0000FF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 panose="020F0502020204030204"/>
                        <a:buNone/>
                      </a:pPr>
                      <a:r>
                        <a:rPr lang="en-IN" sz="2000" b="1" baseline="30000" dirty="0">
                          <a:solidFill>
                            <a:srgbClr val="0000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2rd</a:t>
                      </a:r>
                      <a:r>
                        <a:rPr lang="en-IN" sz="2000" b="1" dirty="0">
                          <a:solidFill>
                            <a:srgbClr val="0000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yr/ECE</a:t>
                      </a:r>
                      <a:endParaRPr lang="en-GB" altLang="en-US" sz="2000" b="1" i="0" u="none" strike="noStrike" cap="none" dirty="0">
                        <a:solidFill>
                          <a:srgbClr val="0000FF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GB" altLang="en-US" sz="2000" b="1" i="0" u="none" strike="noStrike" cap="none" dirty="0">
                          <a:solidFill>
                            <a:srgbClr val="0000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dhanushrajendran@gmail.com</a:t>
                      </a:r>
                      <a:endParaRPr lang="en-GB" altLang="en-US" sz="2000" b="1" i="0" u="none" strike="noStrike" cap="none" dirty="0">
                        <a:solidFill>
                          <a:srgbClr val="0000FF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85" name="Google Shape;85;p1"/>
          <p:cNvSpPr txBox="1"/>
          <p:nvPr/>
        </p:nvSpPr>
        <p:spPr>
          <a:xfrm>
            <a:off x="684632" y="337056"/>
            <a:ext cx="7508773" cy="89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600"/>
            </a:pPr>
            <a:r>
              <a:rPr lang="en-IN" sz="26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Company Name:</a:t>
            </a:r>
            <a:r>
              <a:rPr lang="en-GB" altLang="en-IN" sz="26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</a:t>
            </a:r>
            <a:r>
              <a:rPr lang="en-US" altLang="en-US" sz="2600" b="1" i="1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CarryCrafter</a:t>
            </a:r>
            <a:r>
              <a:rPr lang="en-IN" sz="2600" b="1" i="1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</a:t>
            </a:r>
            <a:endParaRPr lang="en-IN" sz="26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endParaRPr lang="en-IN" sz="26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6764655" y="411480"/>
            <a:ext cx="5071110" cy="81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</a:pPr>
            <a:r>
              <a:rPr lang="en-IN" sz="22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MOTTO: </a:t>
            </a:r>
            <a:r>
              <a:rPr lang="en-GB" altLang="en-IN" sz="22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Carry All Thing</a:t>
            </a:r>
            <a:endParaRPr lang="en-GB" altLang="en-IN" sz="22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466725" y="1543685"/>
            <a:ext cx="8557260" cy="490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IN" sz="2400" b="1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Title: </a:t>
            </a:r>
            <a:r>
              <a:rPr lang="en-US" altLang="en-US" sz="2600" b="1" i="0" u="none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BAG WITH AN EXTRA FOOD COMPARTMENT</a:t>
            </a:r>
            <a:endParaRPr lang="en-US" altLang="en-US" sz="2600" b="1" i="0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54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4400"/>
              <a:buFont typeface="Times New Roman" panose="02020603050405020304"/>
              <a:buNone/>
            </a:pPr>
            <a:r>
              <a:rPr lang="en-IN" b="1" dirty="0">
                <a:solidFill>
                  <a:srgbClr val="38562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Target Marketing</a:t>
            </a:r>
            <a:endParaRPr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97603" y="1558009"/>
            <a:ext cx="9756197" cy="34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Need space for books, stationery, and lunch boxes.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Professionals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Require organized storage for gadgets and meals.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Travelers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Seek compact, multi-functional bags for short trips.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Parents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Look for practical and durable bags for kids.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859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4400"/>
              <a:buFont typeface="Times New Roman" panose="02020603050405020304"/>
              <a:buNone/>
            </a:pPr>
            <a:r>
              <a:rPr lang="en-IN" b="1" dirty="0">
                <a:solidFill>
                  <a:srgbClr val="38562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Competitor Analysis</a:t>
            </a:r>
            <a:endParaRPr dirty="0"/>
          </a:p>
        </p:txBody>
      </p:sp>
      <p:sp>
        <p:nvSpPr>
          <p:cNvPr id="142" name="Google Shape;142;p10"/>
          <p:cNvSpPr txBox="1"/>
          <p:nvPr/>
        </p:nvSpPr>
        <p:spPr>
          <a:xfrm>
            <a:off x="1335157" y="1224502"/>
            <a:ext cx="10018643" cy="507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Competitors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backpack brands (e.g., Wildcraft, American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Tourister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Specialized storage bags like laptop or travel backpacks.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Weaknesses in Competitors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focus on extra, dedicated storage compartments.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bulky or compromise aesthetics for functionality.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Competitive Edge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Stylish design with added storage for small items.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Affordable price without compromising on quality or durability.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26428" y="147035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2771" y="348343"/>
            <a:ext cx="11658600" cy="5831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en-US" sz="2800" b="1" i="0" u="none" strike="noStrike" cap="none" dirty="0">
                <a:solidFill>
                  <a:srgbClr val="385623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My Solution Product</a:t>
            </a:r>
            <a:endParaRPr lang="en-US" sz="2800" dirty="0">
              <a:solidFill>
                <a:srgbClr val="385623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3200"/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 and Portable: Smaller size, ideal for households or small businesses.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3200"/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Manual Operation: No need for electricity, making it eco-friendly and cost-effective.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3200"/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Affordable: Lower manufacturing and retail costs compared to industrial competitors.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3200"/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Maintenance: Easy to repair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3200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7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4400"/>
              <a:buFont typeface="Times New Roman" panose="02020603050405020304"/>
              <a:buNone/>
            </a:pPr>
            <a:r>
              <a:rPr lang="en-IN" b="1" dirty="0">
                <a:solidFill>
                  <a:srgbClr val="38562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Value Proportion</a:t>
            </a:r>
            <a:endParaRPr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63388" y="1686151"/>
            <a:ext cx="10290412" cy="3485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Design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Extra storage for lunch or small items without disrupting the bag's overall structure.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Durability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High-quality materials for daily usage.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Aesthetics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sleek and stylish design that appeals to students and professionals alike.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Affordability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High value at a competitive price. 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48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4400"/>
              <a:buFont typeface="Times New Roman" panose="02020603050405020304"/>
              <a:buNone/>
            </a:pPr>
            <a:r>
              <a:rPr lang="en-IN" b="1" dirty="0">
                <a:solidFill>
                  <a:srgbClr val="38562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Channels For Marketing</a:t>
            </a:r>
            <a:endParaRPr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8200" y="1018115"/>
            <a:ext cx="10931856" cy="4821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Platforms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E-commerce websites, social media advertising, and the brand’s official website.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Retail Stores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Partnerships with stores specializing in bags and travel accessories.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Promotional Campaigns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Social media influencers and targeted advertisements.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Exhibitions and Trade Shows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Featuring the bag in lifestyle and travel expos. 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92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ct val="100000"/>
              <a:buFont typeface="Times New Roman" panose="02020603050405020304"/>
              <a:buNone/>
            </a:pPr>
            <a:r>
              <a:rPr lang="en-IN" b="1">
                <a:solidFill>
                  <a:srgbClr val="38562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Revenue Model</a:t>
            </a:r>
            <a:endParaRPr lang="en-IN" b="1">
              <a:solidFill>
                <a:srgbClr val="38562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56096" y="711325"/>
            <a:ext cx="7654660" cy="5913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 Sales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Wholesale Partnerships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Customized Products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Accessory Sales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Subscription Services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Seasonal and Limited-Edition Launches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Collaborations and Sponsorships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Repair and Maintenance Services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title"/>
          </p:nvPr>
        </p:nvSpPr>
        <p:spPr>
          <a:xfrm>
            <a:off x="664028" y="365126"/>
            <a:ext cx="10515600" cy="7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4400"/>
              <a:buFont typeface="Times New Roman" panose="02020603050405020304"/>
              <a:buNone/>
            </a:pPr>
            <a:r>
              <a:rPr lang="en-IN" b="1" dirty="0">
                <a:solidFill>
                  <a:srgbClr val="38562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MARKETING STATERGY</a:t>
            </a:r>
            <a:endParaRPr b="1" dirty="0">
              <a:solidFill>
                <a:srgbClr val="38562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37481" y="3752377"/>
            <a:ext cx="7083188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Positioning</a:t>
            </a:r>
            <a:endParaRPr kumimoji="0" lang="en-US" altLang="en-US" sz="2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 Message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"Stylish and functional with extra storage."</a:t>
            </a: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USP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 storage for lunch boxes and small items.</a:t>
            </a: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Price Positioning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Affordable, mid-range pricing.</a:t>
            </a: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Brand Identity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Modern, functional, customer-focused.</a:t>
            </a: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37481" y="922727"/>
            <a:ext cx="6264857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 Analysis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Market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Students, professionals, travelers, and parents.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 Trends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Demand for stylish, functional, eco-friendly bags.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Competitor Landscape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General-purpose backpacks dominate the market.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 Opportunities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Specialized bags with extra storage for small items.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04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ct val="100000"/>
              <a:buFont typeface="Times New Roman" panose="02020603050405020304"/>
              <a:buNone/>
            </a:pPr>
            <a:r>
              <a:rPr lang="en-IN" b="1">
                <a:solidFill>
                  <a:srgbClr val="38562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ROAD MAP</a:t>
            </a:r>
            <a:endParaRPr b="1">
              <a:solidFill>
                <a:srgbClr val="38562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6100" y="847639"/>
            <a:ext cx="5554322" cy="60103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/>
          <p:nvPr/>
        </p:nvSpPr>
        <p:spPr>
          <a:xfrm>
            <a:off x="3048663" y="2875002"/>
            <a:ext cx="6094674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 panose="020B0604020202020204"/>
              <a:buNone/>
            </a:pPr>
            <a:r>
              <a:rPr lang="en-IN" sz="66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YOU!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7380" y="504825"/>
            <a:ext cx="10940415" cy="7918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en-US" sz="44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BAG WITH AN EXTRA FOOD COMPARTMENT</a:t>
            </a:r>
            <a:endParaRPr lang="en-US" altLang="en-US" sz="4400" b="1" i="0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algn="ctr"/>
            <a:endParaRPr lang="en-US" sz="4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Light school bags a burden' for parents | Light school bags a burden ...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35" y="1296670"/>
            <a:ext cx="10335895" cy="395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3"/>
          <p:cNvSpPr txBox="1"/>
          <p:nvPr/>
        </p:nvSpPr>
        <p:spPr>
          <a:xfrm>
            <a:off x="9203690" y="5378450"/>
            <a:ext cx="22053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b="1"/>
              <a:t>ABISHEK.A</a:t>
            </a:r>
            <a:endParaRPr lang="en-GB" altLang="en-US" b="1"/>
          </a:p>
          <a:p>
            <a:r>
              <a:rPr lang="en-GB" altLang="en-US" b="1"/>
              <a:t>BALAJI K</a:t>
            </a:r>
            <a:endParaRPr lang="en-GB" altLang="en-US" b="1"/>
          </a:p>
          <a:p>
            <a:r>
              <a:rPr lang="en-GB" altLang="en-US" b="1"/>
              <a:t>CHOCKALINGAM R.D</a:t>
            </a:r>
            <a:endParaRPr lang="en-GB" altLang="en-US" b="1"/>
          </a:p>
          <a:p>
            <a:r>
              <a:rPr lang="en-GB" altLang="en-US" b="1"/>
              <a:t>DHANUSH R</a:t>
            </a:r>
            <a:endParaRPr lang="en-GB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07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4400"/>
              <a:buFont typeface="Times New Roman" panose="02020603050405020304"/>
              <a:buNone/>
            </a:pPr>
            <a:r>
              <a:rPr lang="en-IN" b="1" dirty="0">
                <a:solidFill>
                  <a:srgbClr val="38562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Statement</a:t>
            </a:r>
            <a:endParaRPr dirty="0"/>
          </a:p>
        </p:txBody>
      </p:sp>
      <p:sp>
        <p:nvSpPr>
          <p:cNvPr id="101" name="Google Shape;101;p4"/>
          <p:cNvSpPr txBox="1"/>
          <p:nvPr/>
        </p:nvSpPr>
        <p:spPr>
          <a:xfrm>
            <a:off x="584200" y="1739901"/>
            <a:ext cx="11263100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Carrying multiple items like lunch boxes, gadgets, or small essentials in traditional backpacks is inconvenient due to insufficient storage or poorly designed compartments. Users need a functional, durable, and stylish bag that offers extra, easily accessible storage while maintaining comfort and aesthetics.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1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4400"/>
              <a:buFont typeface="Times New Roman" panose="02020603050405020304"/>
              <a:buNone/>
            </a:pPr>
            <a:r>
              <a:rPr lang="en-IN" b="1" dirty="0">
                <a:solidFill>
                  <a:srgbClr val="38562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Existing Product </a:t>
            </a:r>
            <a:r>
              <a:rPr lang="en-IN" b="1" dirty="0" err="1">
                <a:solidFill>
                  <a:srgbClr val="38562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Detai</a:t>
            </a:r>
            <a:r>
              <a:rPr lang="en-GB" b="1" dirty="0">
                <a:solidFill>
                  <a:srgbClr val="38562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</a:t>
            </a:r>
            <a:endParaRPr dirty="0"/>
          </a:p>
        </p:txBody>
      </p:sp>
      <p:pic>
        <p:nvPicPr>
          <p:cNvPr id="109" name="Google Shape;109;p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260492" y="1744783"/>
            <a:ext cx="2003729" cy="2969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4" name="Picture 6" descr="3pcs Rolling Backpack for Boys Big Kids Trolley School Bags with Lunch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83" y="1557076"/>
            <a:ext cx="3611704" cy="399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383" y="1557076"/>
            <a:ext cx="3962953" cy="37438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10466705" cy="100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4400"/>
              <a:buFont typeface="Times New Roman" panose="02020603050405020304"/>
              <a:buNone/>
            </a:pPr>
            <a:r>
              <a:rPr lang="en-IN" b="1" dirty="0">
                <a:solidFill>
                  <a:srgbClr val="38562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HIGHLIGHTED SURVEY REPORT </a:t>
            </a:r>
            <a:endParaRPr b="1" dirty="0">
              <a:solidFill>
                <a:srgbClr val="38562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10" name="Picture Placeholder 9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2021205" y="1457325"/>
            <a:ext cx="8456930" cy="4411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3700" y="455712"/>
            <a:ext cx="7226300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2" name="Picture Placeholder 1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1624330" y="1018540"/>
            <a:ext cx="9519920" cy="4851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2" name="Picture Placeholder 1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1420495" y="800735"/>
            <a:ext cx="9219565" cy="5069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38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4400"/>
              <a:buFont typeface="Times New Roman" panose="02020603050405020304"/>
              <a:buNone/>
            </a:pPr>
            <a:r>
              <a:rPr lang="en-IN" b="1" dirty="0">
                <a:solidFill>
                  <a:srgbClr val="38562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Solution (Or) Proposed Design 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5597" y="1334721"/>
            <a:ext cx="4163006" cy="4515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04290"/>
            <a:ext cx="5210810" cy="4545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5108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4400"/>
              <a:buFont typeface="Times New Roman" panose="02020603050405020304"/>
              <a:buNone/>
            </a:pPr>
            <a:r>
              <a:rPr lang="en-IN" b="1" dirty="0">
                <a:solidFill>
                  <a:srgbClr val="38562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Working Of Invention 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Placeholder 3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4179570" y="2057400"/>
            <a:ext cx="4162425" cy="3822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3233</Words>
  <Application>WPS Presentation</Application>
  <PresentationFormat>Widescreen</PresentationFormat>
  <Paragraphs>150</Paragraphs>
  <Slides>18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SimSun</vt:lpstr>
      <vt:lpstr>Wingdings</vt:lpstr>
      <vt:lpstr>Arial</vt:lpstr>
      <vt:lpstr>Calibri</vt:lpstr>
      <vt:lpstr>Times New Roman</vt:lpstr>
      <vt:lpstr>Times New Roman</vt:lpstr>
      <vt:lpstr>Microsoft YaHei</vt:lpstr>
      <vt:lpstr>Arial Unicode MS</vt:lpstr>
      <vt:lpstr>Office Theme</vt:lpstr>
      <vt:lpstr>PowerPoint 演示文稿</vt:lpstr>
      <vt:lpstr>PowerPoint 演示文稿</vt:lpstr>
      <vt:lpstr>Problem Statement</vt:lpstr>
      <vt:lpstr>Existing Product Detail</vt:lpstr>
      <vt:lpstr>HIGHLIGHTED SURVEY REPORT </vt:lpstr>
      <vt:lpstr>PowerPoint 演示文稿</vt:lpstr>
      <vt:lpstr>PowerPoint 演示文稿</vt:lpstr>
      <vt:lpstr>Solution (Or) Proposed Design </vt:lpstr>
      <vt:lpstr>Working Of Invention </vt:lpstr>
      <vt:lpstr>Target Marketing</vt:lpstr>
      <vt:lpstr>Competitor Analysis</vt:lpstr>
      <vt:lpstr>PowerPoint 演示文稿</vt:lpstr>
      <vt:lpstr>Value Proportion</vt:lpstr>
      <vt:lpstr>Channels For Marketing</vt:lpstr>
      <vt:lpstr>Revenue Model</vt:lpstr>
      <vt:lpstr>MARKETING STATERGY</vt:lpstr>
      <vt:lpstr>ROAD MAP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SARWESH B</dc:creator>
  <cp:lastModifiedBy>BALAJI k</cp:lastModifiedBy>
  <cp:revision>8</cp:revision>
  <dcterms:created xsi:type="dcterms:W3CDTF">2024-03-20T13:33:00Z</dcterms:created>
  <dcterms:modified xsi:type="dcterms:W3CDTF">2024-12-06T16:33:53Z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91CF809E49DA49169FA7C5694960B9D5_13</vt:lpwstr>
  </property>
  <property fmtid="{D5CDD505-2E9C-101B-9397-08002B2CF9AE}" pid="3" name="KSOProductBuildVer">
    <vt:lpwstr>1033-12.2.0.18911</vt:lpwstr>
  </property>
</Properties>
</file>