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handoutMasterIdLst>
    <p:handoutMasterId r:id="rId22"/>
  </p:handoutMasterIdLst>
  <p:sldIdLst>
    <p:sldId id="256" r:id="rId3"/>
    <p:sldId id="257" r:id="rId5"/>
    <p:sldId id="340" r:id="rId6"/>
    <p:sldId id="339" r:id="rId7"/>
    <p:sldId id="341" r:id="rId8"/>
    <p:sldId id="362" r:id="rId9"/>
    <p:sldId id="361" r:id="rId10"/>
    <p:sldId id="363" r:id="rId11"/>
    <p:sldId id="364" r:id="rId12"/>
    <p:sldId id="365" r:id="rId13"/>
    <p:sldId id="366" r:id="rId14"/>
    <p:sldId id="367" r:id="rId15"/>
    <p:sldId id="368" r:id="rId16"/>
    <p:sldId id="344" r:id="rId17"/>
    <p:sldId id="357" r:id="rId18"/>
    <p:sldId id="360" r:id="rId19"/>
    <p:sldId id="356" r:id="rId20"/>
    <p:sldId id="325"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dharshinika M" initials="" lastIdx="1" clrIdx="0"/>
  <p:cmAuthor id="1" name="Kannan s" initials="K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B464"/>
    <a:srgbClr val="000000"/>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718" autoAdjust="0"/>
  </p:normalViewPr>
  <p:slideViewPr>
    <p:cSldViewPr snapToGrid="0" showGuides="1">
      <p:cViewPr varScale="1">
        <p:scale>
          <a:sx n="85" d="100"/>
          <a:sy n="85" d="100"/>
        </p:scale>
        <p:origin x="499" y="6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D4B5F7B-B617-4EC3-82BE-F1F04125B5BA}"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lstStyle>
            <a:lvl1pPr algn="r" eaLnBrk="1" hangingPunct="1">
              <a:defRPr sz="1200"/>
            </a:lvl1pPr>
          </a:lstStyle>
          <a:p>
            <a:fld id="{679F0E25-0B4D-404C-8C62-9464E15C1F35}"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B28455F5-E222-4651-B6A0-98F0BDFE65A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a:latin typeface="Century Gothic" panose="020B0502020202020204" pitchFamily="34" charset="0"/>
              </a:defRPr>
            </a:lvl1pPr>
          </a:lstStyle>
          <a:p>
            <a:fld id="{23D18D97-1FF1-4EEC-B18F-2DD778B6D41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92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entury Gothic" panose="020B0502020202020204" pitchFamily="34" charset="0"/>
              </a:defRPr>
            </a:lvl1pPr>
            <a:lvl2pPr marL="742950" indent="-285750">
              <a:defRPr sz="1200">
                <a:solidFill>
                  <a:schemeClr val="tx1"/>
                </a:solidFill>
                <a:latin typeface="Century Gothic" panose="020B0502020202020204" pitchFamily="34" charset="0"/>
              </a:defRPr>
            </a:lvl2pPr>
            <a:lvl3pPr marL="1143000" indent="-228600">
              <a:defRPr sz="1200">
                <a:solidFill>
                  <a:schemeClr val="tx1"/>
                </a:solidFill>
                <a:latin typeface="Century Gothic" panose="020B0502020202020204" pitchFamily="34" charset="0"/>
              </a:defRPr>
            </a:lvl3pPr>
            <a:lvl4pPr marL="1600200" indent="-228600">
              <a:defRPr sz="1200">
                <a:solidFill>
                  <a:schemeClr val="tx1"/>
                </a:solidFill>
                <a:latin typeface="Century Gothic" panose="020B0502020202020204" pitchFamily="34" charset="0"/>
              </a:defRPr>
            </a:lvl4pPr>
            <a:lvl5pPr marL="2057400" indent="-228600">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fld id="{1C73C73E-16E2-40C7-BF23-25AECDD3EF5E}" type="slidenum">
              <a:rPr lang="en-IN" altLang="en-US"/>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Notes Placeholder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IN" altLang="en-US"/>
          </a:p>
        </p:txBody>
      </p:sp>
      <p:sp>
        <p:nvSpPr>
          <p:cNvPr id="112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Century Gothic" panose="020B0502020202020204" pitchFamily="34" charset="0"/>
              </a:defRPr>
            </a:lvl1pPr>
            <a:lvl2pPr marL="742950" indent="-285750">
              <a:defRPr sz="1200">
                <a:solidFill>
                  <a:schemeClr val="tx1"/>
                </a:solidFill>
                <a:latin typeface="Century Gothic" panose="020B0502020202020204" pitchFamily="34" charset="0"/>
              </a:defRPr>
            </a:lvl2pPr>
            <a:lvl3pPr marL="1143000" indent="-228600">
              <a:defRPr sz="1200">
                <a:solidFill>
                  <a:schemeClr val="tx1"/>
                </a:solidFill>
                <a:latin typeface="Century Gothic" panose="020B0502020202020204" pitchFamily="34" charset="0"/>
              </a:defRPr>
            </a:lvl3pPr>
            <a:lvl4pPr marL="1600200" indent="-228600">
              <a:defRPr sz="1200">
                <a:solidFill>
                  <a:schemeClr val="tx1"/>
                </a:solidFill>
                <a:latin typeface="Century Gothic" panose="020B0502020202020204" pitchFamily="34" charset="0"/>
              </a:defRPr>
            </a:lvl4pPr>
            <a:lvl5pPr marL="2057400" indent="-228600">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fld id="{3628D5EF-EC50-4BAB-8B21-DD3AE7F57A59}" type="slidenum">
              <a:rPr lang="en-US" altLang="en-US"/>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2"/>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Rectangle 9"/>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E9E0E2ED-FA25-45BC-BA87-0C5CB0F6DB49}" type="datetime1">
              <a:rPr lang="en-US"/>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a:t>Zeroth Review</a:t>
            </a:r>
            <a:endParaRPr lang="en-US"/>
          </a:p>
        </p:txBody>
      </p:sp>
      <p:sp>
        <p:nvSpPr>
          <p:cNvPr id="13" name="Slide Number Placeholder 28"/>
          <p:cNvSpPr>
            <a:spLocks noGrp="1"/>
          </p:cNvSpPr>
          <p:nvPr>
            <p:ph type="sldNum" sz="quarter" idx="12"/>
          </p:nvPr>
        </p:nvSpPr>
        <p:spPr/>
        <p:txBody>
          <a:bodyPr/>
          <a:lstStyle>
            <a:lvl1pPr>
              <a:defRPr/>
            </a:lvl1pPr>
          </a:lstStyle>
          <a:p>
            <a:fld id="{C6FACDE9-83C6-4E22-AA02-B7CDAC1FB5A6}"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2FAAC00B-0B29-44B3-A3DB-BF9FD923A612}" type="datetime1">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6" name="Slide Number Placeholder 22"/>
          <p:cNvSpPr>
            <a:spLocks noGrp="1"/>
          </p:cNvSpPr>
          <p:nvPr>
            <p:ph type="sldNum" sz="quarter" idx="12"/>
          </p:nvPr>
        </p:nvSpPr>
        <p:spPr/>
        <p:txBody>
          <a:bodyPr/>
          <a:lstStyle>
            <a:lvl1pPr>
              <a:defRPr/>
            </a:lvl1pPr>
          </a:lstStyle>
          <a:p>
            <a:fld id="{D04B2884-ED21-4CD0-BAB2-67A6833A628C}" type="slidenum">
              <a:rPr lang="en-US" altLang="zh-CN"/>
            </a:fld>
            <a:endParaRPr lang="en-US" altLang="zh-CN"/>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7197FE50-57D5-484D-9E4F-FFC059A4636C}" type="datetime1">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6" name="Slide Number Placeholder 22"/>
          <p:cNvSpPr>
            <a:spLocks noGrp="1"/>
          </p:cNvSpPr>
          <p:nvPr>
            <p:ph type="sldNum" sz="quarter" idx="12"/>
          </p:nvPr>
        </p:nvSpPr>
        <p:spPr/>
        <p:txBody>
          <a:bodyPr/>
          <a:lstStyle>
            <a:lvl1pPr>
              <a:defRPr/>
            </a:lvl1pPr>
          </a:lstStyle>
          <a:p>
            <a:fld id="{7873DAE9-6CC3-4F9A-AAAC-3B93F345A9DE}" type="slidenum">
              <a:rPr lang="en-US" altLang="zh-CN"/>
            </a:fld>
            <a:endParaRPr lang="en-US" altLang="zh-CN"/>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pPr>
              <a:defRPr/>
            </a:pPr>
            <a:fld id="{11C29CCE-B642-40C2-8D65-ACFDA695CABA}" type="datetime1">
              <a:rPr lang="en-US"/>
            </a:fld>
            <a:endParaRPr lang="en-US"/>
          </a:p>
        </p:txBody>
      </p:sp>
      <p:sp>
        <p:nvSpPr>
          <p:cNvPr id="5"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6" name="Slide Number Placeholder 22"/>
          <p:cNvSpPr>
            <a:spLocks noGrp="1"/>
          </p:cNvSpPr>
          <p:nvPr>
            <p:ph type="sldNum" sz="quarter" idx="12"/>
          </p:nvPr>
        </p:nvSpPr>
        <p:spPr/>
        <p:txBody>
          <a:bodyPr/>
          <a:lstStyle>
            <a:lvl1pPr>
              <a:defRPr/>
            </a:lvl1pPr>
          </a:lstStyle>
          <a:p>
            <a:fld id="{E05F8EC9-EB6D-4EE8-84F1-B0702D16198C}" type="slidenum">
              <a:rPr lang="en-US" altLang="zh-CN"/>
            </a:fld>
            <a:endParaRPr lang="en-US" altLang="zh-CN"/>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endParaRPr lang="en-US"/>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9" name="Date Placeholder 3"/>
          <p:cNvSpPr>
            <a:spLocks noGrp="1"/>
          </p:cNvSpPr>
          <p:nvPr>
            <p:ph type="dt" sz="half" idx="10"/>
          </p:nvPr>
        </p:nvSpPr>
        <p:spPr/>
        <p:txBody>
          <a:bodyPr/>
          <a:lstStyle>
            <a:lvl1pPr>
              <a:defRPr/>
            </a:lvl1pPr>
          </a:lstStyle>
          <a:p>
            <a:pPr>
              <a:defRPr/>
            </a:pPr>
            <a:fld id="{B7446E48-A577-46F8-A4B4-4E33125DCE0D}" type="datetime1">
              <a:rPr lang="en-US"/>
            </a:fld>
            <a:endParaRPr lang="en-US"/>
          </a:p>
        </p:txBody>
      </p:sp>
      <p:sp>
        <p:nvSpPr>
          <p:cNvPr id="10" name="Footer Placeholder 4"/>
          <p:cNvSpPr>
            <a:spLocks noGrp="1"/>
          </p:cNvSpPr>
          <p:nvPr>
            <p:ph type="ftr" sz="quarter" idx="11"/>
          </p:nvPr>
        </p:nvSpPr>
        <p:spPr>
          <a:xfrm>
            <a:off x="1066800" y="6172200"/>
            <a:ext cx="5334000" cy="457200"/>
          </a:xfrm>
        </p:spPr>
        <p:txBody>
          <a:bodyPr/>
          <a:lstStyle>
            <a:lvl1pPr>
              <a:defRPr/>
            </a:lvl1pPr>
          </a:lstStyle>
          <a:p>
            <a:pPr>
              <a:defRPr/>
            </a:pPr>
            <a:r>
              <a:rPr lang="en-US"/>
              <a:t>Zeroth Review</a:t>
            </a:r>
            <a:endParaRPr lang="en-US"/>
          </a:p>
        </p:txBody>
      </p:sp>
      <p:sp>
        <p:nvSpPr>
          <p:cNvPr id="11" name="Slide Number Placeholder 5"/>
          <p:cNvSpPr>
            <a:spLocks noGrp="1"/>
          </p:cNvSpPr>
          <p:nvPr>
            <p:ph type="sldNum" sz="quarter" idx="12"/>
          </p:nvPr>
        </p:nvSpPr>
        <p:spPr>
          <a:xfrm>
            <a:off x="195263" y="6208713"/>
            <a:ext cx="609600" cy="457200"/>
          </a:xfrm>
        </p:spPr>
        <p:txBody>
          <a:bodyPr/>
          <a:lstStyle>
            <a:lvl1pPr>
              <a:defRPr/>
            </a:lvl1pPr>
          </a:lstStyle>
          <a:p>
            <a:fld id="{A1CB2BA3-C6CF-4FEF-A621-F4D3224018C6}"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pPr>
              <a:defRPr/>
            </a:pPr>
            <a:fld id="{F968750A-C067-476D-A7BC-B3A0BA65A516}" type="datetime1">
              <a:rPr lang="en-US"/>
            </a:fld>
            <a:endParaRPr lang="en-US"/>
          </a:p>
        </p:txBody>
      </p:sp>
      <p:sp>
        <p:nvSpPr>
          <p:cNvPr id="6"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7" name="Slide Number Placeholder 22"/>
          <p:cNvSpPr>
            <a:spLocks noGrp="1"/>
          </p:cNvSpPr>
          <p:nvPr>
            <p:ph type="sldNum" sz="quarter" idx="12"/>
          </p:nvPr>
        </p:nvSpPr>
        <p:spPr/>
        <p:txBody>
          <a:bodyPr/>
          <a:lstStyle>
            <a:lvl1pPr>
              <a:defRPr/>
            </a:lvl1pPr>
          </a:lstStyle>
          <a:p>
            <a:fld id="{FC2C4F6F-B2D2-4D91-837E-8F4FCD02D362}" type="slidenum">
              <a:rPr lang="en-US" altLang="zh-CN"/>
            </a:fld>
            <a:endParaRPr lang="en-US" altLang="zh-CN"/>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endParaRPr lang="en-US"/>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13"/>
          <p:cNvSpPr>
            <a:spLocks noGrp="1"/>
          </p:cNvSpPr>
          <p:nvPr>
            <p:ph type="dt" sz="half" idx="10"/>
          </p:nvPr>
        </p:nvSpPr>
        <p:spPr/>
        <p:txBody>
          <a:bodyPr/>
          <a:lstStyle>
            <a:lvl1pPr>
              <a:defRPr/>
            </a:lvl1pPr>
          </a:lstStyle>
          <a:p>
            <a:pPr>
              <a:defRPr/>
            </a:pPr>
            <a:fld id="{97B60478-E51A-4B38-8004-603551D200C6}" type="datetime1">
              <a:rPr lang="en-US"/>
            </a:fld>
            <a:endParaRPr lang="en-US"/>
          </a:p>
        </p:txBody>
      </p:sp>
      <p:sp>
        <p:nvSpPr>
          <p:cNvPr id="8"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9" name="Slide Number Placeholder 22"/>
          <p:cNvSpPr>
            <a:spLocks noGrp="1"/>
          </p:cNvSpPr>
          <p:nvPr>
            <p:ph type="sldNum" sz="quarter" idx="12"/>
          </p:nvPr>
        </p:nvSpPr>
        <p:spPr/>
        <p:txBody>
          <a:bodyPr/>
          <a:lstStyle>
            <a:lvl1pPr>
              <a:defRPr/>
            </a:lvl1pPr>
          </a:lstStyle>
          <a:p>
            <a:fld id="{4429DB63-D0C8-415E-8DBD-5193B969540B}" type="slidenum">
              <a:rPr lang="en-US" altLang="zh-CN"/>
            </a:fld>
            <a:endParaRPr lang="en-US" altLang="zh-CN"/>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60CA7B4A-4B01-4197-970A-3D8D15B283BB}" type="datetime1">
              <a:rPr lang="en-US"/>
            </a:fld>
            <a:endParaRPr lang="en-US"/>
          </a:p>
        </p:txBody>
      </p:sp>
      <p:sp>
        <p:nvSpPr>
          <p:cNvPr id="4"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5" name="Slide Number Placeholder 22"/>
          <p:cNvSpPr>
            <a:spLocks noGrp="1"/>
          </p:cNvSpPr>
          <p:nvPr>
            <p:ph type="sldNum" sz="quarter" idx="12"/>
          </p:nvPr>
        </p:nvSpPr>
        <p:spPr/>
        <p:txBody>
          <a:bodyPr/>
          <a:lstStyle>
            <a:lvl1pPr>
              <a:defRPr/>
            </a:lvl1pPr>
          </a:lstStyle>
          <a:p>
            <a:fld id="{18916402-F9D7-4E8E-8160-39155D10D96B}" type="slidenum">
              <a:rPr lang="en-US" altLang="zh-CN"/>
            </a:fld>
            <a:endParaRPr lang="en-US" altLang="zh-CN"/>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63299621-2A6C-4F22-95C3-BABA53684433}" type="datetime1">
              <a:rPr lang="en-US"/>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Zeroth Review</a:t>
            </a:r>
            <a:endParaRPr lang="en-US"/>
          </a:p>
        </p:txBody>
      </p:sp>
      <p:sp>
        <p:nvSpPr>
          <p:cNvPr id="4" name="Slide Number Placeholder 22"/>
          <p:cNvSpPr>
            <a:spLocks noGrp="1"/>
          </p:cNvSpPr>
          <p:nvPr>
            <p:ph type="sldNum" sz="quarter" idx="12"/>
          </p:nvPr>
        </p:nvSpPr>
        <p:spPr/>
        <p:txBody>
          <a:bodyPr/>
          <a:lstStyle>
            <a:lvl1pPr>
              <a:defRPr/>
            </a:lvl1pPr>
          </a:lstStyle>
          <a:p>
            <a:fld id="{A7FBFC07-89A7-49CA-84C9-A29BD84A5F27}" type="slidenum">
              <a:rPr lang="en-US" altLang="zh-CN"/>
            </a:fld>
            <a:endParaRPr lang="en-US" altLang="zh-CN"/>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6" name="Rounded Rectangle 8"/>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endParaRPr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4"/>
          <p:cNvSpPr>
            <a:spLocks noGrp="1"/>
          </p:cNvSpPr>
          <p:nvPr>
            <p:ph type="dt" sz="half" idx="10"/>
          </p:nvPr>
        </p:nvSpPr>
        <p:spPr/>
        <p:txBody>
          <a:bodyPr/>
          <a:lstStyle>
            <a:lvl1pPr>
              <a:defRPr/>
            </a:lvl1pPr>
          </a:lstStyle>
          <a:p>
            <a:pPr>
              <a:defRPr/>
            </a:pPr>
            <a:fld id="{7D91626A-F49F-4A01-BB26-7298A4509905}" type="datetime1">
              <a:rPr lang="en-US"/>
            </a:fld>
            <a:endParaRPr lang="en-US"/>
          </a:p>
        </p:txBody>
      </p:sp>
      <p:sp>
        <p:nvSpPr>
          <p:cNvPr id="8" name="Footer Placeholder 5"/>
          <p:cNvSpPr>
            <a:spLocks noGrp="1"/>
          </p:cNvSpPr>
          <p:nvPr>
            <p:ph type="ftr" sz="quarter" idx="11"/>
          </p:nvPr>
        </p:nvSpPr>
        <p:spPr/>
        <p:txBody>
          <a:bodyPr/>
          <a:lstStyle>
            <a:lvl1pPr>
              <a:defRPr/>
            </a:lvl1pPr>
          </a:lstStyle>
          <a:p>
            <a:pPr>
              <a:defRPr/>
            </a:pPr>
            <a:r>
              <a:rPr lang="en-US"/>
              <a:t>Zeroth Review</a:t>
            </a:r>
            <a:endParaRPr lang="en-US"/>
          </a:p>
        </p:txBody>
      </p:sp>
      <p:sp>
        <p:nvSpPr>
          <p:cNvPr id="9" name="Slide Number Placeholder 6"/>
          <p:cNvSpPr>
            <a:spLocks noGrp="1"/>
          </p:cNvSpPr>
          <p:nvPr>
            <p:ph type="sldNum" sz="quarter" idx="12"/>
          </p:nvPr>
        </p:nvSpPr>
        <p:spPr/>
        <p:txBody>
          <a:bodyPr/>
          <a:lstStyle>
            <a:lvl1pPr>
              <a:defRPr/>
            </a:lvl1pPr>
          </a:lstStyle>
          <a:p>
            <a:fld id="{4CBE802F-0F6C-48F9-AB78-6430DE06D7E5}" type="slidenum">
              <a:rPr lang="en-US" altLang="zh-CN"/>
            </a:fld>
            <a:endParaRPr lang="en-US" altLang="zh-CN"/>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endParaRPr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endParaRPr lang="en-US"/>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577420F4-AA54-4755-B81E-0F6E9CD50ACB}" type="datetime1">
              <a:rPr lang="en-US"/>
            </a:fld>
            <a:endParaRPr lang="en-US"/>
          </a:p>
        </p:txBody>
      </p:sp>
      <p:sp>
        <p:nvSpPr>
          <p:cNvPr id="9" name="Footer Placeholder 5"/>
          <p:cNvSpPr>
            <a:spLocks noGrp="1"/>
          </p:cNvSpPr>
          <p:nvPr>
            <p:ph type="ftr" sz="quarter" idx="11"/>
          </p:nvPr>
        </p:nvSpPr>
        <p:spPr>
          <a:xfrm>
            <a:off x="1219200" y="6172200"/>
            <a:ext cx="5181600" cy="457200"/>
          </a:xfrm>
        </p:spPr>
        <p:txBody>
          <a:bodyPr/>
          <a:lstStyle>
            <a:lvl1pPr>
              <a:defRPr/>
            </a:lvl1pPr>
          </a:lstStyle>
          <a:p>
            <a:pPr>
              <a:defRPr/>
            </a:pPr>
            <a:r>
              <a:rPr lang="en-US"/>
              <a:t>Zeroth Review</a:t>
            </a:r>
            <a:endParaRPr lang="en-US"/>
          </a:p>
        </p:txBody>
      </p:sp>
      <p:sp>
        <p:nvSpPr>
          <p:cNvPr id="10" name="Slide Number Placeholder 6"/>
          <p:cNvSpPr>
            <a:spLocks noGrp="1"/>
          </p:cNvSpPr>
          <p:nvPr>
            <p:ph type="sldNum" sz="quarter" idx="12"/>
          </p:nvPr>
        </p:nvSpPr>
        <p:spPr>
          <a:xfrm>
            <a:off x="195263" y="6208713"/>
            <a:ext cx="609600" cy="457200"/>
          </a:xfrm>
        </p:spPr>
        <p:txBody>
          <a:bodyPr/>
          <a:lstStyle>
            <a:lvl1pPr>
              <a:defRPr/>
            </a:lvl1pPr>
          </a:lstStyle>
          <a:p>
            <a:fld id="{571B5D12-F007-4A2C-AFE3-5CB377765193}" type="slidenum">
              <a:rPr lang="en-US" altLang="zh-CN"/>
            </a:fld>
            <a:endParaRPr lang="en-US" altLang="zh-CN"/>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lstStyle/>
          <a:p>
            <a:pPr lvl="0"/>
            <a:r>
              <a:rPr lang="en-US" altLang="en-US"/>
              <a:t>Click to edit Master title style</a:t>
            </a:r>
            <a:endParaRPr lang="en-US" altLang="en-US"/>
          </a:p>
        </p:txBody>
      </p:sp>
      <p:sp>
        <p:nvSpPr>
          <p:cNvPr id="1029" name="Text Placeholder 12"/>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AE69513F-680C-496C-99FA-A342C61217CE}" type="datetime1">
              <a:rPr lang="en-US"/>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endParaRPr lang="en-US"/>
          </a:p>
        </p:txBody>
      </p:sp>
      <p:sp>
        <p:nvSpPr>
          <p:cNvPr id="23" name="Slide Number Placeholder 22"/>
          <p:cNvSpPr>
            <a:spLocks noGrp="1"/>
          </p:cNvSpPr>
          <p:nvPr>
            <p:ph type="sldNum" sz="quarter" idx="4"/>
          </p:nvPr>
        </p:nvSpPr>
        <p:spPr>
          <a:xfrm>
            <a:off x="195263" y="6210300"/>
            <a:ext cx="609600" cy="457200"/>
          </a:xfrm>
          <a:prstGeom prst="ellipse">
            <a:avLst/>
          </a:prstGeom>
          <a:solidFill>
            <a:schemeClr val="accent1"/>
          </a:solidFill>
        </p:spPr>
        <p:txBody>
          <a:bodyPr vert="horz" wrap="none" lIns="0" tIns="0" rIns="0" bIns="0" numCol="1" anchor="ctr" anchorCtr="1" compatLnSpc="1">
            <a:noAutofit/>
          </a:bodyPr>
          <a:lstStyle>
            <a:lvl1pPr algn="ctr" eaLnBrk="1" hangingPunct="1">
              <a:defRPr sz="1400">
                <a:solidFill>
                  <a:srgbClr val="FFFFFF"/>
                </a:solidFill>
                <a:latin typeface="Franklin Gothic Book" panose="020B0503020102020204" pitchFamily="34" charset="0"/>
                <a:ea typeface="YouYuan" panose="02010509060101010101" charset="-122"/>
                <a:cs typeface="YouYuan" panose="02010509060101010101" charset="-122"/>
              </a:defRPr>
            </a:lvl1pPr>
          </a:lstStyle>
          <a:p>
            <a:fld id="{6A7AAE40-E81C-4889-9C80-4EBCFCC6F57E}"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p:transition>
  <p:hf sldNum="0"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GIF"/><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hyperlink" Target="https://www.amazon.com/555-Timer-Cookbook-Designers-Applications/dp/0933085611" TargetMode="External"/><Relationship Id="rId2" Type="http://schemas.openxmlformats.org/officeDocument/2006/relationships/image" Target="../media/image3.png"/><Relationship Id="rId1" Type="http://schemas.openxmlformats.org/officeDocument/2006/relationships/image" Target="../media/image4.GI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4.GIF"/></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p:cNvSpPr>
            <a:spLocks noGrp="1"/>
          </p:cNvSpPr>
          <p:nvPr>
            <p:ph type="subTitle" idx="1"/>
          </p:nvPr>
        </p:nvSpPr>
        <p:spPr>
          <a:xfrm>
            <a:off x="171450" y="3354389"/>
            <a:ext cx="11857038" cy="3151920"/>
          </a:xfrm>
        </p:spPr>
        <p:txBody>
          <a:bodyPr>
            <a:normAutofit fontScale="45000" lnSpcReduction="20000"/>
          </a:bodyPr>
          <a:lstStyle/>
          <a:p>
            <a:pPr eaLnBrk="1" fontAlgn="auto" hangingPunct="1">
              <a:lnSpc>
                <a:spcPct val="90000"/>
              </a:lnSpc>
              <a:spcBef>
                <a:spcPts val="465"/>
              </a:spcBef>
              <a:spcAft>
                <a:spcPts val="0"/>
              </a:spcAft>
              <a:buFont typeface="Wingdings 2" panose="05020102010507070707"/>
              <a:buNone/>
              <a:defRPr/>
            </a:pPr>
            <a:endParaRPr lang="en-US" altLang="zh-CN" sz="3100" b="1" dirty="0">
              <a:solidFill>
                <a:srgbClr val="00B05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panose="05020102010507070707"/>
              <a:buNone/>
              <a:defRPr/>
            </a:pPr>
            <a:r>
              <a:rPr lang="en-US" altLang="zh-CN" sz="3100" b="1" dirty="0">
                <a:solidFill>
                  <a:srgbClr val="00B050"/>
                </a:solidFill>
                <a:latin typeface="Times New Roman" panose="02020603050405020304" pitchFamily="18" charset="0"/>
                <a:cs typeface="Times New Roman" panose="02020603050405020304" pitchFamily="18" charset="0"/>
              </a:rPr>
              <a:t>Presented by:</a:t>
            </a:r>
            <a:endParaRPr lang="en-US" altLang="zh-CN" sz="3100" b="1" dirty="0">
              <a:solidFill>
                <a:srgbClr val="00B05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panose="05020102010507070707"/>
              <a:buNone/>
              <a:defRPr/>
            </a:pPr>
            <a:r>
              <a:rPr lang="en-US" altLang="zh-CN" sz="2220" b="1" dirty="0">
                <a:solidFill>
                  <a:srgbClr val="000000"/>
                </a:solidFill>
                <a:latin typeface="Times New Roman" panose="02020603050405020304" pitchFamily="18" charset="0"/>
                <a:cs typeface="Times New Roman" panose="02020603050405020304" pitchFamily="18" charset="0"/>
                <a:sym typeface="+mn-ea"/>
              </a:rPr>
              <a:t>BALAJI K (2303811710621014)</a:t>
            </a:r>
            <a:endParaRPr lang="en-US" altLang="zh-CN" sz="2220" b="1" dirty="0">
              <a:solidFill>
                <a:srgbClr val="00B05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panose="05020102010507070707"/>
              <a:buNone/>
              <a:defRPr/>
            </a:pPr>
            <a:r>
              <a:rPr lang="en-GB" altLang="en-US" sz="2200" b="1" dirty="0">
                <a:solidFill>
                  <a:srgbClr val="000000"/>
                </a:solidFill>
                <a:latin typeface="Times New Roman" panose="02020603050405020304" pitchFamily="18" charset="0"/>
                <a:cs typeface="Times New Roman" panose="02020603050405020304" pitchFamily="18" charset="0"/>
              </a:rPr>
              <a:t>   </a:t>
            </a:r>
            <a:r>
              <a:rPr lang="en-US" altLang="zh-CN" sz="2200" b="1" dirty="0">
                <a:solidFill>
                  <a:srgbClr val="000000"/>
                </a:solidFill>
                <a:latin typeface="Times New Roman" panose="02020603050405020304" pitchFamily="18" charset="0"/>
                <a:cs typeface="Times New Roman" panose="02020603050405020304" pitchFamily="18" charset="0"/>
              </a:rPr>
              <a:t>KANNAN M(2303811710621050)</a:t>
            </a:r>
            <a:endParaRPr lang="en-US" altLang="zh-CN" sz="2200" b="1" dirty="0">
              <a:solidFill>
                <a:srgbClr val="00000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panose="05020102010507070707"/>
              <a:buNone/>
              <a:defRPr/>
            </a:pPr>
            <a:r>
              <a:rPr lang="en-GB" altLang="en-US" sz="2200" b="1" dirty="0">
                <a:solidFill>
                  <a:srgbClr val="000000"/>
                </a:solidFill>
                <a:latin typeface="Times New Roman" panose="02020603050405020304" pitchFamily="18" charset="0"/>
                <a:cs typeface="Times New Roman" panose="02020603050405020304" pitchFamily="18" charset="0"/>
              </a:rPr>
              <a:t>    </a:t>
            </a:r>
            <a:r>
              <a:rPr lang="en-US" altLang="zh-CN" sz="2200" b="1" dirty="0">
                <a:solidFill>
                  <a:srgbClr val="000000"/>
                </a:solidFill>
                <a:latin typeface="Times New Roman" panose="02020603050405020304" pitchFamily="18" charset="0"/>
                <a:cs typeface="Times New Roman" panose="02020603050405020304" pitchFamily="18" charset="0"/>
              </a:rPr>
              <a:t>KARTHIK S (2303811710621051)</a:t>
            </a:r>
            <a:endParaRPr lang="en-US" altLang="zh-CN" sz="2200" b="1" dirty="0">
              <a:solidFill>
                <a:srgbClr val="00000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panose="05020102010507070707"/>
              <a:buNone/>
              <a:defRPr/>
            </a:pPr>
            <a:endParaRPr lang="en-US" altLang="zh-CN" sz="2200" b="1" dirty="0">
              <a:solidFill>
                <a:srgbClr val="000000"/>
              </a:solidFill>
              <a:latin typeface="Times New Roman" panose="02020603050405020304" pitchFamily="18" charset="0"/>
              <a:cs typeface="Times New Roman" panose="02020603050405020304" pitchFamily="18" charset="0"/>
            </a:endParaRPr>
          </a:p>
          <a:p>
            <a:pPr algn="r" eaLnBrk="1" fontAlgn="auto" hangingPunct="1">
              <a:lnSpc>
                <a:spcPct val="120000"/>
              </a:lnSpc>
              <a:spcBef>
                <a:spcPts val="580"/>
              </a:spcBef>
              <a:spcAft>
                <a:spcPts val="0"/>
              </a:spcAft>
              <a:buFont typeface="Wingdings 2" panose="05020102010507070707"/>
              <a:buNone/>
              <a:defRPr/>
            </a:pPr>
            <a:r>
              <a:rPr lang="en-US" altLang="zh-CN" sz="3100" b="1" dirty="0">
                <a:solidFill>
                  <a:srgbClr val="00B050"/>
                </a:solidFill>
                <a:latin typeface="Times New Roman" panose="02020603050405020304" pitchFamily="18" charset="0"/>
                <a:cs typeface="Times New Roman" panose="02020603050405020304" pitchFamily="18" charset="0"/>
              </a:rPr>
              <a:t>										</a:t>
            </a:r>
            <a:r>
              <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rPr>
              <a:t>Under the Guidance of                                          </a:t>
            </a:r>
            <a:endParaRPr lang="en-US" sz="3200" b="1" i="1" dirty="0">
              <a:solidFill>
                <a:srgbClr val="00B05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panose="05020102010507070707"/>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PARTHIPARAJ</a:t>
            </a:r>
            <a:endPar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panose="05020102010507070707"/>
              <a:buNone/>
              <a:defRPr/>
            </a:pPr>
            <a:r>
              <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rPr>
              <a:t>ASSISTANT PROFESSOR</a:t>
            </a:r>
            <a:endParaRPr lang="en-US" sz="3200" b="1" i="1" dirty="0">
              <a:solidFill>
                <a:srgbClr val="002060"/>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panose="05020102010507070707"/>
              <a:buNone/>
              <a:defRPr/>
            </a:pPr>
            <a:r>
              <a:rPr lang="en-US" sz="3200" b="1" dirty="0">
                <a:latin typeface="Times New Roman" panose="02020603050405020304" pitchFamily="18" charset="0"/>
                <a:ea typeface="Microsoft Sans Serif" panose="020B0604020202020204" pitchFamily="34" charset="0"/>
                <a:cs typeface="Times New Roman" panose="02020603050405020304" pitchFamily="18" charset="0"/>
              </a:rPr>
              <a:t>ECE</a:t>
            </a:r>
            <a:endParaRPr lang="en-US" sz="3200" b="1" dirty="0">
              <a:latin typeface="Times New Roman" panose="02020603050405020304" pitchFamily="18" charset="0"/>
              <a:ea typeface="Microsoft Sans Serif" panose="020B0604020202020204" pitchFamily="34" charset="0"/>
              <a:cs typeface="Times New Roman" panose="02020603050405020304" pitchFamily="18" charset="0"/>
            </a:endParaRPr>
          </a:p>
          <a:p>
            <a:pPr eaLnBrk="1" fontAlgn="auto" hangingPunct="1">
              <a:lnSpc>
                <a:spcPct val="90000"/>
              </a:lnSpc>
              <a:spcBef>
                <a:spcPts val="465"/>
              </a:spcBef>
              <a:spcAft>
                <a:spcPts val="0"/>
              </a:spcAft>
              <a:buFont typeface="Wingdings 2" panose="05020102010507070707"/>
              <a:buNone/>
              <a:defRPr/>
            </a:pPr>
            <a:endParaRPr lang="en-US" altLang="zh-CN" sz="2200" b="1" dirty="0">
              <a:solidFill>
                <a:srgbClr val="000000"/>
              </a:solidFill>
              <a:latin typeface="Times New Roman" panose="02020603050405020304" pitchFamily="18" charset="0"/>
              <a:cs typeface="Times New Roman" panose="02020603050405020304" pitchFamily="18" charset="0"/>
            </a:endParaRPr>
          </a:p>
          <a:p>
            <a:pPr eaLnBrk="1" fontAlgn="auto" hangingPunct="1">
              <a:lnSpc>
                <a:spcPct val="90000"/>
              </a:lnSpc>
              <a:spcBef>
                <a:spcPts val="465"/>
              </a:spcBef>
              <a:spcAft>
                <a:spcPts val="0"/>
              </a:spcAft>
              <a:buFont typeface="Wingdings 2" panose="05020102010507070707"/>
              <a:buNone/>
              <a:defRPr/>
            </a:pPr>
            <a:endParaRPr lang="en-US" altLang="zh-CN" sz="2200" b="1" dirty="0">
              <a:solidFill>
                <a:srgbClr val="000000"/>
              </a:solidFill>
              <a:latin typeface="Times New Roman" panose="02020603050405020304" pitchFamily="18" charset="0"/>
              <a:cs typeface="Times New Roman" panose="02020603050405020304" pitchFamily="18" charset="0"/>
            </a:endParaRPr>
          </a:p>
          <a:p>
            <a:pPr algn="r" eaLnBrk="1" fontAlgn="auto" hangingPunct="1">
              <a:lnSpc>
                <a:spcPct val="90000"/>
              </a:lnSpc>
              <a:spcBef>
                <a:spcPts val="465"/>
              </a:spcBef>
              <a:spcAft>
                <a:spcPts val="0"/>
              </a:spcAft>
              <a:buFont typeface="Wingdings 2" panose="05020102010507070707"/>
              <a:buNone/>
              <a:defRPr/>
            </a:pPr>
            <a:r>
              <a:rPr lang="en-US" altLang="zh-CN" sz="2700" b="1" i="1" dirty="0">
                <a:solidFill>
                  <a:srgbClr val="00B050"/>
                </a:solidFill>
                <a:latin typeface="Times New Roman" panose="02020603050405020304"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5"/>
              </a:spcBef>
              <a:spcAft>
                <a:spcPts val="0"/>
              </a:spcAft>
              <a:buFont typeface="Wingdings 2" panose="05020102010507070707"/>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5"/>
              </a:spcBef>
              <a:spcAft>
                <a:spcPts val="0"/>
              </a:spcAft>
              <a:buFont typeface="Wingdings 2" panose="05020102010507070707"/>
              <a:buNone/>
              <a:defRPr/>
            </a:pPr>
            <a:endParaRPr lang="en-US" altLang="zh-CN" sz="1600" dirty="0">
              <a:latin typeface="Times New Roman" panose="02020603050405020304" pitchFamily="18" charset="0"/>
              <a:cs typeface="Times New Roman" panose="02020603050405020304" pitchFamily="18" charset="0"/>
            </a:endParaRPr>
          </a:p>
        </p:txBody>
      </p:sp>
      <p:sp>
        <p:nvSpPr>
          <p:cNvPr id="8196" name="Title 5"/>
          <p:cNvSpPr>
            <a:spLocks noGrp="1" noChangeArrowheads="1"/>
          </p:cNvSpPr>
          <p:nvPr>
            <p:ph type="ctrTitle"/>
          </p:nvPr>
        </p:nvSpPr>
        <p:spPr>
          <a:xfrm>
            <a:off x="621322" y="1371600"/>
            <a:ext cx="11570677" cy="1793631"/>
          </a:xfrm>
        </p:spPr>
        <p:txBody>
          <a:bodyPr/>
          <a:lstStyle/>
          <a:p>
            <a:pPr eaLnBrk="1" hangingPunct="1"/>
            <a:r>
              <a:rPr altLang="en-US" sz="3200" b="1" dirty="0">
                <a:latin typeface="Times New Roman" panose="02020603050405020304" pitchFamily="18" charset="0"/>
                <a:cs typeface="Times New Roman" panose="02020603050405020304" pitchFamily="18" charset="0"/>
              </a:rPr>
              <a:t>ECB1204 </a:t>
            </a:r>
            <a:r>
              <a:rPr lang="en-US" altLang="en-US" sz="3200" b="1" dirty="0">
                <a:latin typeface="Times New Roman" panose="02020603050405020304" pitchFamily="18" charset="0"/>
                <a:cs typeface="Times New Roman" panose="02020603050405020304" pitchFamily="18" charset="0"/>
              </a:rPr>
              <a:t>–</a:t>
            </a:r>
            <a:r>
              <a:rPr altLang="en-US" sz="3200" b="1" dirty="0">
                <a:latin typeface="Times New Roman" panose="02020603050405020304" pitchFamily="18" charset="0"/>
                <a:cs typeface="Times New Roman" panose="02020603050405020304" pitchFamily="18" charset="0"/>
              </a:rPr>
              <a:t> ANALOG INTEGRATED CIRCUIT DESIGN</a:t>
            </a:r>
            <a:br>
              <a:rPr altLang="en-US" sz="3200" b="1" dirty="0">
                <a:latin typeface="Times New Roman" panose="02020603050405020304" pitchFamily="18" charset="0"/>
                <a:cs typeface="Times New Roman" panose="02020603050405020304" pitchFamily="18" charset="0"/>
              </a:rPr>
            </a:br>
            <a:r>
              <a:rPr altLang="en-US" sz="3200" b="1" dirty="0">
                <a:latin typeface="Times New Roman" panose="02020603050405020304" pitchFamily="18" charset="0"/>
                <a:cs typeface="Times New Roman" panose="02020603050405020304" pitchFamily="18" charset="0"/>
              </a:rPr>
              <a:t>MODULE 1 -  </a:t>
            </a:r>
            <a:r>
              <a:rPr lang="en-GB" altLang="en-US" sz="3200" b="1" dirty="0">
                <a:latin typeface="Times New Roman" panose="02020603050405020304" pitchFamily="18" charset="0"/>
                <a:cs typeface="Times New Roman" panose="02020603050405020304" pitchFamily="18" charset="0"/>
              </a:rPr>
              <a:t>IMPLEMENTATION </a:t>
            </a:r>
            <a:r>
              <a:rPr altLang="en-US" sz="3200" b="1" dirty="0">
                <a:latin typeface="Times New Roman" panose="02020603050405020304" pitchFamily="18" charset="0"/>
                <a:cs typeface="Times New Roman" panose="02020603050405020304" pitchFamily="18" charset="0"/>
              </a:rPr>
              <a:t>MELODIC TONEGENERATOR USING</a:t>
            </a:r>
            <a:r>
              <a:rPr lang="en-US" altLang="en-US" sz="3200" b="1" dirty="0">
                <a:latin typeface="Times New Roman" panose="02020603050405020304" pitchFamily="18" charset="0"/>
                <a:cs typeface="Times New Roman" panose="02020603050405020304" pitchFamily="18" charset="0"/>
              </a:rPr>
              <a:t>IC 555 TIMER</a:t>
            </a:r>
            <a:endParaRPr altLang="en-US" sz="3200" b="1" dirty="0">
              <a:latin typeface="Times New Roman" panose="02020603050405020304" pitchFamily="18" charset="0"/>
              <a:cs typeface="Times New Roman" panose="02020603050405020304" pitchFamily="18" charset="0"/>
            </a:endParaRPr>
          </a:p>
        </p:txBody>
      </p:sp>
      <p:pic>
        <p:nvPicPr>
          <p:cNvPr id="8197" name="Picture 9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1D66DF3-8F50-4D42-BB16-D09977FEAC70}" type="datetime1">
              <a:rPr lang="en-US" altLang="en-US" smtClean="0">
                <a:solidFill>
                  <a:schemeClr val="tx2"/>
                </a:solidFill>
                <a:latin typeface="Times New Roman" panose="02020603050405020304" pitchFamily="18" charset="0"/>
                <a:cs typeface="Times New Roman" panose="02020603050405020304" pitchFamily="18" charset="0"/>
              </a:rPr>
            </a:fld>
            <a:endParaRPr lang="en-US" altLang="en-US">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CAPACITORS</a:t>
            </a:r>
            <a:endParaRPr lang="en-IN" dirty="0"/>
          </a:p>
        </p:txBody>
      </p:sp>
      <p:sp>
        <p:nvSpPr>
          <p:cNvPr id="3" name="Content Placeholder 2"/>
          <p:cNvSpPr>
            <a:spLocks noGrp="1"/>
          </p:cNvSpPr>
          <p:nvPr>
            <p:ph sz="quarter" idx="1"/>
          </p:nvPr>
        </p:nvSpPr>
        <p:spPr/>
        <p:txBody>
          <a:bodyPr/>
          <a:lstStyle/>
          <a:p>
            <a:r>
              <a:rPr lang="en-US" sz="2000" dirty="0">
                <a:latin typeface="Times New Roman" panose="02020603050405020304" pitchFamily="18" charset="0"/>
                <a:cs typeface="Times New Roman" panose="02020603050405020304" pitchFamily="18" charset="0"/>
              </a:rPr>
              <a:t>A capacitor is a passive electronic component that stores electrical energy in an electric field. It is one of the fundamental building blocks in electronics, widely used for energy storage, filtering, timing, and coupling applications. A capacitor consists of two conductive plates separated by an insulating material called a dielectric.</a:t>
            </a:r>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p:cNvSpPr>
            <a:spLocks noGrp="1"/>
          </p:cNvSpPr>
          <p:nvPr>
            <p:ph type="dt" sz="half" idx="10"/>
          </p:nvPr>
        </p:nvSpPr>
        <p:spPr/>
        <p:txBody>
          <a:bodyPr/>
          <a:lstStyle/>
          <a:p>
            <a:pPr>
              <a:defRPr/>
            </a:pPr>
            <a:fld id="{11C29CCE-B642-40C2-8D65-ACFDA695CABA}" type="datetime1">
              <a:rPr lang="en-US" smtClean="0"/>
            </a:fld>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234330" y="3659281"/>
            <a:ext cx="3582894" cy="2015378"/>
          </a:xfrm>
          <a:prstGeom prst="rect">
            <a:avLst/>
          </a:prstGeom>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BUZZER</a:t>
            </a:r>
            <a:endParaRPr lang="en-IN" dirty="0"/>
          </a:p>
        </p:txBody>
      </p:sp>
      <p:sp>
        <p:nvSpPr>
          <p:cNvPr id="3" name="Content Placeholder 2"/>
          <p:cNvSpPr>
            <a:spLocks noGrp="1"/>
          </p:cNvSpPr>
          <p:nvPr>
            <p:ph sz="quarter" idx="1"/>
          </p:nvPr>
        </p:nvSpPr>
        <p:spPr/>
        <p:txBody>
          <a:bodyPr/>
          <a:lstStyle/>
          <a:p>
            <a:r>
              <a:rPr lang="en-US" sz="2000" dirty="0">
                <a:latin typeface="Times New Roman" panose="02020603050405020304" pitchFamily="18" charset="0"/>
                <a:cs typeface="Times New Roman" panose="02020603050405020304" pitchFamily="18" charset="0"/>
              </a:rPr>
              <a:t>A buzzer is an audio signaling device commonly used in electronic circuits to produce sound. It generates a tone, beep, or alarm when powered, making it an essential component in alerting and notification systems. Buzzers come in various types, such as mechanical, electromechanical, and piezoelectric, each suited for specific applications.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11C29CCE-B642-40C2-8D65-ACFDA695CABA}" type="datetime1">
              <a:rPr lang="en-US" smtClean="0"/>
            </a:fld>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50198" y="3599329"/>
            <a:ext cx="2291603" cy="2291603"/>
          </a:xfrm>
          <a:prstGeom prst="rect">
            <a:avLst/>
          </a:prstGeom>
        </p:spPr>
      </p:pic>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RESISTOR</a:t>
            </a:r>
            <a:endParaRPr lang="en-IN" dirty="0"/>
          </a:p>
        </p:txBody>
      </p:sp>
      <p:sp>
        <p:nvSpPr>
          <p:cNvPr id="3" name="Content Placeholder 2"/>
          <p:cNvSpPr>
            <a:spLocks noGrp="1"/>
          </p:cNvSpPr>
          <p:nvPr>
            <p:ph sz="quarter" idx="1"/>
          </p:nvPr>
        </p:nvSpPr>
        <p:spPr/>
        <p:txBody>
          <a:bodyPr/>
          <a:lstStyle/>
          <a:p>
            <a:r>
              <a:rPr lang="en-US" sz="2000" dirty="0">
                <a:latin typeface="Times New Roman" panose="02020603050405020304" pitchFamily="18" charset="0"/>
                <a:cs typeface="Times New Roman" panose="02020603050405020304" pitchFamily="18" charset="0"/>
              </a:rPr>
              <a:t>Resistors are fundamental passive components in electronics that control the flow of electrical current and distribute voltage in circuits. They are characterized by their resistance value, which is measured in ohms (Ω). By opposing the flow of current, resistors help protect sensitive components, create voltage dividers, and set operating conditions in circuits.</a:t>
            </a:r>
            <a:endParaRPr lang="en-US" sz="20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p:cNvSpPr>
            <a:spLocks noGrp="1"/>
          </p:cNvSpPr>
          <p:nvPr>
            <p:ph type="dt" sz="half" idx="10"/>
          </p:nvPr>
        </p:nvSpPr>
        <p:spPr/>
        <p:txBody>
          <a:bodyPr/>
          <a:lstStyle/>
          <a:p>
            <a:pPr>
              <a:defRPr/>
            </a:pPr>
            <a:fld id="{11C29CCE-B642-40C2-8D65-ACFDA695CABA}" type="datetime1">
              <a:rPr lang="en-US" smtClean="0"/>
            </a:fld>
            <a:endParaRPr lang="en-US"/>
          </a:p>
        </p:txBody>
      </p:sp>
      <p:pic>
        <p:nvPicPr>
          <p:cNvPr id="5" name="Picture 4"/>
          <p:cNvPicPr>
            <a:picLocks noChangeAspect="1"/>
          </p:cNvPicPr>
          <p:nvPr/>
        </p:nvPicPr>
        <p:blipFill>
          <a:blip r:embed="rId1"/>
          <a:stretch>
            <a:fillRect/>
          </a:stretch>
        </p:blipFill>
        <p:spPr>
          <a:xfrm>
            <a:off x="1559859" y="3961280"/>
            <a:ext cx="3048000" cy="1714500"/>
          </a:xfrm>
          <a:prstGeom prst="rect">
            <a:avLst/>
          </a:prstGeom>
        </p:spPr>
      </p:pic>
      <p:pic>
        <p:nvPicPr>
          <p:cNvPr id="6" name="Picture 5"/>
          <p:cNvPicPr>
            <a:picLocks noChangeAspect="1"/>
          </p:cNvPicPr>
          <p:nvPr/>
        </p:nvPicPr>
        <p:blipFill>
          <a:blip r:embed="rId2"/>
          <a:stretch>
            <a:fillRect/>
          </a:stretch>
        </p:blipFill>
        <p:spPr>
          <a:xfrm>
            <a:off x="4948518" y="4032997"/>
            <a:ext cx="2581275" cy="1714500"/>
          </a:xfrm>
          <a:prstGeom prst="rect">
            <a:avLst/>
          </a:prstGeom>
        </p:spPr>
      </p:pic>
      <p:pic>
        <p:nvPicPr>
          <p:cNvPr id="7" name="Picture 6"/>
          <p:cNvPicPr>
            <a:picLocks noChangeAspect="1"/>
          </p:cNvPicPr>
          <p:nvPr/>
        </p:nvPicPr>
        <p:blipFill>
          <a:blip r:embed="rId3"/>
          <a:stretch>
            <a:fillRect/>
          </a:stretch>
        </p:blipFill>
        <p:spPr>
          <a:xfrm>
            <a:off x="8337177" y="4032997"/>
            <a:ext cx="1714500" cy="1714500"/>
          </a:xfrm>
          <a:prstGeom prst="rect">
            <a:avLst/>
          </a:prstGeom>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POWER SUPPLY</a:t>
            </a:r>
            <a:endParaRPr lang="en-IN" dirty="0"/>
          </a:p>
        </p:txBody>
      </p:sp>
      <p:sp>
        <p:nvSpPr>
          <p:cNvPr id="3" name="Content Placeholder 2"/>
          <p:cNvSpPr>
            <a:spLocks noGrp="1"/>
          </p:cNvSpPr>
          <p:nvPr>
            <p:ph sz="quarter" idx="1"/>
          </p:nvPr>
        </p:nvSpPr>
        <p:spPr/>
        <p:txBody>
          <a:bodyPr/>
          <a:lstStyle/>
          <a:p>
            <a:r>
              <a:rPr lang="en-US" sz="2000" dirty="0">
                <a:latin typeface="Times New Roman" panose="02020603050405020304" pitchFamily="18" charset="0"/>
                <a:cs typeface="Times New Roman" panose="02020603050405020304" pitchFamily="18" charset="0"/>
              </a:rPr>
              <a:t>A regulated power supply is an essential tool in electronics that provides a constant and stable output voltage or current to a circuit or device. Unlike unregulated power supplies, an RPS compensates for input voltage fluctuations and load variations, ensuring that the connected circuit receives a steady and clean power source. </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11C29CCE-B642-40C2-8D65-ACFDA695CABA}" type="datetime1">
              <a:rPr lang="en-US" smtClean="0"/>
            </a:fld>
            <a:endParaRPr lang="en-US"/>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11526" y="3280268"/>
            <a:ext cx="1956827" cy="29109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p:txBody>
          <a:bodyPr/>
          <a:lstStyle/>
          <a:p>
            <a:pPr eaLnBrk="1" hangingPunct="1"/>
            <a:r>
              <a:rPr lang="en-US" altLang="en-US" b="1">
                <a:latin typeface="Times New Roman" panose="02020603050405020304" pitchFamily="18" charset="0"/>
                <a:cs typeface="Times New Roman" panose="02020603050405020304" pitchFamily="18" charset="0"/>
              </a:rPr>
              <a:t>ADVANTAGES AND APPLICATIONS</a:t>
            </a:r>
            <a:endParaRPr lang="en-IN" altLang="en-US" b="1">
              <a:latin typeface="Times New Roman" panose="02020603050405020304" pitchFamily="18" charset="0"/>
              <a:cs typeface="Times New Roman" panose="02020603050405020304" pitchFamily="18" charset="0"/>
            </a:endParaRPr>
          </a:p>
        </p:txBody>
      </p:sp>
      <p:sp>
        <p:nvSpPr>
          <p:cNvPr id="17411"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D25299A-94CA-42F2-8E0F-0270C95DA4A3}" type="datetime1">
              <a:rPr lang="en-US" altLang="en-US" smtClean="0">
                <a:solidFill>
                  <a:schemeClr val="tx2"/>
                </a:solidFill>
              </a:rPr>
            </a:fld>
            <a:endParaRPr lang="en-US" altLang="en-US">
              <a:solidFill>
                <a:schemeClr val="tx2"/>
              </a:solidFill>
            </a:endParaRPr>
          </a:p>
        </p:txBody>
      </p:sp>
      <p:sp>
        <p:nvSpPr>
          <p:cNvPr id="17412" name="Content Placeholder 5"/>
          <p:cNvSpPr>
            <a:spLocks noGrp="1" noChangeArrowheads="1"/>
          </p:cNvSpPr>
          <p:nvPr>
            <p:ph sz="quarter" idx="1"/>
          </p:nvPr>
        </p:nvSpPr>
        <p:spPr>
          <a:xfrm>
            <a:off x="1239187" y="1452237"/>
            <a:ext cx="10363200" cy="4572000"/>
          </a:xfrm>
        </p:spPr>
        <p:txBody>
          <a:bodyPr/>
          <a:lstStyle/>
          <a:p>
            <a:r>
              <a:rPr lang="en-US" sz="2000" dirty="0">
                <a:latin typeface="Times New Roman" panose="02020603050405020304" pitchFamily="18" charset="0"/>
                <a:cs typeface="Times New Roman" panose="02020603050405020304" pitchFamily="18" charset="0"/>
              </a:rPr>
              <a:t>MUSICAL TOYS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DOOR BELLS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ALARM SYSTEM</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ALERT AND NOTIFICATION SYSTEM</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p:txBody>
          <a:bodyPr/>
          <a:lstStyle/>
          <a:p>
            <a:pPr algn="ctr" eaLnBrk="1" hangingPunct="1"/>
            <a:r>
              <a:rPr lang="en-US" altLang="en-US" b="1">
                <a:latin typeface="Times New Roman" panose="02020603050405020304" pitchFamily="18" charset="0"/>
                <a:cs typeface="Times New Roman" panose="02020603050405020304" pitchFamily="18" charset="0"/>
              </a:rPr>
              <a:t>CONCLUSION</a:t>
            </a:r>
            <a:endParaRPr lang="en-IN" altLang="en-US" b="1">
              <a:latin typeface="Times New Roman" panose="02020603050405020304" pitchFamily="18" charset="0"/>
              <a:cs typeface="Times New Roman" panose="02020603050405020304" pitchFamily="18" charset="0"/>
            </a:endParaRPr>
          </a:p>
        </p:txBody>
      </p:sp>
      <p:sp>
        <p:nvSpPr>
          <p:cNvPr id="24579"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ACA21687-008B-426D-83A9-96B6123579A0}" type="datetime1">
              <a:rPr lang="en-US" altLang="en-US" smtClean="0">
                <a:solidFill>
                  <a:schemeClr val="tx2"/>
                </a:solidFill>
              </a:rPr>
            </a:fld>
            <a:endParaRPr lang="en-US" altLang="en-US">
              <a:solidFill>
                <a:schemeClr val="tx2"/>
              </a:solidFill>
            </a:endParaRPr>
          </a:p>
        </p:txBody>
      </p:sp>
      <p:sp>
        <p:nvSpPr>
          <p:cNvPr id="24580" name="Content Placeholder 5"/>
          <p:cNvSpPr>
            <a:spLocks noGrp="1" noChangeArrowheads="1"/>
          </p:cNvSpPr>
          <p:nvPr>
            <p:ph sz="quarter" idx="1"/>
          </p:nvPr>
        </p:nvSpPr>
        <p:spPr/>
        <p:txBody>
          <a:bodyPr/>
          <a:lstStyle/>
          <a:p>
            <a:r>
              <a:rPr lang="en-US" sz="2000" dirty="0">
                <a:latin typeface="Times New Roman" panose="02020603050405020304" pitchFamily="18" charset="0"/>
                <a:cs typeface="Times New Roman" panose="02020603050405020304" pitchFamily="18" charset="0"/>
              </a:rPr>
              <a:t>The melodic tone generator designed with the IC 555 timer serves as an effective and versatile solution for producing audible tones. By utilizing the IC 555 in astable mode, this circuit can generate square wave oscillations at variable frequencies, allowing it to produce different musical notes or sound effects. The simplicity of the 555 timer, combined with the flexibility of adjusting the resistor and capacitor values, makes this design both cost-effective and easy to implement.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has demonstrated the practical applications of the 555 timer in generating melodies for various devices such as toys, alarms, doorbells, and notification systems. It also serves as an excellent learning tool for understanding basic electronic principles, including frequency generation, oscillation, and sound synthesis.</a:t>
            </a:r>
            <a:endParaRPr lang="en-US" sz="2000" dirty="0">
              <a:latin typeface="Times New Roman" panose="02020603050405020304" pitchFamily="18" charset="0"/>
              <a:cs typeface="Times New Roman" panose="02020603050405020304" pitchFamily="18" charset="0"/>
            </a:endParaRPr>
          </a:p>
          <a:p>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title"/>
          </p:nvPr>
        </p:nvSpPr>
        <p:spPr/>
        <p:txBody>
          <a:bodyPr/>
          <a:lstStyle/>
          <a:p>
            <a:pPr algn="ctr" eaLnBrk="1" hangingPunct="1"/>
            <a:r>
              <a:rPr lang="en-IN" altLang="en-US" b="1">
                <a:latin typeface="Times New Roman" panose="02020603050405020304" pitchFamily="18" charset="0"/>
                <a:cs typeface="Times New Roman" panose="02020603050405020304" pitchFamily="18" charset="0"/>
              </a:rPr>
              <a:t>PROJECT PLAN</a:t>
            </a:r>
            <a:endParaRPr lang="en-IN" altLang="en-US" b="1">
              <a:latin typeface="Times New Roman" panose="02020603050405020304" pitchFamily="18" charset="0"/>
              <a:cs typeface="Times New Roman" panose="02020603050405020304" pitchFamily="18" charset="0"/>
            </a:endParaRPr>
          </a:p>
        </p:txBody>
      </p:sp>
      <p:sp>
        <p:nvSpPr>
          <p:cNvPr id="25603"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FDDD69EE-BBD0-407F-B6F7-363A1E2DB0D3}" type="datetime1">
              <a:rPr lang="en-US" altLang="en-US" smtClean="0">
                <a:solidFill>
                  <a:schemeClr val="tx2"/>
                </a:solidFill>
              </a:rPr>
            </a:fld>
            <a:endParaRPr lang="en-US" altLang="en-US">
              <a:solidFill>
                <a:schemeClr val="tx2"/>
              </a:solidFill>
            </a:endParaRPr>
          </a:p>
        </p:txBody>
      </p:sp>
      <p:sp>
        <p:nvSpPr>
          <p:cNvPr id="25604" name="Content Placeholder 3"/>
          <p:cNvSpPr>
            <a:spLocks noGrp="1" noChangeArrowheads="1"/>
          </p:cNvSpPr>
          <p:nvPr>
            <p:ph sz="quarter" idx="1"/>
          </p:nvPr>
        </p:nvSpPr>
        <p:spPr/>
        <p:txBody>
          <a:bodyPr/>
          <a:lstStyle/>
          <a:p>
            <a:r>
              <a:rPr lang="en-US" sz="2000" dirty="0">
                <a:latin typeface="Times New Roman" panose="02020603050405020304" pitchFamily="18" charset="0"/>
                <a:cs typeface="Times New Roman" panose="02020603050405020304" pitchFamily="18" charset="0"/>
              </a:rPr>
              <a:t>The project plan for developing a melodic tone generator using an IC 555 timer outlines a structured approach to designing and implementing the circuit.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The primary objective is to create a tone generator capable of producing different musical notes or sound effects, leveraging the IC 555 timer in astable mode to generate variable frequency oscillations.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project is divided into several phases, starting with research and planning, where the team will study the working of the IC 555 timer, define project goals, and design the schematic.</a:t>
            </a:r>
            <a:endParaRPr lang="en-US" sz="2000" dirty="0">
              <a:latin typeface="Times New Roman" panose="02020603050405020304" pitchFamily="18" charset="0"/>
              <a:cs typeface="Times New Roman" panose="02020603050405020304" pitchFamily="18" charset="0"/>
            </a:endParaRPr>
          </a:p>
          <a:p>
            <a:pPr marL="0" indent="0" eaLnBrk="1" hangingPunct="1">
              <a:buNone/>
            </a:pPr>
            <a:endParaRPr lang="en-IN" altLang="en-US" dirty="0"/>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219200" y="173038"/>
            <a:ext cx="10363200" cy="11430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endPar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6627" name="Date Placeholder 1"/>
          <p:cNvSpPr>
            <a:spLocks noGrp="1" noChangeArrowheads="1"/>
          </p:cNvSpPr>
          <p:nvPr>
            <p:ph type="dt" sz="quarter" idx="10"/>
          </p:nvPr>
        </p:nvSpPr>
        <p:spPr bwMode="auto">
          <a:xfrm>
            <a:off x="8380413" y="6110288"/>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EEA3242-052B-4661-BB9A-897684D241CA}" type="datetime1">
              <a:rPr lang="en-US" altLang="en-US" smtClean="0">
                <a:solidFill>
                  <a:schemeClr val="tx2"/>
                </a:solidFill>
              </a:rPr>
            </a:fld>
            <a:endParaRPr lang="en-US" altLang="en-US">
              <a:solidFill>
                <a:schemeClr val="tx2"/>
              </a:solidFill>
            </a:endParaRPr>
          </a:p>
        </p:txBody>
      </p:sp>
      <p:pic>
        <p:nvPicPr>
          <p:cNvPr id="26628" name="Content Placeholder 99"/>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327025" y="176213"/>
            <a:ext cx="1230313" cy="758825"/>
          </a:xfrm>
        </p:spPr>
      </p:pic>
      <p:sp>
        <p:nvSpPr>
          <p:cNvPr id="3" name="Content Placeholder 2"/>
          <p:cNvSpPr>
            <a:spLocks noGrp="1"/>
          </p:cNvSpPr>
          <p:nvPr>
            <p:ph sz="quarter" idx="2"/>
          </p:nvPr>
        </p:nvSpPr>
        <p:spPr>
          <a:xfrm>
            <a:off x="6578600" y="1447800"/>
            <a:ext cx="4999038" cy="4572000"/>
          </a:xfrm>
        </p:spPr>
        <p:txBody>
          <a:bodyPr>
            <a:normAutofit/>
          </a:bodyPr>
          <a:lstStyle/>
          <a:p>
            <a:pPr marL="0" indent="0" eaLnBrk="1" fontAlgn="auto" hangingPunct="1">
              <a:lnSpc>
                <a:spcPct val="110000"/>
              </a:lnSpc>
              <a:spcBef>
                <a:spcPts val="200"/>
              </a:spcBef>
              <a:spcAft>
                <a:spcPts val="200"/>
              </a:spcAft>
              <a:buFont typeface="Wingdings 2" panose="05020102010507070707"/>
              <a:buNone/>
              <a:defRPr/>
            </a:pPr>
            <a:endParaRPr lang="en-IN" sz="1700" dirty="0">
              <a:solidFill>
                <a:srgbClr val="004376"/>
              </a:solidFill>
            </a:endParaRPr>
          </a:p>
          <a:p>
            <a:pPr marL="274320" indent="-274320" eaLnBrk="1" fontAlgn="auto" hangingPunct="1">
              <a:spcBef>
                <a:spcPts val="580"/>
              </a:spcBef>
              <a:spcAft>
                <a:spcPts val="0"/>
              </a:spcAft>
              <a:buFont typeface="Wingdings 2" panose="05020102010507070707"/>
              <a:buChar char=""/>
              <a:defRPr/>
            </a:pPr>
            <a:endParaRPr lang="en-IN" dirty="0"/>
          </a:p>
        </p:txBody>
      </p:sp>
      <p:pic>
        <p:nvPicPr>
          <p:cNvPr id="2663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19878" y="1582340"/>
            <a:ext cx="11047444" cy="4401205"/>
          </a:xfrm>
          <a:prstGeom prst="rect">
            <a:avLst/>
          </a:prstGeom>
          <a:noFill/>
        </p:spPr>
        <p:txBody>
          <a:bodyPr wrap="square">
            <a:spAutoFit/>
          </a:bodyPr>
          <a:lstStyle/>
          <a:p>
            <a:endParaRPr lang="en-US" sz="2000" dirty="0"/>
          </a:p>
          <a:p>
            <a:pPr>
              <a:buFont typeface="+mj-lt"/>
              <a:buAutoNum type="arabicPeriod"/>
            </a:pPr>
            <a:r>
              <a:rPr lang="en-US" sz="2000" b="1" dirty="0"/>
              <a:t>"IC 555 Timer: Theory, Operation, and Applications"</a:t>
            </a:r>
            <a:r>
              <a:rPr lang="en-US" sz="2000" dirty="0"/>
              <a:t> – </a:t>
            </a:r>
            <a:r>
              <a:rPr lang="en-US" sz="2000" i="1" dirty="0"/>
              <a:t>Electronics Tutorials</a:t>
            </a:r>
            <a:br>
              <a:rPr lang="en-US" sz="2000" dirty="0"/>
            </a:br>
            <a:r>
              <a:rPr lang="en-US" sz="2000" dirty="0"/>
              <a:t>This tutorial provides an in-depth look at the working principles of the IC 555 timer, its modes of operation (astable, monostable, bistable), and practical circuit applications.</a:t>
            </a:r>
            <a:br>
              <a:rPr lang="en-US" sz="2000" dirty="0"/>
            </a:br>
            <a:r>
              <a:rPr lang="en-US" sz="2000" dirty="0"/>
              <a:t>Electronics Tutorials - IC 555 Timer</a:t>
            </a:r>
            <a:endParaRPr lang="en-US" sz="2000" dirty="0"/>
          </a:p>
          <a:p>
            <a:pPr>
              <a:buFont typeface="+mj-lt"/>
              <a:buAutoNum type="arabicPeriod"/>
            </a:pPr>
            <a:r>
              <a:rPr lang="en-US" sz="2000" b="1" dirty="0"/>
              <a:t>"555 Timer Circuits"</a:t>
            </a:r>
            <a:r>
              <a:rPr lang="en-US" sz="2000" dirty="0"/>
              <a:t> – </a:t>
            </a:r>
            <a:r>
              <a:rPr lang="en-US" sz="2000" i="1" dirty="0"/>
              <a:t>National Semiconductor (Application Notes)</a:t>
            </a:r>
            <a:br>
              <a:rPr lang="en-US" sz="2000" dirty="0"/>
            </a:br>
            <a:r>
              <a:rPr lang="en-US" sz="2000" dirty="0"/>
              <a:t>National Semiconductor provides various application notes detailing different circuits using the IC 555, including tone generators, oscillators, and timers.</a:t>
            </a:r>
            <a:br>
              <a:rPr lang="en-US" sz="2000" dirty="0"/>
            </a:br>
            <a:r>
              <a:rPr lang="en-US" sz="2000" dirty="0"/>
              <a:t>National Semiconductor 555 Timer Circuits</a:t>
            </a:r>
            <a:endParaRPr lang="en-US" sz="2000" dirty="0"/>
          </a:p>
          <a:p>
            <a:pPr>
              <a:buFont typeface="+mj-lt"/>
              <a:buAutoNum type="arabicPeriod"/>
            </a:pPr>
            <a:r>
              <a:rPr lang="en-US" sz="2000" b="1" dirty="0"/>
              <a:t>"555 Timer Cookbook"</a:t>
            </a:r>
            <a:r>
              <a:rPr lang="en-US" sz="2000" dirty="0"/>
              <a:t> – </a:t>
            </a:r>
            <a:r>
              <a:rPr lang="en-US" sz="2000" i="1" dirty="0"/>
              <a:t>Don Lancaster</a:t>
            </a:r>
            <a:br>
              <a:rPr lang="en-US" sz="2000" dirty="0"/>
            </a:br>
            <a:r>
              <a:rPr lang="en-US" sz="2000" dirty="0"/>
              <a:t>This book is an excellent reference for understanding how to design with the IC 555 timer and includes multiple examples of circuits, including tone generators.</a:t>
            </a:r>
            <a:br>
              <a:rPr lang="en-US" sz="2000" dirty="0"/>
            </a:br>
            <a:r>
              <a:rPr lang="en-US" sz="2000" dirty="0">
                <a:hlinkClick r:id="rId3"/>
              </a:rPr>
              <a:t>555 Timer Cookbook by Don Lancaster</a:t>
            </a:r>
            <a:endParaRPr lang="en-US" sz="2000" dirty="0"/>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4825" y="2708275"/>
            <a:ext cx="9144000" cy="10668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endPar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7651" name="Date Placeholder 5"/>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54D1E2F-F9FC-4822-9556-4192A2AC79BA}" type="datetime1">
              <a:rPr lang="en-US" altLang="en-US" smtClean="0">
                <a:solidFill>
                  <a:schemeClr val="tx2"/>
                </a:solidFill>
              </a:rPr>
            </a:fld>
            <a:endParaRPr lang="en-US" altLang="en-US">
              <a:solidFill>
                <a:schemeClr val="tx2"/>
              </a:solidFill>
            </a:endParaRPr>
          </a:p>
        </p:txBody>
      </p:sp>
      <p:pic>
        <p:nvPicPr>
          <p:cNvPr id="27652" name="Content Placeholder 99"/>
          <p:cNvPicPr>
            <a:picLocks noGrp="1" noChangeAspect="1" noChangeArrowheads="1"/>
          </p:cNvPicPr>
          <p:nvPr>
            <p:ph sz="quarter" idx="4294967295"/>
          </p:nvPr>
        </p:nvPicPr>
        <p:blipFill>
          <a:blip r:embed="rId1">
            <a:extLst>
              <a:ext uri="{28A0092B-C50C-407E-A947-70E740481C1C}">
                <a14:useLocalDpi xmlns:a14="http://schemas.microsoft.com/office/drawing/2010/main" val="0"/>
              </a:ext>
            </a:extLst>
          </a:blip>
          <a:srcRect/>
          <a:stretch>
            <a:fillRect/>
          </a:stretch>
        </p:blipFill>
        <p:spPr>
          <a:xfrm>
            <a:off x="496888" y="330200"/>
            <a:ext cx="1092200" cy="674688"/>
          </a:xfrm>
        </p:spPr>
      </p:pic>
      <p:pic>
        <p:nvPicPr>
          <p:cNvPr id="2765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10363200" cy="760412"/>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5E9F307-9EEB-4D1F-B259-493F94219123}" type="datetime1">
              <a:rPr lang="en-US" altLang="en-US" smtClean="0">
                <a:solidFill>
                  <a:schemeClr val="tx2"/>
                </a:solidFill>
              </a:rPr>
            </a:fld>
            <a:endParaRPr lang="en-US" altLang="en-US">
              <a:solidFill>
                <a:schemeClr val="tx2"/>
              </a:solidFill>
            </a:endParaRPr>
          </a:p>
        </p:txBody>
      </p:sp>
      <p:pic>
        <p:nvPicPr>
          <p:cNvPr id="10244" name="Content Placeholder 99"/>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p:cNvSpPr>
            <a:spLocks noGrp="1"/>
          </p:cNvSpPr>
          <p:nvPr>
            <p:ph sz="quarter" idx="2"/>
          </p:nvPr>
        </p:nvSpPr>
        <p:spPr>
          <a:xfrm>
            <a:off x="974725" y="1688122"/>
            <a:ext cx="11055350" cy="5061927"/>
          </a:xfrm>
        </p:spPr>
        <p:txBody>
          <a:bodyPr>
            <a:noAutofit/>
          </a:bodyPr>
          <a:lstStyle/>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600" b="1" dirty="0">
                <a:latin typeface="Times New Roman" panose="02020603050405020304" pitchFamily="18" charset="0"/>
                <a:ea typeface="Microsoft Sans Serif" panose="020B0604020202020204" pitchFamily="34" charset="0"/>
                <a:cs typeface="Times New Roman" panose="02020603050405020304" pitchFamily="18" charset="0"/>
              </a:rPr>
              <a:t>ABSTRACT –MODULE 1</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INTRODUCTION</a:t>
            </a:r>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600" b="1" dirty="0">
                <a:latin typeface="Times New Roman" panose="02020603050405020304" pitchFamily="18" charset="0"/>
                <a:cs typeface="Times New Roman" panose="02020603050405020304" pitchFamily="18" charset="0"/>
              </a:rPr>
              <a:t>HARDWARE REQUIREMENT</a:t>
            </a:r>
            <a:endParaRPr lang="en-IN" sz="1600" b="1" dirty="0">
              <a:latin typeface="Times New Roman" panose="02020603050405020304" pitchFamily="18"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ADVANTAGES  AND APPLICATIONS </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CONCLUSION </a:t>
            </a:r>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US" sz="1600" b="1" dirty="0">
                <a:latin typeface="Times New Roman" panose="02020603050405020304" pitchFamily="18" charset="0"/>
                <a:ea typeface="Microsoft Sans Serif" panose="020B0604020202020204" pitchFamily="34" charset="0"/>
                <a:cs typeface="Times New Roman" panose="02020603050405020304" pitchFamily="18" charset="0"/>
              </a:rPr>
              <a:t>PROJECT PLAN</a:t>
            </a:r>
            <a:endParaRPr lang="en-US"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457200" eaLnBrk="1" fontAlgn="auto" hangingPunct="1">
              <a:lnSpc>
                <a:spcPct val="120000"/>
              </a:lnSpc>
              <a:spcBef>
                <a:spcPts val="800"/>
              </a:spcBef>
              <a:spcAft>
                <a:spcPts val="800"/>
              </a:spcAft>
              <a:buFont typeface="Wingdings" panose="05000000000000000000" pitchFamily="2" charset="2"/>
              <a:buChar char="q"/>
              <a:defRPr/>
            </a:pPr>
            <a:r>
              <a:rPr lang="en-IN" sz="1600" b="1" dirty="0">
                <a:latin typeface="Times New Roman" panose="02020603050405020304" pitchFamily="18" charset="0"/>
                <a:ea typeface="Microsoft Sans Serif" panose="020B0604020202020204" pitchFamily="34" charset="0"/>
                <a:cs typeface="Times New Roman" panose="02020603050405020304" pitchFamily="18" charset="0"/>
              </a:rPr>
              <a:t>REFERENCES</a:t>
            </a:r>
            <a:endParaRPr lang="en-IN" sz="1600" b="1" dirty="0">
              <a:latin typeface="Times New Roman" panose="02020603050405020304" pitchFamily="18" charset="0"/>
              <a:ea typeface="Microsoft Sans Serif" panose="020B0604020202020204" pitchFamily="34" charset="0"/>
              <a:cs typeface="Times New Roman" panose="02020603050405020304" pitchFamily="18" charset="0"/>
            </a:endParaRPr>
          </a:p>
          <a:p>
            <a:pPr marL="274320" indent="-274320" eaLnBrk="1" fontAlgn="auto" hangingPunct="1">
              <a:spcBef>
                <a:spcPts val="580"/>
              </a:spcBef>
              <a:spcAft>
                <a:spcPts val="0"/>
              </a:spcAft>
              <a:buFont typeface="Wingdings 2" panose="05020102010507070707"/>
              <a:buChar char=""/>
              <a:defRPr/>
            </a:pPr>
            <a:endParaRPr lang="en-IN" sz="1200" dirty="0"/>
          </a:p>
        </p:txBody>
      </p:sp>
      <p:pic>
        <p:nvPicPr>
          <p:cNvPr id="1024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8"/>
          <p:cNvSpPr>
            <a:spLocks noGrp="1" noChangeArrowheads="1"/>
          </p:cNvSpPr>
          <p:nvPr>
            <p:ph type="subTitle" idx="1"/>
          </p:nvPr>
        </p:nvSpPr>
        <p:spPr/>
        <p:txBody>
          <a:bodyPr/>
          <a:lstStyle/>
          <a:p>
            <a:pPr eaLnBrk="1" hangingPunct="1"/>
            <a:endParaRPr lang="en-IN" altLang="en-US" b="1" dirty="0"/>
          </a:p>
        </p:txBody>
      </p:sp>
      <p:sp>
        <p:nvSpPr>
          <p:cNvPr id="12291" name="Date Placeholder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4C642CB2-9AC3-4AF5-9DA4-97B1459161D0}" type="datetime1">
              <a:rPr lang="en-US" altLang="en-US" smtClean="0">
                <a:solidFill>
                  <a:schemeClr val="tx2"/>
                </a:solidFill>
              </a:rPr>
            </a:fld>
            <a:endParaRPr lang="en-US" altLang="en-US" dirty="0">
              <a:solidFill>
                <a:schemeClr val="tx2"/>
              </a:solidFill>
            </a:endParaRPr>
          </a:p>
        </p:txBody>
      </p:sp>
      <p:sp>
        <p:nvSpPr>
          <p:cNvPr id="12292" name="Title 7"/>
          <p:cNvSpPr>
            <a:spLocks noGrp="1" noChangeArrowheads="1"/>
          </p:cNvSpPr>
          <p:nvPr>
            <p:ph type="ctrTitle"/>
          </p:nvPr>
        </p:nvSpPr>
        <p:spPr>
          <a:xfrm>
            <a:off x="609600" y="1488141"/>
            <a:ext cx="10972800" cy="2214283"/>
          </a:xfrm>
        </p:spPr>
        <p:txBody>
          <a:bodyPr/>
          <a:lstStyle/>
          <a:p>
            <a:pPr eaLnBrk="1" hangingPunct="1"/>
            <a:r>
              <a:rPr altLang="en-US" b="1" dirty="0">
                <a:latin typeface="Times New Roman" panose="02020603050405020304" pitchFamily="18" charset="0"/>
                <a:cs typeface="Times New Roman" panose="02020603050405020304" pitchFamily="18" charset="0"/>
              </a:rPr>
              <a:t>MODULE 1 </a:t>
            </a:r>
            <a:r>
              <a:rPr lang="en-IN" altLang="en-US" b="1" dirty="0">
                <a:latin typeface="Times New Roman" panose="02020603050405020304" pitchFamily="18" charset="0"/>
                <a:cs typeface="Times New Roman" panose="02020603050405020304" pitchFamily="18" charset="0"/>
              </a:rPr>
              <a:t>–</a:t>
            </a:r>
            <a:r>
              <a:rPr altLang="en-US" b="1" dirty="0">
                <a:latin typeface="Times New Roman" panose="02020603050405020304" pitchFamily="18" charset="0"/>
                <a:cs typeface="Times New Roman" panose="02020603050405020304" pitchFamily="18" charset="0"/>
              </a:rPr>
              <a:t> </a:t>
            </a:r>
            <a:r>
              <a:rPr lang="en-GB" altLang="en-US" b="1" dirty="0">
                <a:latin typeface="Times New Roman" panose="02020603050405020304" pitchFamily="18" charset="0"/>
                <a:cs typeface="Times New Roman" panose="02020603050405020304" pitchFamily="18" charset="0"/>
              </a:rPr>
              <a:t> IMPLENTATION </a:t>
            </a:r>
            <a:r>
              <a:rPr lang="en-IN" altLang="en-US" sz="4000" b="1" dirty="0">
                <a:latin typeface="Times New Roman" panose="02020603050405020304" pitchFamily="18" charset="0"/>
                <a:cs typeface="Times New Roman" panose="02020603050405020304" pitchFamily="18" charset="0"/>
              </a:rPr>
              <a:t>MELODIC</a:t>
            </a:r>
            <a:r>
              <a:rPr lang="en-GB" altLang="en-IN" sz="4000" b="1" dirty="0">
                <a:latin typeface="Times New Roman" panose="02020603050405020304" pitchFamily="18" charset="0"/>
                <a:cs typeface="Times New Roman" panose="02020603050405020304" pitchFamily="18" charset="0"/>
              </a:rPr>
              <a:t> </a:t>
            </a:r>
            <a:r>
              <a:rPr lang="en-IN" altLang="en-US" sz="4000" b="1" dirty="0">
                <a:latin typeface="Times New Roman" panose="02020603050405020304" pitchFamily="18" charset="0"/>
                <a:cs typeface="Times New Roman" panose="02020603050405020304" pitchFamily="18" charset="0"/>
              </a:rPr>
              <a:t>TONE GENERATOR USING</a:t>
            </a:r>
            <a:r>
              <a:rPr lang="en-GB" altLang="en-IN" sz="4000" b="1" dirty="0">
                <a:latin typeface="Times New Roman" panose="02020603050405020304" pitchFamily="18" charset="0"/>
                <a:cs typeface="Times New Roman" panose="02020603050405020304" pitchFamily="18" charset="0"/>
              </a:rPr>
              <a:t> </a:t>
            </a:r>
            <a:r>
              <a:rPr lang="en-IN" altLang="en-US" sz="4000" b="1" dirty="0">
                <a:latin typeface="Times New Roman" panose="02020603050405020304" pitchFamily="18" charset="0"/>
                <a:cs typeface="Times New Roman" panose="02020603050405020304" pitchFamily="18" charset="0"/>
              </a:rPr>
              <a:t>IC 555 TIMER</a:t>
            </a:r>
            <a:br>
              <a:rPr lang="en-IN" altLang="en-US" b="1" dirty="0"/>
            </a:br>
            <a:r>
              <a:rPr lang="en-GB" altLang="en-IN" b="1" dirty="0"/>
              <a:t> </a:t>
            </a:r>
            <a:endParaRPr lang="en-GB" altLang="en-IN" b="1" dirty="0">
              <a:latin typeface="Times New Roman" panose="02020603050405020304" pitchFamily="18" charset="0"/>
              <a:cs typeface="Times New Roman" panose="02020603050405020304" pitchFamily="18"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p:cNvSpPr>
            <a:spLocks noGrp="1" noChangeArrowheads="1"/>
          </p:cNvSpPr>
          <p:nvPr>
            <p:ph type="title"/>
          </p:nvPr>
        </p:nvSpPr>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ABSTRACT  - MODULE 1</a:t>
            </a:r>
            <a:endParaRPr lang="en-IN" altLang="en-US" sz="3600" b="1" dirty="0">
              <a:latin typeface="Times New Roman" panose="02020603050405020304" pitchFamily="18" charset="0"/>
              <a:cs typeface="Times New Roman" panose="02020603050405020304" pitchFamily="18" charset="0"/>
            </a:endParaRPr>
          </a:p>
        </p:txBody>
      </p:sp>
      <p:sp>
        <p:nvSpPr>
          <p:cNvPr id="13315" name="Date Placeholder 4"/>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76DE53F6-3D4B-4E23-9897-ED2A691A64AB}" type="datetime1">
              <a:rPr lang="en-US" altLang="en-US" smtClean="0">
                <a:solidFill>
                  <a:schemeClr val="tx2"/>
                </a:solidFill>
              </a:rPr>
            </a:fld>
            <a:endParaRPr lang="en-US" altLang="en-US">
              <a:solidFill>
                <a:schemeClr val="tx2"/>
              </a:solidFill>
            </a:endParaRPr>
          </a:p>
        </p:txBody>
      </p:sp>
      <p:sp>
        <p:nvSpPr>
          <p:cNvPr id="2" name="Content Placeholder 1"/>
          <p:cNvSpPr>
            <a:spLocks noGrp="1" noChangeArrowheads="1"/>
          </p:cNvSpPr>
          <p:nvPr>
            <p:ph sz="quarter" idx="1"/>
          </p:nvPr>
        </p:nvSpPr>
        <p:spPr>
          <a:xfrm>
            <a:off x="83977" y="1930316"/>
            <a:ext cx="11579106" cy="3278505"/>
          </a:xfrm>
        </p:spPr>
        <p:txBody>
          <a:bodyPr wrap="square" anchor="ctr">
            <a:spAutoFit/>
          </a:bodyPr>
          <a:lstStyle/>
          <a:p>
            <a:pPr lvl="1" algn="just"/>
            <a:r>
              <a:rPr lang="en-US" sz="1845" dirty="0">
                <a:latin typeface="Times New Roman" panose="02020603050405020304" pitchFamily="18" charset="0"/>
                <a:cs typeface="Times New Roman" panose="02020603050405020304" pitchFamily="18" charset="0"/>
              </a:rPr>
              <a:t>This project demonstrates the design and implementation of a melodic tone generator using the versatile IC 555 timer. The IC 555 is configured in astable mode to produce square wave signals of varying frequencies, which generate audible tones when connected to a speaker.</a:t>
            </a:r>
            <a:endParaRPr lang="en-US" sz="1845" dirty="0">
              <a:latin typeface="Times New Roman" panose="02020603050405020304" pitchFamily="18" charset="0"/>
              <a:cs typeface="Times New Roman" panose="02020603050405020304" pitchFamily="18" charset="0"/>
            </a:endParaRPr>
          </a:p>
          <a:p>
            <a:pPr lvl="1" algn="just"/>
            <a:r>
              <a:rPr lang="en-US" sz="1845" dirty="0">
                <a:latin typeface="Times New Roman" panose="02020603050405020304" pitchFamily="18" charset="0"/>
                <a:cs typeface="Times New Roman" panose="02020603050405020304" pitchFamily="18" charset="0"/>
              </a:rPr>
              <a:t>To create a melody, either a manual selection mechanism using switches or an automated system driven by a microcontroller can be employed. The project finds applications in musical toys, doorbells, and sound effects systems, showcasing the IC 555 timer’s capability as a cost-effective and reliable solution for generating melodic tones. This circuit provides a practical introduction to sound synthesis and frequency modulation principles in electronics.</a:t>
            </a:r>
            <a:endParaRPr lang="en-US" altLang="en-US" sz="1845" dirty="0">
              <a:latin typeface="Times New Roman" panose="02020603050405020304" pitchFamily="18" charset="0"/>
              <a:cs typeface="Times New Roman" panose="02020603050405020304" pitchFamily="18" charset="0"/>
            </a:endParaRPr>
          </a:p>
          <a:p>
            <a:pPr marL="0" indent="0">
              <a:spcBef>
                <a:spcPct val="0"/>
              </a:spcBef>
              <a:buClrTx/>
              <a:buSzTx/>
              <a:buFontTx/>
              <a:buChar char="•"/>
              <a:defRPr/>
            </a:pPr>
            <a:endParaRPr lang="en-US" altLang="en-US" sz="2000" dirty="0">
              <a:latin typeface="Times New Roman" panose="02020603050405020304" pitchFamily="18" charset="0"/>
              <a:cs typeface="Times New Roman" panose="02020603050405020304" pitchFamily="18"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pPr algn="ctr" eaLnBrk="1" hangingPunct="1"/>
            <a:r>
              <a:rPr lang="en-US" altLang="en-US" b="1">
                <a:latin typeface="Times New Roman" panose="02020603050405020304" pitchFamily="18" charset="0"/>
                <a:cs typeface="Times New Roman" panose="02020603050405020304" pitchFamily="18" charset="0"/>
              </a:rPr>
              <a:t>INTRODUCTION – MODULE 1</a:t>
            </a:r>
            <a:endParaRPr lang="en-IN" altLang="en-US" b="1">
              <a:latin typeface="Times New Roman" panose="02020603050405020304" pitchFamily="18" charset="0"/>
              <a:cs typeface="Times New Roman" panose="02020603050405020304" pitchFamily="18" charset="0"/>
            </a:endParaRPr>
          </a:p>
        </p:txBody>
      </p:sp>
      <p:sp>
        <p:nvSpPr>
          <p:cNvPr id="14339" name="Date Placeholder 2"/>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3237EF6B-4E80-4C40-9D83-E7E474EFDC0F}" type="datetime1">
              <a:rPr lang="en-US" altLang="en-US" smtClean="0">
                <a:solidFill>
                  <a:schemeClr val="tx2"/>
                </a:solidFill>
              </a:rPr>
            </a:fld>
            <a:endParaRPr lang="en-US" altLang="en-US">
              <a:solidFill>
                <a:schemeClr val="tx2"/>
              </a:solidFill>
            </a:endParaRPr>
          </a:p>
        </p:txBody>
      </p:sp>
      <p:sp>
        <p:nvSpPr>
          <p:cNvPr id="14340" name="Rectangle 1"/>
          <p:cNvSpPr>
            <a:spLocks noGrp="1" noChangeArrowheads="1"/>
          </p:cNvSpPr>
          <p:nvPr>
            <p:ph sz="quarter" idx="1"/>
          </p:nvPr>
        </p:nvSpPr>
        <p:spPr>
          <a:xfrm>
            <a:off x="528919" y="730965"/>
            <a:ext cx="10883152" cy="743280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generation of musical tones forms the foundation of various audio devices, including doorbells, alarms, and entertainment systems. Among the many tools available to design tone generators, the IC 555 timer stands out as a reliable and versatile component for producing square wave signals at different frequencies. Its simplicity, cost-effectiveness, and wide availability make it an ideal choice for hobbyists and professionals alike.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project focuses on developing a melodic tone generator by configuring the IC 555 timer in astable mode, where it operates as a square wave oscillator. By altering the resistance and capacitance in its circuit, the frequency of oscillation can be changed to produce distinct tones corresponding to musical notes.</a:t>
            </a:r>
            <a:endParaRPr lang="en-US" sz="2000" dirty="0">
              <a:latin typeface="Times New Roman" panose="02020603050405020304" pitchFamily="18" charset="0"/>
              <a:cs typeface="Times New Roman" panose="02020603050405020304" pitchFamily="18" charset="0"/>
            </a:endParaRPr>
          </a:p>
          <a:p>
            <a:pPr marL="0" indent="0">
              <a:spcBef>
                <a:spcPct val="0"/>
              </a:spcBef>
              <a:buClrTx/>
              <a:buSzTx/>
              <a:buFont typeface="Wingdings 2" panose="05020102010507070707" pitchFamily="18" charset="2"/>
              <a:buNone/>
            </a:pPr>
            <a:endParaRPr lang="en-US" altLang="en-US" sz="2000" b="1" dirty="0">
              <a:latin typeface="Times New Roman" panose="02020603050405020304" pitchFamily="18" charset="0"/>
              <a:cs typeface="Times New Roman" panose="02020603050405020304" pitchFamily="18" charset="0"/>
            </a:endParaRPr>
          </a:p>
          <a:p>
            <a:pPr marL="0" indent="0">
              <a:spcBef>
                <a:spcPct val="0"/>
              </a:spcBef>
              <a:buClrTx/>
              <a:buSzTx/>
              <a:buFontTx/>
              <a:buChar char="•"/>
            </a:pPr>
            <a:endParaRPr lang="en-US" altLang="en-US" sz="2000" b="1" dirty="0">
              <a:latin typeface="Arial" panose="020B0604020202020204" pitchFamily="34" charset="0"/>
            </a:endParaRPr>
          </a:p>
          <a:p>
            <a:pPr marL="0" indent="0">
              <a:spcBef>
                <a:spcPct val="0"/>
              </a:spcBef>
              <a:buClrTx/>
              <a:buSzTx/>
              <a:buFontTx/>
              <a:buChar char="•"/>
            </a:pPr>
            <a:endParaRPr lang="en-US" altLang="en-US" sz="2000" b="1" dirty="0">
              <a:latin typeface="Arial" panose="020B0604020202020204" pitchFamily="34" charset="0"/>
            </a:endParaRPr>
          </a:p>
          <a:p>
            <a:pPr marL="0" indent="0">
              <a:spcBef>
                <a:spcPct val="0"/>
              </a:spcBef>
              <a:buClrTx/>
              <a:buSzTx/>
              <a:buFontTx/>
              <a:buChar char="•"/>
            </a:pPr>
            <a:endParaRPr lang="en-US" altLang="en-US" sz="20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endParaRPr lang="en-US" altLang="en-US" sz="1800" b="1" dirty="0">
              <a:latin typeface="Arial" panose="020B0604020202020204" pitchFamily="34" charset="0"/>
            </a:endParaRPr>
          </a:p>
          <a:p>
            <a:pPr marL="0" indent="0">
              <a:spcBef>
                <a:spcPct val="0"/>
              </a:spcBef>
              <a:buClrTx/>
              <a:buSzTx/>
              <a:buFontTx/>
              <a:buChar char="•"/>
            </a:pPr>
            <a:r>
              <a:rPr lang="en-US" altLang="en-US" sz="1800" dirty="0">
                <a:latin typeface="Arial" panose="020B0604020202020204" pitchFamily="34" charset="0"/>
              </a:rPr>
              <a:t> </a:t>
            </a:r>
            <a:endParaRPr lang="en-US" altLang="en-US" sz="1800" dirty="0">
              <a:latin typeface="Arial" panose="020B0604020202020204" pitchFamily="34" charset="0"/>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9075"/>
            <a:ext cx="10363200" cy="1143000"/>
          </a:xfrm>
        </p:spPr>
        <p:txBody>
          <a:bodyPr/>
          <a:lstStyle/>
          <a:p>
            <a:r>
              <a:rPr lang="en-US" dirty="0"/>
              <a:t>                       CIRCUIT DIAGRAM</a:t>
            </a:r>
            <a:endParaRPr lang="en-IN" dirty="0"/>
          </a:p>
        </p:txBody>
      </p:sp>
      <p:sp>
        <p:nvSpPr>
          <p:cNvPr id="4" name="Date Placeholder 3"/>
          <p:cNvSpPr>
            <a:spLocks noGrp="1"/>
          </p:cNvSpPr>
          <p:nvPr>
            <p:ph type="dt" sz="half" idx="10"/>
          </p:nvPr>
        </p:nvSpPr>
        <p:spPr/>
        <p:txBody>
          <a:bodyPr/>
          <a:lstStyle/>
          <a:p>
            <a:pPr>
              <a:defRPr/>
            </a:pPr>
            <a:fld id="{11C29CCE-B642-40C2-8D65-ACFDA695CABA}" type="datetime1">
              <a:rPr lang="en-US" smtClean="0"/>
            </a:fld>
            <a:endParaRPr lang="en-US" dirty="0"/>
          </a:p>
        </p:txBody>
      </p:sp>
      <p:pic>
        <p:nvPicPr>
          <p:cNvPr id="5" name="Content Placeholder 4" descr="LD"/>
          <p:cNvPicPr>
            <a:picLocks noChangeAspect="1"/>
          </p:cNvPicPr>
          <p:nvPr>
            <p:ph sz="quarter" idx="1"/>
          </p:nvPr>
        </p:nvPicPr>
        <p:blipFill>
          <a:blip r:embed="rId1"/>
          <a:stretch>
            <a:fillRect/>
          </a:stretch>
        </p:blipFill>
        <p:spPr>
          <a:xfrm>
            <a:off x="1511935" y="1447800"/>
            <a:ext cx="9044305" cy="4572000"/>
          </a:xfrm>
          <a:prstGeom prst="rect">
            <a:avLst/>
          </a:prstGeom>
        </p:spPr>
      </p:pic>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pPr algn="ctr" eaLnBrk="1" hangingPunct="1"/>
            <a:r>
              <a:rPr lang="en-IN" b="1">
                <a:latin typeface="Times New Roman" panose="02020603050405020304" pitchFamily="18" charset="0"/>
                <a:cs typeface="Times New Roman" panose="02020603050405020304" pitchFamily="18" charset="0"/>
              </a:rPr>
              <a:t>HARDWARE MODULE</a:t>
            </a:r>
            <a:endParaRPr lang="en-IN" b="1">
              <a:latin typeface="Times New Roman" panose="02020603050405020304" pitchFamily="18" charset="0"/>
              <a:cs typeface="Times New Roman" panose="02020603050405020304" pitchFamily="18" charset="0"/>
            </a:endParaRPr>
          </a:p>
        </p:txBody>
      </p:sp>
      <p:sp>
        <p:nvSpPr>
          <p:cNvPr id="16387" name="Content Placeholder 2"/>
          <p:cNvSpPr>
            <a:spLocks noGrp="1" noChangeArrowheads="1"/>
          </p:cNvSpPr>
          <p:nvPr>
            <p:ph sz="quarter" idx="1"/>
          </p:nvPr>
        </p:nvSpPr>
        <p:spPr>
          <a:xfrm>
            <a:off x="1051249" y="1417638"/>
            <a:ext cx="10363200" cy="4572000"/>
          </a:xfrm>
        </p:spPr>
        <p:txBody>
          <a:bodyPr/>
          <a:lstStyle/>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Hardware which used in our proposed system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IC 555</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BUTTON</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RESISTOR </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CAPACITOR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BUZZER</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BREAD BOARD</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eaLnBrk="1" hangingPunct="1"/>
            <a:endParaRPr lang="en-IN" dirty="0"/>
          </a:p>
        </p:txBody>
      </p:sp>
      <p:sp>
        <p:nvSpPr>
          <p:cNvPr id="16388" name="Date Placeholder 3"/>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8CEF6452-0640-4F2F-8B03-D478A05F2F3D}" type="datetime1">
              <a:rPr lang="en-US" smtClean="0">
                <a:solidFill>
                  <a:schemeClr val="tx2"/>
                </a:solidFill>
              </a:rPr>
            </a:fld>
            <a:endParaRPr lang="en-US">
              <a:solidFill>
                <a:schemeClr val="tx2"/>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IC 555</a:t>
            </a:r>
            <a:endParaRPr lang="en-IN" dirty="0"/>
          </a:p>
        </p:txBody>
      </p:sp>
      <p:sp>
        <p:nvSpPr>
          <p:cNvPr id="3" name="Content Placeholder 2"/>
          <p:cNvSpPr>
            <a:spLocks noGrp="1"/>
          </p:cNvSpPr>
          <p:nvPr>
            <p:ph sz="quarter" idx="1"/>
          </p:nvPr>
        </p:nvSpPr>
        <p:spPr/>
        <p:txBody>
          <a:bodyPr/>
          <a:lstStyle/>
          <a:p>
            <a:pPr marL="0" indent="0">
              <a:buNone/>
            </a:pPr>
            <a:endParaRPr lang="en-US" b="1" dirty="0"/>
          </a:p>
          <a:p>
            <a:r>
              <a:rPr lang="en-US" sz="2000" dirty="0">
                <a:latin typeface="Times New Roman" panose="02020603050405020304" pitchFamily="18" charset="0"/>
                <a:cs typeface="Times New Roman" panose="02020603050405020304" pitchFamily="18" charset="0"/>
              </a:rPr>
              <a:t>The IC 555 timer is a widely used integrated circuit in electronics due to its versatility, simplicity, and low cost. It is capable of generating precise timing, oscillation, and pulse-width modulation, making it a staple in many applications like timers, pulse generators, waveform generators, and control circuits</a:t>
            </a:r>
            <a:r>
              <a:rPr lang="en-US" dirty="0"/>
              <a:t>.</a:t>
            </a:r>
            <a:endParaRPr lang="en-IN" dirty="0"/>
          </a:p>
        </p:txBody>
      </p:sp>
      <p:sp>
        <p:nvSpPr>
          <p:cNvPr id="4" name="Date Placeholder 3"/>
          <p:cNvSpPr>
            <a:spLocks noGrp="1"/>
          </p:cNvSpPr>
          <p:nvPr>
            <p:ph type="dt" sz="half" idx="10"/>
          </p:nvPr>
        </p:nvSpPr>
        <p:spPr/>
        <p:txBody>
          <a:bodyPr/>
          <a:lstStyle/>
          <a:p>
            <a:pPr>
              <a:defRPr/>
            </a:pPr>
            <a:fld id="{11C29CCE-B642-40C2-8D65-ACFDA695CABA}" type="datetime1">
              <a:rPr lang="en-US" smtClean="0"/>
            </a:fld>
            <a:endParaRPr lang="en-US" dirty="0"/>
          </a:p>
        </p:txBody>
      </p:sp>
      <p:sp>
        <p:nvSpPr>
          <p:cNvPr id="5"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504764" y="3664136"/>
            <a:ext cx="2877671" cy="2919226"/>
          </a:xfrm>
          <a:prstGeom prst="rect">
            <a:avLst/>
          </a:prstGeom>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BUTTON</a:t>
            </a:r>
            <a:endParaRPr lang="en-IN" dirty="0"/>
          </a:p>
        </p:txBody>
      </p:sp>
      <p:sp>
        <p:nvSpPr>
          <p:cNvPr id="3" name="Content Placeholder 2"/>
          <p:cNvSpPr>
            <a:spLocks noGrp="1"/>
          </p:cNvSpPr>
          <p:nvPr>
            <p:ph sz="quarter" idx="1"/>
          </p:nvPr>
        </p:nvSpPr>
        <p:spPr/>
        <p:txBody>
          <a:bodyPr/>
          <a:lstStyle/>
          <a:p>
            <a:pPr lvl="1"/>
            <a:r>
              <a:rPr lang="en-US" sz="2000" dirty="0">
                <a:latin typeface="Times New Roman" panose="02020603050405020304" pitchFamily="18" charset="0"/>
                <a:cs typeface="Times New Roman" panose="02020603050405020304" pitchFamily="18" charset="0"/>
              </a:rPr>
              <a:t>Buttons, also known as push buttons or switches, are simple and widely used input devices in electronic circuits. They are designed to make or break an electrical connection when pressed, providing a way for users to interact with a device. Buttons are fundamental components in user interfaces, control panels, and interactive systems.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pPr>
              <a:defRPr/>
            </a:pPr>
            <a:fld id="{11C29CCE-B642-40C2-8D65-ACFDA695CABA}" type="datetime1">
              <a:rPr lang="en-US" smtClean="0"/>
            </a:fld>
            <a:endParaRPr lang="en-US"/>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086798" y="3142130"/>
            <a:ext cx="4018403" cy="2496672"/>
          </a:xfrm>
          <a:prstGeom prst="rect">
            <a:avLst/>
          </a:prstGeom>
        </p:spPr>
      </p:pic>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6602</Words>
  <Application>WPS Presentation</Application>
  <PresentationFormat>Widescreen</PresentationFormat>
  <Paragraphs>169</Paragraphs>
  <Slides>18</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SimSun</vt:lpstr>
      <vt:lpstr>Wingdings</vt:lpstr>
      <vt:lpstr>Palatino Linotype</vt:lpstr>
      <vt:lpstr>Franklin Gothic Book</vt:lpstr>
      <vt:lpstr>YouYuan</vt:lpstr>
      <vt:lpstr>Wingdings 2</vt:lpstr>
      <vt:lpstr>Century Gothic</vt:lpstr>
      <vt:lpstr>Wingdings 2</vt:lpstr>
      <vt:lpstr>Times New Roman</vt:lpstr>
      <vt:lpstr>Microsoft Sans Serif</vt:lpstr>
      <vt:lpstr>Perpetua</vt:lpstr>
      <vt:lpstr>Microsoft YaHei</vt:lpstr>
      <vt:lpstr>Arial Unicode MS</vt:lpstr>
      <vt:lpstr>Equity</vt:lpstr>
      <vt:lpstr>ECB1204 – ANALOG INTEGRATED CIRCUIT DESIGN MODULE 1 -  MELODIC TONE GENERATOR USING IC 555 TIMER</vt:lpstr>
      <vt:lpstr>OUTLINE</vt:lpstr>
      <vt:lpstr>MODULE 1 – MELODIC TONE GENERATOR USING IC 555 TIMER </vt:lpstr>
      <vt:lpstr>ABSTRACT  - MODULE 1</vt:lpstr>
      <vt:lpstr>INTRODUCTION – MODULE 1</vt:lpstr>
      <vt:lpstr>                       CIRCUIT DIAGRAM</vt:lpstr>
      <vt:lpstr>HARDWARE MODULE</vt:lpstr>
      <vt:lpstr>                                  IC 555</vt:lpstr>
      <vt:lpstr>BUTTON</vt:lpstr>
      <vt:lpstr>CAPACITORS</vt:lpstr>
      <vt:lpstr>BUZZER</vt:lpstr>
      <vt:lpstr>RESISTOR</vt:lpstr>
      <vt:lpstr>POWER SUPPLY</vt:lpstr>
      <vt:lpstr>ADVANTAGES AND APPLICATIONS</vt:lpstr>
      <vt:lpstr>CONCLUSION</vt:lpstr>
      <vt:lpstr>PROJECT PLAN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BALAJI k</cp:lastModifiedBy>
  <cp:revision>41</cp:revision>
  <dcterms:created xsi:type="dcterms:W3CDTF">2017-04-13T11:52:00Z</dcterms:created>
  <dcterms:modified xsi:type="dcterms:W3CDTF">2024-11-29T04:11:50Z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88905C0DBCFB4317BA1286C5E3F62741_13</vt:lpwstr>
  </property>
  <property fmtid="{D5CDD505-2E9C-101B-9397-08002B2CF9AE}" pid="4" name="KSOProductBuildVer">
    <vt:lpwstr>1033-12.2.0.18911</vt:lpwstr>
  </property>
</Properties>
</file>