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7" r:id="rId3"/>
    <p:sldId id="257" r:id="rId4"/>
    <p:sldId id="284" r:id="rId5"/>
    <p:sldId id="260" r:id="rId6"/>
    <p:sldId id="290" r:id="rId7"/>
    <p:sldId id="296" r:id="rId8"/>
    <p:sldId id="304" r:id="rId9"/>
    <p:sldId id="303" r:id="rId10"/>
    <p:sldId id="285" r:id="rId11"/>
    <p:sldId id="295" r:id="rId12"/>
    <p:sldId id="292" r:id="rId13"/>
    <p:sldId id="305" r:id="rId14"/>
    <p:sldId id="306" r:id="rId15"/>
    <p:sldId id="302" r:id="rId16"/>
    <p:sldId id="298" r:id="rId17"/>
    <p:sldId id="301" r:id="rId18"/>
    <p:sldId id="30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85970" autoAdjust="0"/>
  </p:normalViewPr>
  <p:slideViewPr>
    <p:cSldViewPr snapToGrid="0">
      <p:cViewPr varScale="1">
        <p:scale>
          <a:sx n="75" d="100"/>
          <a:sy n="75" d="100"/>
        </p:scale>
        <p:origin x="5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7C814-20B1-4E7E-BBBC-75CBB478D095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5DB1C-D2E3-42DC-987D-B05B4F85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84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5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7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6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5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1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1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6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Plot </a:t>
            </a:r>
            <a:r>
              <a:rPr lang="en-US" altLang="ko-KR" dirty="0" err="1" smtClean="0"/>
              <a:t>mse</a:t>
            </a:r>
            <a:r>
              <a:rPr lang="en-US" altLang="ko-KR" baseline="0" dirty="0" smtClean="0"/>
              <a:t> of Q function?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2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9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On-policy: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sampl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trajectory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episode</a:t>
            </a:r>
            <a:r>
              <a:rPr lang="ko-KR" altLang="en-US" baseline="0" dirty="0" smtClean="0"/>
              <a:t>들을 사용할 수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5DB1C-D2E3-42DC-987D-B05B4F8519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4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0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vlee@ai.kaist.ac.k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ekim@ai.kaist.ac.kr" TargetMode="External"/><Relationship Id="rId4" Type="http://schemas.openxmlformats.org/officeDocument/2006/relationships/hyperlink" Target="mailto:hjhwang@ai.kaist.ac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563"/>
            <a:ext cx="9144000" cy="205654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LG-KAIST AI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Deep Reinforcement Learning </a:t>
            </a:r>
            <a:r>
              <a:rPr lang="ko-KR" altLang="en-US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실습 </a:t>
            </a: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2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TA: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Haanvid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Lee,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HyeongJoo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Hwang,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Shinhyung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Kee-Eung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KAIST AIPR Lab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458" name="Picture 2" descr="deep learn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5700"/>
            <a:ext cx="36893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15150" y="5380672"/>
            <a:ext cx="5215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Contact Info. ]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Haanvid Lee:	   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hvlee@ai.kaist.ac.kr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HyeongJoo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Hwang: 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hjhwang@ai.kaist.ac.kr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Shinhyung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Kim:	    </a:t>
            </a:r>
            <a:r>
              <a:rPr lang="en-US" altLang="ko-KR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shkim@ai.kaist.ac.kr</a:t>
            </a:r>
            <a:endParaRPr lang="en-US" altLang="ko-KR" u="sng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KeeEung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Kim:	    </a:t>
            </a:r>
            <a:r>
              <a:rPr lang="en-US" altLang="ko-KR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kekim@cs.kaist.ac.kr</a:t>
            </a:r>
          </a:p>
          <a:p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00" y="0"/>
            <a:ext cx="99568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lunar lander with VPG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800" y="1139824"/>
            <a:ext cx="11123295" cy="5133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Environment: </a:t>
            </a:r>
            <a:r>
              <a:rPr lang="en-US" altLang="ko-KR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gym lunar lander 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continuous action environment</a:t>
            </a:r>
            <a:b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		   ( ‘LunarLanderContinuous-v2’)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Used libraries: </a:t>
            </a:r>
            <a:r>
              <a:rPr lang="en-US" altLang="ko-KR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rllab</a:t>
            </a: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Gym, etc…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Practice: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Try to fill in the blanks of “Day2_REINFORCE_LunarLander_v2.ipynb” </a:t>
            </a:r>
            <a:b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and train the agent in the lunar lander environment.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Check average returns along training epochs.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Evaluate the trained agent.</a:t>
            </a:r>
          </a:p>
        </p:txBody>
      </p:sp>
    </p:spTree>
    <p:extLst>
      <p:ext uri="{BB962C8B-B14F-4D97-AF65-F5344CB8AC3E}">
        <p14:creationId xmlns:p14="http://schemas.microsoft.com/office/powerpoint/2010/main" val="16937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3577" y="238189"/>
            <a:ext cx="10515600" cy="65369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LunarLanderContinuous-v2 Environment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순서도: 수동 연산 4"/>
          <p:cNvSpPr/>
          <p:nvPr/>
        </p:nvSpPr>
        <p:spPr>
          <a:xfrm rot="10800000">
            <a:off x="8695003" y="1514781"/>
            <a:ext cx="842088" cy="585787"/>
          </a:xfrm>
          <a:prstGeom prst="flowChartManualOperation">
            <a:avLst/>
          </a:prstGeom>
          <a:solidFill>
            <a:srgbClr val="6B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 rot="6955112">
            <a:off x="8472114" y="2013168"/>
            <a:ext cx="289091" cy="54324"/>
          </a:xfrm>
          <a:prstGeom prst="flowChartProcess">
            <a:avLst/>
          </a:prstGeom>
          <a:solidFill>
            <a:srgbClr val="6B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 rot="14712937">
            <a:off x="9488263" y="2019709"/>
            <a:ext cx="289092" cy="54324"/>
          </a:xfrm>
          <a:prstGeom prst="flowChartProcess">
            <a:avLst/>
          </a:prstGeom>
          <a:solidFill>
            <a:srgbClr val="6B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9790324" y="1622237"/>
            <a:ext cx="669353" cy="229377"/>
          </a:xfrm>
          <a:prstGeom prst="rightArrow">
            <a:avLst>
              <a:gd name="adj1" fmla="val 50000"/>
              <a:gd name="adj2" fmla="val 979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783206" y="1618253"/>
            <a:ext cx="669353" cy="233362"/>
          </a:xfrm>
          <a:prstGeom prst="rightArrow">
            <a:avLst>
              <a:gd name="adj1" fmla="val 50000"/>
              <a:gd name="adj2" fmla="val 979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8820772" y="2485037"/>
            <a:ext cx="590550" cy="264502"/>
          </a:xfrm>
          <a:prstGeom prst="rightArrow">
            <a:avLst>
              <a:gd name="adj1" fmla="val 50000"/>
              <a:gd name="adj2" fmla="val 979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17960" y="1195885"/>
            <a:ext cx="237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Fire left orientation engine</a:t>
            </a:r>
          </a:p>
          <a:p>
            <a:pPr algn="ctr"/>
            <a:r>
              <a:rPr lang="en-US" altLang="ko-KR" sz="1400" dirty="0" smtClean="0"/>
              <a:t>-1 to -0.5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423890" y="1195885"/>
            <a:ext cx="250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Fire right orientation engine</a:t>
            </a:r>
          </a:p>
          <a:p>
            <a:pPr algn="ctr"/>
            <a:r>
              <a:rPr lang="en-US" altLang="ko-KR" sz="1400" dirty="0" smtClean="0"/>
              <a:t>+0.5 to +1.0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83869" y="2875968"/>
            <a:ext cx="182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Fire </a:t>
            </a:r>
            <a:r>
              <a:rPr lang="en-US" altLang="ko-KR" sz="1400" dirty="0"/>
              <a:t>m</a:t>
            </a:r>
            <a:r>
              <a:rPr lang="en-US" altLang="ko-KR" sz="1400" dirty="0" smtClean="0"/>
              <a:t>ain engine</a:t>
            </a:r>
          </a:p>
          <a:p>
            <a:pPr algn="ctr"/>
            <a:r>
              <a:rPr lang="en-US" altLang="ko-KR" sz="1400" dirty="0"/>
              <a:t> </a:t>
            </a:r>
            <a:r>
              <a:rPr lang="en-US" altLang="ko-KR" sz="1400" dirty="0" smtClean="0"/>
              <a:t>0 to +1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40421" y="4291296"/>
          <a:ext cx="4767580" cy="24847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466">
                  <a:extLst>
                    <a:ext uri="{9D8B030D-6E8A-4147-A177-3AD203B41FA5}">
                      <a16:colId xmlns:a16="http://schemas.microsoft.com/office/drawing/2014/main" val="1544853718"/>
                    </a:ext>
                  </a:extLst>
                </a:gridCol>
                <a:gridCol w="3357114">
                  <a:extLst>
                    <a:ext uri="{9D8B030D-6E8A-4147-A177-3AD203B41FA5}">
                      <a16:colId xmlns:a16="http://schemas.microsoft.com/office/drawing/2014/main" val="3367280100"/>
                    </a:ext>
                  </a:extLst>
                </a:gridCol>
              </a:tblGrid>
              <a:tr h="290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Reward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Conditions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77193"/>
                  </a:ext>
                </a:extLst>
              </a:tr>
              <a:tr h="76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 to 140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Moving</a:t>
                      </a:r>
                      <a:r>
                        <a:rPr lang="en-US" altLang="ko-KR" sz="1200" baseline="0" dirty="0" smtClean="0"/>
                        <a:t> from the top of the screen to landing pad and zero speed.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If moves away from landing pad, it loses reward back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85802"/>
                  </a:ext>
                </a:extLst>
              </a:tr>
              <a:tr h="25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If the lander crashes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If the lander comes to</a:t>
                      </a:r>
                      <a:r>
                        <a:rPr lang="en-US" altLang="ko-KR" sz="1200" baseline="0" dirty="0" smtClean="0"/>
                        <a:t> rest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Each leg ground contact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-0.3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Firing main engine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Solved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5311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5878392" y="5248247"/>
          <a:ext cx="3839672" cy="9348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4451">
                  <a:extLst>
                    <a:ext uri="{9D8B030D-6E8A-4147-A177-3AD203B41FA5}">
                      <a16:colId xmlns:a16="http://schemas.microsoft.com/office/drawing/2014/main" val="1544853718"/>
                    </a:ext>
                  </a:extLst>
                </a:gridCol>
                <a:gridCol w="2396195">
                  <a:extLst>
                    <a:ext uri="{9D8B030D-6E8A-4147-A177-3AD203B41FA5}">
                      <a16:colId xmlns:a16="http://schemas.microsoft.com/office/drawing/2014/main" val="3367280100"/>
                    </a:ext>
                  </a:extLst>
                </a:gridCol>
                <a:gridCol w="71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Range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77193"/>
                  </a:ext>
                </a:extLst>
              </a:tr>
              <a:tr h="35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Fire main engine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-1 to 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858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Fire left-right engines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-1 to 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40421" y="1449186"/>
          <a:ext cx="4834255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0191">
                  <a:extLst>
                    <a:ext uri="{9D8B030D-6E8A-4147-A177-3AD203B41FA5}">
                      <a16:colId xmlns:a16="http://schemas.microsoft.com/office/drawing/2014/main" val="1544853718"/>
                    </a:ext>
                  </a:extLst>
                </a:gridCol>
                <a:gridCol w="3404064">
                  <a:extLst>
                    <a:ext uri="{9D8B030D-6E8A-4147-A177-3AD203B41FA5}">
                      <a16:colId xmlns:a16="http://schemas.microsoft.com/office/drawing/2014/main" val="3367280100"/>
                    </a:ext>
                  </a:extLst>
                </a:gridCol>
              </a:tblGrid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/>
                        <a:t>Num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Observation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77193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0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X coordinate</a:t>
                      </a:r>
                      <a:r>
                        <a:rPr lang="en-US" altLang="ko-KR" sz="1200" b="0" baseline="0" dirty="0" smtClean="0"/>
                        <a:t> of Lander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85802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Y coordinate of Lander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2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X</a:t>
                      </a:r>
                      <a:r>
                        <a:rPr lang="en-US" altLang="ko-KR" sz="1200" b="0" baseline="0" dirty="0" smtClean="0"/>
                        <a:t> velocity of Lander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3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Y velocity of Lander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4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Angle of</a:t>
                      </a:r>
                      <a:r>
                        <a:rPr lang="en-US" altLang="ko-KR" sz="1200" b="0" baseline="0" dirty="0" smtClean="0"/>
                        <a:t> Lander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5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Angular velocity</a:t>
                      </a:r>
                      <a:r>
                        <a:rPr lang="en-US" altLang="ko-KR" sz="1200" b="0" baseline="0" dirty="0" smtClean="0"/>
                        <a:t> of Lander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53110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6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Left</a:t>
                      </a:r>
                      <a:r>
                        <a:rPr lang="en-US" altLang="ko-KR" sz="1200" b="0" baseline="0" dirty="0" smtClean="0"/>
                        <a:t> leg ground contact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7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Right leg ground contact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3746" y="3957921"/>
            <a:ext cx="106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Reward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3746" y="1097833"/>
            <a:ext cx="106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State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78964" y="4901597"/>
            <a:ext cx="106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Action</a:t>
            </a:r>
            <a:endParaRPr lang="ko-KR" altLang="en-US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878392" y="4411931"/>
            <a:ext cx="5970708" cy="7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이등변 삼각형 27"/>
          <p:cNvSpPr/>
          <p:nvPr/>
        </p:nvSpPr>
        <p:spPr>
          <a:xfrm rot="5400000">
            <a:off x="7885161" y="3231481"/>
            <a:ext cx="296556" cy="4414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9496332" y="3239150"/>
            <a:ext cx="296556" cy="4414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8" idx="4"/>
          </p:cNvCxnSpPr>
          <p:nvPr/>
        </p:nvCxnSpPr>
        <p:spPr>
          <a:xfrm flipH="1">
            <a:off x="7812717" y="3600480"/>
            <a:ext cx="2" cy="81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9423889" y="3600479"/>
            <a:ext cx="2" cy="81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096375" y="17849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031421" y="1420611"/>
            <a:ext cx="8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593799" y="43929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52559" y="4031387"/>
            <a:ext cx="8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 (HW)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823" y="1050350"/>
                <a:ext cx="10757386" cy="3751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Variance reduction technique is applied to REINFORCE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Intuition: Subtracting return by baseline does not change policy gradient.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often used in practice.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a Monte-Carlo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altLang="ko-KR" i="1" dirty="0" smtClean="0">
                  <a:latin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𝐴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Policy gradient in terms of advantage function: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𝐴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3" y="1050350"/>
                <a:ext cx="10757386" cy="3751604"/>
              </a:xfrm>
              <a:prstGeom prst="rect">
                <a:avLst/>
              </a:prstGeom>
              <a:blipFill>
                <a:blip r:embed="rId3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45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VPG: policy gradient with baseline (problem 1/2)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823" y="1050350"/>
                <a:ext cx="10757386" cy="132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Calculate the </a:t>
                </a:r>
                <a:r>
                  <a:rPr lang="en-US" altLang="ko-KR" sz="1700" dirty="0" smtClean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advantages </a:t>
                </a: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ko-KR" sz="1700" dirty="0" smtClean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red part</a:t>
                </a: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):</a:t>
                </a:r>
                <a:endParaRPr lang="en-US" altLang="ko-KR" sz="1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∈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7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altLang="ko-KR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3" y="1050350"/>
                <a:ext cx="10757386" cy="1326966"/>
              </a:xfrm>
              <a:prstGeom prst="rect">
                <a:avLst/>
              </a:prstGeom>
              <a:blipFill>
                <a:blip r:embed="rId3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93520" y="2338405"/>
                <a:ext cx="64672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Hint: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Make and use reward-to-go returns as done before and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use it as a Monte-Carlo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“</a:t>
                </a:r>
                <a:r>
                  <a:rPr lang="en-US" altLang="ko-KR" dirty="0" err="1" smtClean="0"/>
                  <a:t>path_baseline</a:t>
                </a:r>
                <a:r>
                  <a:rPr lang="en-US" altLang="ko-KR" dirty="0" smtClean="0"/>
                  <a:t>[t]”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2338405"/>
                <a:ext cx="6467283" cy="1200329"/>
              </a:xfrm>
              <a:prstGeom prst="rect">
                <a:avLst/>
              </a:prstGeom>
              <a:blipFill>
                <a:blip r:embed="rId4"/>
                <a:stretch>
                  <a:fillRect l="-943" t="-3046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760" y="3503617"/>
            <a:ext cx="7305040" cy="32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VPG: policy gradient with baseline (problem 2/2)</a:t>
            </a:r>
            <a:endParaRPr lang="ko-KR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460" y="1050350"/>
                <a:ext cx="10757386" cy="132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Make loss to do this:</a:t>
                </a:r>
                <a:endParaRPr lang="en-US" altLang="ko-KR" sz="1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∈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7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0" y="1050350"/>
                <a:ext cx="10757386" cy="1326966"/>
              </a:xfrm>
              <a:prstGeom prst="rect">
                <a:avLst/>
              </a:prstGeom>
              <a:blipFill>
                <a:blip r:embed="rId3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20" y="3563366"/>
            <a:ext cx="8806844" cy="19027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3460" y="2375913"/>
            <a:ext cx="7934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You can use  “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TT.mean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(X)” to get average of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rewards”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contains the </a:t>
            </a:r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rewards in a list.</a:t>
            </a: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dist.log_likelihood_sym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actions_var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dist_info_vars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)” is the log policy</a:t>
            </a:r>
          </a:p>
        </p:txBody>
      </p:sp>
    </p:spTree>
    <p:extLst>
      <p:ext uri="{BB962C8B-B14F-4D97-AF65-F5344CB8AC3E}">
        <p14:creationId xmlns:p14="http://schemas.microsoft.com/office/powerpoint/2010/main" val="280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831850" y="163061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#2: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313024" y="4765433"/>
            <a:ext cx="6513146" cy="150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Lunar lander control with DDPG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Deterministic Policy Gradient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0223"/>
            <a:ext cx="6933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err="1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Lillicrap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 ( ICLR 2016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altLang="ko-KR" sz="14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control with deep reinforcement learning “</a:t>
            </a:r>
            <a:endParaRPr lang="en-US" altLang="ko-KR" sz="1400" dirty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6240" y="948750"/>
                <a:ext cx="11602719" cy="562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Deterministic vs Stochastic Policy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Stochastic: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]</m:t>
                    </m:r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Deterministic: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Computing gradient for stochastic policy requires more samples than the deterministic policy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Gradient computation of stochastic policy : integrates over both state and action space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Gradient computation of 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deterministic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policy : integrates over 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state space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In DQN: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We cannot do above in continuous action space. Instead we use: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Since the policy is deterministic, it does not explore well. So we add temporally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correlated </a:t>
                </a:r>
                <a:r>
                  <a:rPr lang="en-US" altLang="ko-KR" dirty="0" err="1">
                    <a:latin typeface="Tahoma" panose="020B0604030504040204" pitchFamily="34" charset="0"/>
                    <a:cs typeface="Tahoma" panose="020B0604030504040204" pitchFamily="34" charset="0"/>
                  </a:rPr>
                  <a:t>ornstein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uhlenbeck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(OU)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noise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𝜖</m:t>
                    </m:r>
                  </m:oMath>
                </a14:m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948750"/>
                <a:ext cx="11602719" cy="5621924"/>
              </a:xfrm>
              <a:prstGeom prst="rect">
                <a:avLst/>
              </a:prstGeom>
              <a:blipFill>
                <a:blip r:embed="rId3"/>
                <a:stretch>
                  <a:fillRect l="-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DDPG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0223"/>
            <a:ext cx="6933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err="1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Lillicrap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 ( ICLR 2016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altLang="ko-KR" sz="14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control with deep reinforcement learning “</a:t>
            </a:r>
            <a:endParaRPr lang="en-US" altLang="ko-KR" sz="1400" dirty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6240" y="1050350"/>
                <a:ext cx="11602719" cy="588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Actor-critic algorithm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Learn Q : Minimize (gradient descent)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ean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quare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ellman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rror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oss (MSBE)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T</a:t>
                </a:r>
                <a:r>
                  <a:rPr lang="en-US" altLang="ko-KR" b="1" dirty="0" smtClean="0"/>
                  <a:t>arget </a:t>
                </a:r>
                <a:r>
                  <a:rPr lang="en-US" altLang="ko-KR" b="1" dirty="0"/>
                  <a:t>policy </a:t>
                </a:r>
                <a:r>
                  <a:rPr lang="en-US" altLang="ko-KR" b="1" dirty="0" smtClean="0"/>
                  <a:t>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𝒕𝒂𝒓𝒈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1" dirty="0" smtClean="0"/>
                  <a:t>)</a:t>
                </a:r>
                <a:r>
                  <a:rPr lang="en-US" altLang="ko-KR" dirty="0"/>
                  <a:t> </a:t>
                </a:r>
                <a:r>
                  <a:rPr lang="en-US" altLang="ko-KR" dirty="0" smtClean="0"/>
                  <a:t>is used to </a:t>
                </a:r>
                <a:r>
                  <a:rPr lang="en-US" altLang="ko-KR" dirty="0"/>
                  <a:t>compute an action which approximately maximizes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𝑡𝑎𝑟𝑔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Polyak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averaging: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Learn </a:t>
                </a:r>
                <a:r>
                  <a:rPr lang="en-US" altLang="ko-KR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determinitic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policy: Maximize (gradient ascent) expected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Polyak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averaging: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050350"/>
                <a:ext cx="11602719" cy="5889048"/>
              </a:xfrm>
              <a:prstGeom prst="rect">
                <a:avLst/>
              </a:prstGeom>
              <a:blipFill>
                <a:blip r:embed="rId3"/>
                <a:stretch>
                  <a:fillRect l="-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074" y="4052370"/>
            <a:ext cx="2676525" cy="323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402" y="2546534"/>
            <a:ext cx="7696200" cy="1057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49" y="5164638"/>
            <a:ext cx="2647950" cy="51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074" y="6053671"/>
            <a:ext cx="2371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5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DDPG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0223"/>
            <a:ext cx="6933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err="1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Lillicrap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 ( ICLR 2016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altLang="ko-KR" sz="14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control with deep reinforcement learning “</a:t>
            </a:r>
            <a:endParaRPr lang="en-US" altLang="ko-KR" sz="1400" dirty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83" y="528320"/>
            <a:ext cx="7928286" cy="57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4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142241"/>
            <a:ext cx="10515600" cy="49784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Dueling DQN (DQN++)</a:t>
            </a:r>
            <a:endParaRPr lang="ko-KR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4143" y="553866"/>
                <a:ext cx="10757386" cy="6252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Some CLARIFICATIONs on Dueling network:	(Let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]=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/>
                </a:r>
                <a:b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With 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deterministic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dirty="0" err="1">
                    <a:latin typeface="Tahoma" panose="020B0604030504040204" pitchFamily="34" charset="0"/>
                    <a:cs typeface="Tahoma" panose="020B0604030504040204" pitchFamily="34" charset="0"/>
                  </a:rPr>
                  <a:t>s.t.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Q can be decomposed into two, state-value function V and advantage function A.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Identifiability issue: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cs typeface="Tahoma" panose="020B0604030504040204" pitchFamily="34" charset="0"/>
                  </a:rPr>
                  <a:t>Unidentifiable function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𝑄</m:t>
                    </m:r>
                  </m:oMath>
                </a14:m>
                <a:endParaRPr lang="en-US" altLang="ko-KR" dirty="0">
                  <a:cs typeface="Tahoma" panose="020B060403050404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cs typeface="Tahoma" panose="020B0604030504040204" pitchFamily="34" charset="0"/>
                  </a:rPr>
                  <a:t>If: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𝐴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𝐶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	…Problematic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Two ways to ensure </a:t>
                </a:r>
                <a:r>
                  <a:rPr lang="en-US" altLang="ko-KR" dirty="0" err="1">
                    <a:latin typeface="Tahoma" panose="020B0604030504040204" pitchFamily="34" charset="0"/>
                    <a:cs typeface="Tahoma" panose="020B0604030504040204" pitchFamily="34" charset="0"/>
                  </a:rPr>
                  <a:t>identifiability</a:t>
                </a: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𝐴𝑐𝑡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𝑖𝑜𝑛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	Forces zero advantage at max </a:t>
                </a:r>
                <a:r>
                  <a:rPr lang="en-US" altLang="ko-KR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action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func>
                      </m:e>
                      <m:sup/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endParaRPr lang="en-US" altLang="ko-KR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𝐴𝑐𝑡𝑖𝑜𝑛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Less oscillation on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𝐴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>
                    <a:latin typeface="Tahoma" panose="020B0604030504040204" pitchFamily="34" charset="0"/>
                    <a:cs typeface="Tahoma" panose="020B0604030504040204" pitchFamily="34" charset="0"/>
                  </a:rPr>
                  <a:t> estimation =&gt; More stable training!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3" y="553866"/>
                <a:ext cx="10757386" cy="6252545"/>
              </a:xfrm>
              <a:prstGeom prst="rect">
                <a:avLst/>
              </a:prstGeom>
              <a:blipFill>
                <a:blip r:embed="rId3"/>
                <a:stretch>
                  <a:fillRect l="-340" b="-1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165558" y="83384"/>
            <a:ext cx="7026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 (2015</a:t>
            </a:r>
            <a:r>
              <a:rPr lang="en-US" altLang="ko-KR" sz="14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“Dueling Network Architectures for Deep Reinforcement Learning”</a:t>
            </a:r>
          </a:p>
        </p:txBody>
      </p:sp>
    </p:spTree>
    <p:extLst>
      <p:ext uri="{BB962C8B-B14F-4D97-AF65-F5344CB8AC3E}">
        <p14:creationId xmlns:p14="http://schemas.microsoft.com/office/powerpoint/2010/main" val="23787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Guidelines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263896"/>
            <a:ext cx="11229975" cy="559410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1:</a:t>
            </a:r>
          </a:p>
          <a:p>
            <a:pPr lvl="1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Vanilla Policy Gradient (VPG)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</a:t>
            </a:r>
          </a:p>
          <a:p>
            <a:pPr lvl="2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Variance reduction with baseline</a:t>
            </a:r>
          </a:p>
          <a:p>
            <a:pPr marL="914400" lvl="2" indent="0">
              <a:buNone/>
            </a:pP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2:</a:t>
            </a:r>
          </a:p>
          <a:p>
            <a:pPr lvl="1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Deterministic Policy Gradient (DDPG)</a:t>
            </a:r>
          </a:p>
          <a:p>
            <a:pPr lvl="2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policy vs stochastic policy</a:t>
            </a:r>
          </a:p>
          <a:p>
            <a:pPr lvl="2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 to DQN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831850" y="163061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#1: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313024" y="4765433"/>
            <a:ext cx="6513146" cy="150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Lunar lander control with VPG</a:t>
            </a:r>
            <a:endParaRPr lang="ko-KR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VPG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823" y="1050350"/>
            <a:ext cx="1075738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VPG directly optimize the policy from the expected return.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Model-free: Not required to know the environment dynamics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 or continuous action output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Discrete: </a:t>
            </a:r>
            <a:r>
              <a:rPr lang="en-US" altLang="ko-KR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softmax</a:t>
            </a: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Continuous: Gaussian output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On-policy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Algorithms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REINFORCE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Baseline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823" y="1050350"/>
                <a:ext cx="10757386" cy="503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Objective of VPG</a:t>
                </a:r>
                <a:r>
                  <a:rPr lang="en-US" altLang="ko-KR" sz="17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altLang="ko-KR" sz="1700" dirty="0">
                    <a:cs typeface="Tahoma" panose="020B0604030504040204" pitchFamily="34" charset="0"/>
                  </a:rPr>
                  <a:t> </a:t>
                </a:r>
                <a:r>
                  <a:rPr lang="en-US" altLang="ko-KR" sz="1700" dirty="0" smtClean="0">
                    <a:cs typeface="Tahoma" panose="020B0604030504040204" pitchFamily="34" charset="0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𝜏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altLang="ko-KR" sz="1700" b="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by updating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𝜃</m:t>
                    </m:r>
                  </m:oMath>
                </a14:m>
                <a:endParaRPr lang="en-US" altLang="ko-KR" sz="1700" b="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b="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𝜏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 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𝑝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𝜏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𝑝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=0 </m:t>
                        </m:r>
                      </m:sub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  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𝜏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700" b="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Required: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17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Updated:   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𝜃</m:t>
                    </m:r>
                  </m:oMath>
                </a14:m>
                <a:endParaRPr lang="en-US" altLang="ko-KR" sz="1700" b="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Tahoma" panose="020B0604030504040204" pitchFamily="34" charset="0"/>
                    <a:cs typeface="Tahoma" panose="020B0604030504040204" pitchFamily="34" charset="0"/>
                  </a:rPr>
                  <a:t>Gradient of </a:t>
                </a: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objective </a:t>
                </a:r>
                <a:r>
                  <a:rPr lang="en-US" altLang="ko-KR" sz="1700" dirty="0">
                    <a:latin typeface="Tahoma" panose="020B0604030504040204" pitchFamily="34" charset="0"/>
                    <a:cs typeface="Tahoma" panose="020B0604030504040204" pitchFamily="34" charset="0"/>
                  </a:rPr>
                  <a:t>w.r.t.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700" dirty="0">
                    <a:latin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7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∈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7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⨯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altLang="ko-KR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700" b="0" i="1" smtClean="0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700" b="0" i="1" smtClean="0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7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Gradient </a:t>
                </a:r>
                <a:r>
                  <a:rPr lang="en-US" altLang="ko-KR" sz="1700" dirty="0">
                    <a:latin typeface="Tahoma" panose="020B0604030504040204" pitchFamily="34" charset="0"/>
                    <a:cs typeface="Tahoma" panose="020B0604030504040204" pitchFamily="34" charset="0"/>
                  </a:rPr>
                  <a:t>with Reward-to-go:</a:t>
                </a:r>
                <a:endParaRPr lang="en-US" altLang="ko-KR" sz="17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altLang="ko-K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∈</m:t>
                          </m:r>
                          <m:r>
                            <a:rPr lang="en-US" altLang="ko-K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7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ko-KR" sz="17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7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1700" b="0" i="1" smtClean="0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1700" b="0" i="1" smtClean="0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ko-KR" sz="17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altLang="ko-KR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∈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7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7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𝐷</m:t>
                    </m:r>
                  </m:oMath>
                </a14:m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is a set of state-actions pairs sampled from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𝑝</m:t>
                    </m:r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ko-KR" altLang="en-US" sz="1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3" y="1050350"/>
                <a:ext cx="10757386" cy="5038302"/>
              </a:xfrm>
              <a:prstGeom prst="rect">
                <a:avLst/>
              </a:prstGeom>
              <a:blipFill>
                <a:blip r:embed="rId3"/>
                <a:stretch>
                  <a:fillRect l="-283" b="-2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823" y="1050350"/>
                <a:ext cx="10757386" cy="1328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Intuition: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2000" b="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can be substituted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000" b="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𝑄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20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3" y="1050350"/>
                <a:ext cx="10757386" cy="1328825"/>
              </a:xfrm>
              <a:prstGeom prst="rect">
                <a:avLst/>
              </a:prstGeom>
              <a:blipFill>
                <a:blip r:embed="rId3"/>
                <a:stretch>
                  <a:fillRect l="-510" t="-2294" b="-4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81" y="2664671"/>
            <a:ext cx="9009246" cy="36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 (problem 1/2)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823" y="1050350"/>
                <a:ext cx="10757386" cy="231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Calculate the </a:t>
                </a:r>
                <a:r>
                  <a:rPr lang="en-US" altLang="ko-KR" sz="1700" dirty="0" smtClean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reward to go</a:t>
                </a: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:r>
                  <a:rPr lang="en-US" altLang="ko-KR" sz="1700" dirty="0" smtClean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red part</a:t>
                </a: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):</a:t>
                </a:r>
                <a:endParaRPr lang="en-US" altLang="ko-KR" sz="1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∈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7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′=</m:t>
                                      </m:r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7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7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Rewards are saved in “rewards” list: </a:t>
                </a:r>
                <a:b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					ex)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Make reward-to-go list: </a:t>
                </a: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/>
                </a:r>
                <a:b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					ex)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𝛾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𝛾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3" y="1050350"/>
                <a:ext cx="10757386" cy="2311851"/>
              </a:xfrm>
              <a:prstGeom prst="rect">
                <a:avLst/>
              </a:prstGeom>
              <a:blipFill>
                <a:blip r:embed="rId3"/>
                <a:stretch>
                  <a:fillRect l="-283" b="-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51" y="3670300"/>
            <a:ext cx="863892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7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 (problem 2/2)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460" y="1050350"/>
                <a:ext cx="10757386" cy="206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Make loss to do this:</a:t>
                </a:r>
                <a:endParaRPr lang="en-US" altLang="ko-KR" sz="1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7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𝑅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𝜏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∈</m:t>
                          </m:r>
                          <m:r>
                            <a:rPr lang="en-US" altLang="ko-K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ko-KR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7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sz="1700" i="1"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700" i="1">
                                                      <a:latin typeface="Cambria Math" panose="02040503050406030204" pitchFamily="18" charset="0"/>
                                                      <a:cs typeface="Tahoma" panose="020B060403050404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′=</m:t>
                                      </m:r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7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7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7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7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17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You can use  “</a:t>
                </a:r>
                <a:r>
                  <a:rPr lang="en-US" altLang="ko-KR" sz="1600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TT.mean</a:t>
                </a: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(X)” to get average of 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“</a:t>
                </a:r>
                <a:r>
                  <a:rPr lang="en-US" altLang="ko-KR" sz="1600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returns_var</a:t>
                </a: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” contains the reward-to-go returns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“</a:t>
                </a:r>
                <a:r>
                  <a:rPr lang="en-US" altLang="ko-KR" sz="1600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dist.log_likelihood_sym</a:t>
                </a: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ko-KR" sz="1600" dirty="0" err="1" smtClean="0">
                    <a:latin typeface="Tahoma" panose="020B0604030504040204" pitchFamily="34" charset="0"/>
                    <a:cs typeface="Tahoma" panose="020B0604030504040204" pitchFamily="34" charset="0"/>
                  </a:rPr>
                  <a:t>actions_var</a:t>
                </a:r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altLang="ko-KR" sz="1600" dirty="0" err="1">
                    <a:latin typeface="Tahoma" panose="020B0604030504040204" pitchFamily="34" charset="0"/>
                    <a:cs typeface="Tahoma" panose="020B0604030504040204" pitchFamily="34" charset="0"/>
                  </a:rPr>
                  <a:t>dist_info_vars</a:t>
                </a:r>
                <a:r>
                  <a:rPr lang="en-US" altLang="ko-KR" sz="16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)” is the log policy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0" y="1050350"/>
                <a:ext cx="10757386" cy="2065630"/>
              </a:xfrm>
              <a:prstGeom prst="rect">
                <a:avLst/>
              </a:prstGeom>
              <a:blipFill>
                <a:blip r:embed="rId3"/>
                <a:stretch>
                  <a:fillRect l="-283" b="-2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47" y="3801808"/>
            <a:ext cx="9385985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6954</TotalTime>
  <Words>716</Words>
  <Application>Microsoft Office PowerPoint</Application>
  <PresentationFormat>와이드스크린</PresentationFormat>
  <Paragraphs>213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Cambria Math</vt:lpstr>
      <vt:lpstr>Tahoma</vt:lpstr>
      <vt:lpstr>Wingdings</vt:lpstr>
      <vt:lpstr>Office Theme</vt:lpstr>
      <vt:lpstr>LG-KAIST AI [ Deep Reinforcement Learning 실습 ]</vt:lpstr>
      <vt:lpstr>Dueling DQN (DQN++)</vt:lpstr>
      <vt:lpstr>Tutorial Guidelines</vt:lpstr>
      <vt:lpstr>PowerPoint 프레젠테이션</vt:lpstr>
      <vt:lpstr>VPG</vt:lpstr>
      <vt:lpstr>REINFORCE</vt:lpstr>
      <vt:lpstr>REINFORCE</vt:lpstr>
      <vt:lpstr>REINFORCE (problem 1/2)</vt:lpstr>
      <vt:lpstr>REINFORCE (problem 2/2)</vt:lpstr>
      <vt:lpstr>Control lunar lander with VPG</vt:lpstr>
      <vt:lpstr>LunarLanderContinuous-v2 Environment</vt:lpstr>
      <vt:lpstr>Baseline (HW)</vt:lpstr>
      <vt:lpstr> VPG: policy gradient with baseline (problem 1/2)</vt:lpstr>
      <vt:lpstr>VPG: policy gradient with baseline (problem 2/2)</vt:lpstr>
      <vt:lpstr>PowerPoint 프레젠테이션</vt:lpstr>
      <vt:lpstr>Deep Deterministic Policy Gradient</vt:lpstr>
      <vt:lpstr>DDPG</vt:lpstr>
      <vt:lpstr>DDPG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KB-KAIST AI [ Deep Learning 실습 ]</dc:title>
  <dc:creator>YEAKANG LEE</dc:creator>
  <cp:lastModifiedBy>Lee Haanvid</cp:lastModifiedBy>
  <cp:revision>324</cp:revision>
  <dcterms:created xsi:type="dcterms:W3CDTF">2017-08-23T14:35:11Z</dcterms:created>
  <dcterms:modified xsi:type="dcterms:W3CDTF">2019-01-17T04:15:42Z</dcterms:modified>
</cp:coreProperties>
</file>