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300" r:id="rId4"/>
    <p:sldId id="30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289"/>
    <a:srgbClr val="011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5" autoAdjust="0"/>
    <p:restoredTop sz="85970" autoAdjust="0"/>
  </p:normalViewPr>
  <p:slideViewPr>
    <p:cSldViewPr snapToGrid="0">
      <p:cViewPr varScale="1">
        <p:scale>
          <a:sx n="75" d="100"/>
          <a:sy n="75" d="100"/>
        </p:scale>
        <p:origin x="54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7C814-20B1-4E7E-BBBC-75CBB478D095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5DB1C-D2E3-42DC-987D-B05B4F851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5DB1C-D2E3-42DC-987D-B05B4F85199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713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On-policy: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다른 </a:t>
            </a:r>
            <a:r>
              <a:rPr lang="en-US" altLang="ko-KR" baseline="0" dirty="0" smtClean="0"/>
              <a:t>policy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sampl</a:t>
            </a:r>
            <a:r>
              <a:rPr lang="ko-KR" altLang="en-US" baseline="0" dirty="0" smtClean="0"/>
              <a:t>된 </a:t>
            </a:r>
            <a:r>
              <a:rPr lang="en-US" altLang="ko-KR" baseline="0" dirty="0" smtClean="0"/>
              <a:t>trajectory</a:t>
            </a:r>
            <a:r>
              <a:rPr lang="ko-KR" altLang="en-US" baseline="0" dirty="0" smtClean="0"/>
              <a:t> 또는 </a:t>
            </a:r>
            <a:r>
              <a:rPr lang="en-US" altLang="ko-KR" baseline="0" dirty="0" smtClean="0"/>
              <a:t>episode</a:t>
            </a:r>
            <a:r>
              <a:rPr lang="ko-KR" altLang="en-US" baseline="0" dirty="0" smtClean="0"/>
              <a:t>들을 사용할 수 없다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5DB1C-D2E3-42DC-987D-B05B4F85199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013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On-policy: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다른 </a:t>
            </a:r>
            <a:r>
              <a:rPr lang="en-US" altLang="ko-KR" baseline="0" dirty="0" smtClean="0"/>
              <a:t>policy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sampl</a:t>
            </a:r>
            <a:r>
              <a:rPr lang="ko-KR" altLang="en-US" baseline="0" dirty="0" smtClean="0"/>
              <a:t>된 </a:t>
            </a:r>
            <a:r>
              <a:rPr lang="en-US" altLang="ko-KR" baseline="0" dirty="0" smtClean="0"/>
              <a:t>trajectory</a:t>
            </a:r>
            <a:r>
              <a:rPr lang="ko-KR" altLang="en-US" baseline="0" dirty="0" smtClean="0"/>
              <a:t> 또는 </a:t>
            </a:r>
            <a:r>
              <a:rPr lang="en-US" altLang="ko-KR" baseline="0" dirty="0" smtClean="0"/>
              <a:t>episode</a:t>
            </a:r>
            <a:r>
              <a:rPr lang="ko-KR" altLang="en-US" baseline="0" dirty="0" smtClean="0"/>
              <a:t>들을 사용할 수 없다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5DB1C-D2E3-42DC-987D-B05B4F85199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45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14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0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86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20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35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2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31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03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9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63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4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kekim@ai.kaist.ac.kr" TargetMode="External"/><Relationship Id="rId5" Type="http://schemas.openxmlformats.org/officeDocument/2006/relationships/hyperlink" Target="mailto:hjhwang@ai.kaist.ac.kr" TargetMode="External"/><Relationship Id="rId4" Type="http://schemas.openxmlformats.org/officeDocument/2006/relationships/hyperlink" Target="mailto:hvlee@ai.kaist.ac.k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563563"/>
            <a:ext cx="12131056" cy="262667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LG-KAIST AI </a:t>
            </a:r>
            <a:b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Deep Reinforcement Learning </a:t>
            </a:r>
            <a:r>
              <a:rPr lang="ko-KR" altLang="en-US" sz="4000" dirty="0" smtClean="0">
                <a:latin typeface="Tahoma" panose="020B0604030504040204" pitchFamily="34" charset="0"/>
                <a:cs typeface="Tahoma" panose="020B0604030504040204" pitchFamily="34" charset="0"/>
              </a:rPr>
              <a:t>실습 </a:t>
            </a:r>
            <a:r>
              <a:rPr lang="en-US" altLang="ko-KR" sz="4000" dirty="0" smtClean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ko-KR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  <a:br>
              <a:rPr lang="en-US" altLang="ko-KR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Review &amp; Experiment: Generative Adversarial Imitation Learning Algorithm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43238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TA: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Haanvid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Lee,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HyeongJoo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Hwang,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Shinhyung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Kim</a:t>
            </a:r>
          </a:p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Advisor: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Kee-Eung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Kim</a:t>
            </a:r>
          </a:p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KAIST AIPR Lab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9458" name="Picture 2" descr="deep learni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95700"/>
            <a:ext cx="368935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15150" y="5380672"/>
            <a:ext cx="52159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Contact Info. ]</a:t>
            </a:r>
          </a:p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Haanvid Lee:	    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hvlee@ai.kaist.ac.kr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HyeongJoo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Hwang:  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hjhwang@ai.kaist.ac.kr</a:t>
            </a:r>
            <a:endParaRPr lang="en-US" altLang="ko-K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Shinhyung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Kim:	    </a:t>
            </a:r>
            <a:r>
              <a:rPr lang="en-US" altLang="ko-KR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6"/>
              </a:rPr>
              <a:t>shkim@ai.kaist.ac.kr</a:t>
            </a:r>
            <a:endParaRPr lang="en-US" altLang="ko-KR" u="sng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KeeEung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Kim:	    </a:t>
            </a:r>
            <a:r>
              <a:rPr lang="en-US" altLang="ko-KR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kekim@cs.kaist.ac.kr</a:t>
            </a:r>
          </a:p>
          <a:p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9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23" y="0"/>
            <a:ext cx="10045204" cy="1325563"/>
          </a:xfrm>
        </p:spPr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GAIL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76959" y="1127760"/>
                <a:ext cx="10344249" cy="525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Expert demos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𝐸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~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𝜋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𝐸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|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endParaRPr lang="en-US" altLang="ko-KR" sz="2400" dirty="0" smtClean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Agent policy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𝜋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|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endParaRPr lang="en-US" altLang="ko-KR" sz="2400" dirty="0" smtClean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Outer loop: Discriminator training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Objective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𝐷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</m:func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𝑠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𝑎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𝜋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,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ko-KR" sz="2400" b="0" dirty="0" smtClean="0">
                  <a:latin typeface="Tahoma" panose="020B0604030504040204" pitchFamily="34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Batch training for discriminator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Learns to discriminate between expert &amp; agent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ahoma" panose="020B0604030504040204" pitchFamily="34" charset="0"/>
                    <a:cs typeface="Tahoma" panose="020B0604030504040204" pitchFamily="34" charset="0"/>
                  </a:rPr>
                  <a:t>Inner loop: </a:t>
                </a:r>
                <a:r>
                  <a:rPr lang="en-US" altLang="ko-KR" sz="24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RL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,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𝑎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altLang="ko-KR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𝜋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𝑠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ko-KR" sz="2400" i="1" dirty="0" smtClean="0">
                    <a:latin typeface="Cambria Math" panose="02040503050406030204" pitchFamily="18" charset="0"/>
                    <a:cs typeface="Tahoma" panose="020B0604030504040204" pitchFamily="34" charset="0"/>
                  </a:rPr>
                  <a:t/>
                </a:r>
                <a:br>
                  <a:rPr lang="en-US" altLang="ko-KR" sz="2400" i="1" dirty="0" smtClean="0">
                    <a:latin typeface="Cambria Math" panose="02040503050406030204" pitchFamily="18" charset="0"/>
                    <a:cs typeface="Tahoma" panose="020B0604030504040204" pitchFamily="34" charset="0"/>
                  </a:rPr>
                </a:br>
                <a:r>
                  <a:rPr lang="en-US" altLang="ko-KR" sz="2400" i="1" dirty="0" smtClean="0">
                    <a:latin typeface="Cambria Math" panose="02040503050406030204" pitchFamily="18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400" b="0" i="0" smtClean="0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𝐷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(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𝑠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altLang="ko-KR" sz="2400" dirty="0" smtClean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Agent policy makes similar trajectories as the expert to maximize the expected discounted return</a:t>
                </a:r>
                <a:br>
                  <a:rPr lang="en-US" altLang="ko-KR" sz="24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altLang="ko-KR" sz="24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(or, the agent learns to fool the discriminator)</a:t>
                </a:r>
                <a:endParaRPr lang="ko-KR" altLang="en-US" sz="24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959" y="1127760"/>
                <a:ext cx="10344249" cy="5257786"/>
              </a:xfrm>
              <a:prstGeom prst="rect">
                <a:avLst/>
              </a:prstGeom>
              <a:blipFill>
                <a:blip r:embed="rId3"/>
                <a:stretch>
                  <a:fillRect l="-825" t="-1044" r="-354" b="-1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5793290" y="956231"/>
                <a:ext cx="62679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0" dirty="0" smtClean="0"/>
                  <a:t>Occupancy measure: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nary>
                      <m:naryPr>
                        <m:chr m:val="∑"/>
                        <m:ctrlPr>
                          <a:rPr lang="ko-KR" alt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290" y="956231"/>
                <a:ext cx="6267998" cy="369332"/>
              </a:xfrm>
              <a:prstGeom prst="rect">
                <a:avLst/>
              </a:prstGeom>
              <a:blipFill>
                <a:blip r:embed="rId4"/>
                <a:stretch>
                  <a:fillRect l="-777" t="-120000" b="-19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8"/>
          <p:cNvSpPr/>
          <p:nvPr/>
        </p:nvSpPr>
        <p:spPr>
          <a:xfrm>
            <a:off x="0" y="6550223"/>
            <a:ext cx="69332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i="0" dirty="0" smtClean="0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 et al. (NIPS 2016</a:t>
            </a:r>
            <a:r>
              <a:rPr lang="en-US" altLang="ko-KR" sz="1400" dirty="0" smtClean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“Generative Adversarial Imitation learning “</a:t>
            </a:r>
            <a:endParaRPr lang="en-US" altLang="ko-KR" sz="1400" dirty="0">
              <a:solidFill>
                <a:srgbClr val="22222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93290" y="1305574"/>
            <a:ext cx="6137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dirty="0" smtClean="0"/>
              <a:t>D=0 </a:t>
            </a:r>
            <a:r>
              <a:rPr lang="en-US" altLang="ko-KR" b="0" dirty="0" smtClean="0"/>
              <a:t>when the discriminator think if it is from the </a:t>
            </a:r>
            <a:r>
              <a:rPr lang="en-US" altLang="ko-KR" b="0" dirty="0" smtClean="0"/>
              <a:t>expert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93290" y="956231"/>
            <a:ext cx="6072111" cy="718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73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550223"/>
            <a:ext cx="69332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i="0" dirty="0" smtClean="0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 et al. (NIPS 2016</a:t>
            </a:r>
            <a:r>
              <a:rPr lang="en-US" altLang="ko-KR" sz="1400" dirty="0" smtClean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“Generative Adversarial Imitation learning “</a:t>
            </a:r>
            <a:endParaRPr lang="en-US" altLang="ko-KR" sz="1400" dirty="0">
              <a:solidFill>
                <a:srgbClr val="22222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82" y="214556"/>
            <a:ext cx="9706571" cy="44432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3647440" y="5417100"/>
                <a:ext cx="64008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NimbusRomNo9L-Regu"/>
                  </a:rPr>
                  <a:t>“Then, we alternate </a:t>
                </a:r>
                <a:r>
                  <a:rPr lang="en-US" altLang="ko-KR" i="1" dirty="0">
                    <a:latin typeface="NimbusRomNo9L-Regu"/>
                  </a:rPr>
                  <a:t>between an Adam </a:t>
                </a:r>
                <a:r>
                  <a:rPr lang="en-US" altLang="ko-KR" i="1" dirty="0" smtClean="0">
                    <a:latin typeface="NimbusRomNo9L-Regu"/>
                  </a:rPr>
                  <a:t>gradient </a:t>
                </a:r>
                <a:r>
                  <a:rPr lang="en-US" altLang="ko-KR" i="1" dirty="0">
                    <a:latin typeface="NimbusRomNo9L-Regu"/>
                  </a:rPr>
                  <a:t>step on </a:t>
                </a:r>
                <a:r>
                  <a:rPr lang="en-US" altLang="ko-KR" i="1" dirty="0">
                    <a:latin typeface="CMMI10"/>
                  </a:rPr>
                  <a:t>w </a:t>
                </a:r>
                <a:r>
                  <a:rPr lang="en-US" altLang="ko-KR" i="1" dirty="0">
                    <a:latin typeface="NimbusRomNo9L-Regu"/>
                  </a:rPr>
                  <a:t>to increase Eq. (16) with respect to </a:t>
                </a:r>
                <a:r>
                  <a:rPr lang="en-US" altLang="ko-KR" i="1" dirty="0">
                    <a:latin typeface="CMMI10"/>
                  </a:rPr>
                  <a:t>D</a:t>
                </a:r>
                <a:r>
                  <a:rPr lang="en-US" altLang="ko-KR" i="1" dirty="0">
                    <a:latin typeface="NimbusRomNo9L-Regu"/>
                  </a:rPr>
                  <a:t>, and </a:t>
                </a:r>
                <a:r>
                  <a:rPr lang="en-US" altLang="ko-KR" i="1" dirty="0" smtClean="0">
                    <a:latin typeface="NimbusRomNo9L-Regu"/>
                  </a:rPr>
                  <a:t>a TRPO </a:t>
                </a:r>
                <a:r>
                  <a:rPr lang="en-US" altLang="ko-KR" i="1" dirty="0">
                    <a:latin typeface="NimbusRomNo9L-Regu"/>
                  </a:rPr>
                  <a:t>step 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i="1" dirty="0" smtClean="0">
                    <a:latin typeface="CMMI10"/>
                  </a:rPr>
                  <a:t> </a:t>
                </a:r>
                <a:r>
                  <a:rPr lang="en-US" altLang="ko-KR" i="1" dirty="0">
                    <a:latin typeface="NimbusRomNo9L-Regu"/>
                  </a:rPr>
                  <a:t>to decrease Eq. (16) with respect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i="1" dirty="0" smtClean="0">
                    <a:latin typeface="NimbusRomNo9L-Regu"/>
                  </a:rPr>
                  <a:t> </a:t>
                </a:r>
                <a:r>
                  <a:rPr lang="en-US" altLang="ko-KR" i="1" dirty="0" smtClean="0">
                    <a:latin typeface="NimbusRomNo9L-Regu"/>
                  </a:rPr>
                  <a:t>.”</a:t>
                </a:r>
                <a:endParaRPr lang="ko-KR" altLang="en-US" i="1" dirty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440" y="5417100"/>
                <a:ext cx="6400800" cy="923330"/>
              </a:xfrm>
              <a:prstGeom prst="rect">
                <a:avLst/>
              </a:prstGeom>
              <a:blipFill>
                <a:blip r:embed="rId4"/>
                <a:stretch>
                  <a:fillRect l="-762" t="-3974" r="-1429" b="-8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315" y="5040352"/>
            <a:ext cx="7922006" cy="33391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875280" y="4927600"/>
            <a:ext cx="8239760" cy="1412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63037" y="4927600"/>
            <a:ext cx="153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the paper: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04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7880" y="2732405"/>
            <a:ext cx="10886440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Next, we review the author’s </a:t>
            </a:r>
            <a:r>
              <a:rPr lang="en-US" altLang="ko-KR" sz="3600" dirty="0" smtClean="0"/>
              <a:t>code</a:t>
            </a:r>
            <a:r>
              <a:rPr lang="en-US" altLang="ko-KR" sz="3600" dirty="0"/>
              <a:t> </a:t>
            </a:r>
            <a:r>
              <a:rPr lang="en-US" altLang="ko-KR" sz="3600" dirty="0" smtClean="0"/>
              <a:t>&amp; run </a:t>
            </a:r>
            <a:r>
              <a:rPr lang="en-US" altLang="ko-KR" sz="3600" dirty="0" smtClean="0"/>
              <a:t>the code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1886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7458</TotalTime>
  <Words>162</Words>
  <Application>Microsoft Office PowerPoint</Application>
  <PresentationFormat>와이드스크린</PresentationFormat>
  <Paragraphs>32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CMMI10</vt:lpstr>
      <vt:lpstr>NimbusRomNo9L-Regu</vt:lpstr>
      <vt:lpstr>맑은 고딕</vt:lpstr>
      <vt:lpstr>Arial</vt:lpstr>
      <vt:lpstr>Cambria Math</vt:lpstr>
      <vt:lpstr>Tahoma</vt:lpstr>
      <vt:lpstr>Office Theme</vt:lpstr>
      <vt:lpstr>LG-KAIST AI  [ Deep Reinforcement Learning 실습 3]  Code Review &amp; Experiment: Generative Adversarial Imitation Learning Algorithm </vt:lpstr>
      <vt:lpstr>GAIL</vt:lpstr>
      <vt:lpstr>PowerPoint 프레젠테이션</vt:lpstr>
      <vt:lpstr>Next, we review the author’s code &amp; run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KB-KAIST AI [ Deep Learning 실습 ]</dc:title>
  <dc:creator>YEAKANG LEE</dc:creator>
  <cp:lastModifiedBy>Lee Haanvid</cp:lastModifiedBy>
  <cp:revision>354</cp:revision>
  <dcterms:created xsi:type="dcterms:W3CDTF">2017-08-23T14:35:11Z</dcterms:created>
  <dcterms:modified xsi:type="dcterms:W3CDTF">2019-01-17T20:47:58Z</dcterms:modified>
</cp:coreProperties>
</file>