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4295" autoAdjust="0"/>
    <p:restoredTop sz="85970" autoAdjust="0"/>
  </p:normalViewPr>
  <p:slideViewPr>
    <p:cSldViewPr snapToGrid="0">
      <p:cViewPr varScale="1">
        <p:scale>
          <a:sx n="100" d="100"/>
          <a:sy n="100" d="100"/>
        </p:scale>
        <p:origin x="547" y="43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9D7C814-20B1-4E7E-BBBC-75CBB478D095}" type="datetime1">
              <a:rPr lang="ko-KR" altLang="en-US"/>
              <a:pPr lvl="0">
                <a:defRPr/>
              </a:pPr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565DB1C-D2E3-42DC-987D-B05B4F85199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65DB1C-D2E3-42DC-987D-B05B4F85199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On-policy:</a:t>
            </a:r>
            <a:r>
              <a:rPr lang="en-US" altLang="ko-KR" baseline="0"/>
              <a:t> </a:t>
            </a:r>
            <a:r>
              <a:rPr lang="ko-KR" altLang="en-US" baseline="0"/>
              <a:t>다른 </a:t>
            </a:r>
            <a:r>
              <a:rPr lang="en-US" altLang="ko-KR" baseline="0"/>
              <a:t>policy</a:t>
            </a:r>
            <a:r>
              <a:rPr lang="ko-KR" altLang="en-US" baseline="0"/>
              <a:t>에서 </a:t>
            </a:r>
            <a:r>
              <a:rPr lang="en-US" altLang="ko-KR" baseline="0"/>
              <a:t>sampl</a:t>
            </a:r>
            <a:r>
              <a:rPr lang="ko-KR" altLang="en-US" baseline="0"/>
              <a:t>된 </a:t>
            </a:r>
            <a:r>
              <a:rPr lang="en-US" altLang="ko-KR" baseline="0"/>
              <a:t>trajectory</a:t>
            </a:r>
            <a:r>
              <a:rPr lang="ko-KR" altLang="en-US" baseline="0"/>
              <a:t> 또는 </a:t>
            </a:r>
            <a:r>
              <a:rPr lang="en-US" altLang="ko-KR" baseline="0"/>
              <a:t>episode</a:t>
            </a:r>
            <a:r>
              <a:rPr lang="ko-KR" altLang="en-US" baseline="0"/>
              <a:t>들을 사용할 수 없다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65DB1C-D2E3-42DC-987D-B05B4F85199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On-policy:</a:t>
            </a:r>
            <a:r>
              <a:rPr lang="en-US" altLang="ko-KR" baseline="0"/>
              <a:t> </a:t>
            </a:r>
            <a:r>
              <a:rPr lang="ko-KR" altLang="en-US" baseline="0"/>
              <a:t>다른 </a:t>
            </a:r>
            <a:r>
              <a:rPr lang="en-US" altLang="ko-KR" baseline="0"/>
              <a:t>policy</a:t>
            </a:r>
            <a:r>
              <a:rPr lang="ko-KR" altLang="en-US" baseline="0"/>
              <a:t>에서 </a:t>
            </a:r>
            <a:r>
              <a:rPr lang="en-US" altLang="ko-KR" baseline="0"/>
              <a:t>sampl</a:t>
            </a:r>
            <a:r>
              <a:rPr lang="ko-KR" altLang="en-US" baseline="0"/>
              <a:t>된 </a:t>
            </a:r>
            <a:r>
              <a:rPr lang="en-US" altLang="ko-KR" baseline="0"/>
              <a:t>trajectory</a:t>
            </a:r>
            <a:r>
              <a:rPr lang="ko-KR" altLang="en-US" baseline="0"/>
              <a:t> 또는 </a:t>
            </a:r>
            <a:r>
              <a:rPr lang="en-US" altLang="ko-KR" baseline="0"/>
              <a:t>episode</a:t>
            </a:r>
            <a:r>
              <a:rPr lang="ko-KR" altLang="en-US" baseline="0"/>
              <a:t>들을 사용할 수 없다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65DB1C-D2E3-42DC-987D-B05B4F85199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4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0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6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0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34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5DC2-37FC-4D1E-BC6D-89F1FEFC5656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" y="563563"/>
            <a:ext cx="12131056" cy="2626677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latin typeface="Tahoma"/>
                <a:ea typeface="Tahoma"/>
                <a:cs typeface="Tahoma"/>
              </a:rPr>
              <a:t>KAIST AILAB </a:t>
            </a:r>
            <a:br>
              <a:rPr lang="en-US" altLang="ko-KR">
                <a:latin typeface="Tahoma"/>
                <a:ea typeface="Tahoma"/>
                <a:cs typeface="Tahoma"/>
              </a:rPr>
            </a:br>
            <a:r>
              <a:rPr lang="en-US" altLang="ko-KR" sz="4000">
                <a:latin typeface="Tahoma"/>
                <a:ea typeface="Tahoma"/>
                <a:cs typeface="Tahoma"/>
              </a:rPr>
              <a:t>[ Deep Reinforcement Learning </a:t>
            </a:r>
            <a:r>
              <a:rPr lang="ko-KR" altLang="en-US" sz="4000">
                <a:latin typeface="Tahoma"/>
                <a:cs typeface="Tahoma"/>
              </a:rPr>
              <a:t>실습 </a:t>
            </a:r>
            <a:r>
              <a:rPr lang="en-US" altLang="ko-KR" sz="4000">
                <a:latin typeface="Tahoma"/>
                <a:cs typeface="Tahoma"/>
              </a:rPr>
              <a:t>3</a:t>
            </a:r>
            <a:r>
              <a:rPr lang="en-US" altLang="ko-KR" sz="4000">
                <a:latin typeface="Tahoma"/>
                <a:ea typeface="Tahoma"/>
                <a:cs typeface="Tahoma"/>
              </a:rPr>
              <a:t>]</a:t>
            </a:r>
            <a:br>
              <a:rPr lang="en-US" altLang="ko-KR" sz="4000">
                <a:latin typeface="Tahoma"/>
                <a:ea typeface="Tahoma"/>
                <a:cs typeface="Tahoma"/>
              </a:rPr>
            </a:br>
            <a:br>
              <a:rPr lang="en-US" altLang="ko-KR" sz="4000">
                <a:latin typeface="Tahoma"/>
                <a:ea typeface="Tahoma"/>
                <a:cs typeface="Tahoma"/>
              </a:rPr>
            </a:br>
            <a:r>
              <a:rPr lang="en-US" altLang="ko-KR" sz="2800">
                <a:latin typeface="Tahoma"/>
                <a:ea typeface="Tahoma"/>
                <a:cs typeface="Tahoma"/>
              </a:rPr>
              <a:t>Code Review &amp; Experiment: Generative Adversarial Imitation Learning Algorithm </a:t>
            </a:r>
            <a:endParaRPr lang="en-US" altLang="ko-KR" sz="2800">
              <a:latin typeface="Tahoma"/>
              <a:ea typeface="Tahoma"/>
              <a:cs typeface="Taho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3238"/>
            <a:ext cx="9144000" cy="1655762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>
              <a:latin typeface="Tahoma"/>
              <a:ea typeface="Tahoma"/>
              <a:cs typeface="Tahoma"/>
            </a:endParaRPr>
          </a:p>
          <a:p>
            <a:pPr lvl="0">
              <a:defRPr/>
            </a:pPr>
            <a:r>
              <a:rPr lang="en-US" altLang="ko-KR">
                <a:latin typeface="Tahoma"/>
                <a:ea typeface="Tahoma"/>
                <a:cs typeface="Tahoma"/>
              </a:rPr>
              <a:t>KAIST AIPR Lab</a:t>
            </a:r>
            <a:endParaRPr lang="ko-KR" altLang="en-US">
              <a:latin typeface="Tahoma"/>
              <a:cs typeface="Tahoma"/>
            </a:endParaRPr>
          </a:p>
        </p:txBody>
      </p:sp>
      <p:pic>
        <p:nvPicPr>
          <p:cNvPr id="19458" name="Picture 2" descr="deep learning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3695700"/>
            <a:ext cx="3689350" cy="3162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23" y="0"/>
            <a:ext cx="10045204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GAIL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6959" y="1127760"/>
                <a:ext cx="10344249" cy="525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Expert demos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Agent policy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Outer loop: Discriminator 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Objective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</m:fun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sz="2400" b="0" dirty="0" smtClean="0">
                  <a:latin typeface="Tahoma" panose="020B060403050404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Batch training for discriminator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Learns to discriminate between expert &amp; agent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ahoma" panose="020B0604030504040204" pitchFamily="34" charset="0"/>
                    <a:cs typeface="Tahoma" panose="020B0604030504040204" pitchFamily="34" charset="0"/>
                  </a:rPr>
                  <a:t>Inner loop: </a:t>
                </a: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RL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𝑎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𝜋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ko-KR" sz="2400" i="1" dirty="0" smtClean="0">
                    <a:latin typeface="Cambria Math" panose="02040503050406030204" pitchFamily="18" charset="0"/>
                    <a:cs typeface="Tahoma" panose="020B0604030504040204" pitchFamily="34" charset="0"/>
                  </a:rPr>
                  <a:t/>
                </a:r>
                <a:br>
                  <a:rPr lang="en-US" altLang="ko-KR" sz="2400" i="1" dirty="0" smtClean="0">
                    <a:latin typeface="Cambria Math" panose="02040503050406030204" pitchFamily="18" charset="0"/>
                    <a:cs typeface="Tahoma" panose="020B0604030504040204" pitchFamily="34" charset="0"/>
                  </a:rPr>
                </a:br>
                <a:r>
                  <a:rPr lang="en-US" altLang="ko-KR" sz="2400" i="1" dirty="0" smtClean="0">
                    <a:latin typeface="Cambria Math" panose="02040503050406030204" pitchFamily="18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b="0" i="0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𝐷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sz="2400" dirty="0" smtClean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Agent policy makes similar trajectories as the expert to maximize the expected discounted return</a:t>
                </a:r>
                <a:b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altLang="ko-KR" sz="2400" dirty="0" smtClean="0">
                    <a:latin typeface="Tahoma" panose="020B0604030504040204" pitchFamily="34" charset="0"/>
                    <a:cs typeface="Tahoma" panose="020B0604030504040204" pitchFamily="34" charset="0"/>
                  </a:rPr>
                  <a:t>(or, the agent learns to fool the discriminator)</a:t>
                </a:r>
                <a:endParaRPr lang="ko-KR" altLang="en-US" sz="24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59" y="1127760"/>
                <a:ext cx="10344249" cy="5257786"/>
              </a:xfrm>
              <a:prstGeom prst="rect">
                <a:avLst/>
              </a:prstGeom>
              <a:blipFill>
                <a:blip r:embed="rId3"/>
                <a:stretch>
                  <a:fillRect l="-825" t="-1044" r="-354" b="-1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793290" y="956231"/>
                <a:ext cx="6267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 smtClean="0"/>
                  <a:t>Occupancy measure: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nary>
                      <m:naryPr>
                        <m:chr m:val="∑"/>
                        <m:ctrlP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90" y="956231"/>
                <a:ext cx="6267998" cy="369332"/>
              </a:xfrm>
              <a:prstGeom prst="rect">
                <a:avLst/>
              </a:prstGeom>
              <a:blipFill>
                <a:blip r:embed="rId4"/>
                <a:stretch>
                  <a:fillRect l="-777" t="-120000" b="-19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8"/>
          <p:cNvSpPr/>
          <p:nvPr/>
        </p:nvSpPr>
        <p:spPr>
          <a:xfrm>
            <a:off x="0" y="6550223"/>
            <a:ext cx="6933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 et al. (NIPS 2016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“Generative Adversarial Imitation learning “</a:t>
            </a:r>
            <a:endParaRPr lang="en-US" altLang="ko-KR" sz="1400" dirty="0">
              <a:solidFill>
                <a:srgbClr val="2222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93290" y="1305574"/>
            <a:ext cx="613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smtClean="0"/>
              <a:t>D=0 </a:t>
            </a:r>
            <a:r>
              <a:rPr lang="en-US" altLang="ko-KR" b="0" dirty="0" smtClean="0"/>
              <a:t>when the discriminator think if it is from the </a:t>
            </a:r>
            <a:r>
              <a:rPr lang="en-US" altLang="ko-KR" b="0" dirty="0" smtClean="0"/>
              <a:t>expert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93290" y="956231"/>
            <a:ext cx="6072111" cy="71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50223"/>
            <a:ext cx="6933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 et al. (NIPS 2016</a:t>
            </a:r>
            <a:r>
              <a:rPr lang="en-US" altLang="ko-KR" sz="1400" dirty="0" smtClean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“Generative Adversarial Imitation learning “</a:t>
            </a:r>
            <a:endParaRPr lang="en-US" altLang="ko-KR" sz="1400" dirty="0">
              <a:solidFill>
                <a:srgbClr val="2222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82" y="214556"/>
            <a:ext cx="9706571" cy="44432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647440" y="5417100"/>
                <a:ext cx="64008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 smtClean="0">
                    <a:latin typeface="NimbusRomNo9L-Regu"/>
                  </a:rPr>
                  <a:t>“Then, we alternate </a:t>
                </a:r>
                <a:r>
                  <a:rPr lang="en-US" altLang="ko-KR" i="1" dirty="0">
                    <a:latin typeface="NimbusRomNo9L-Regu"/>
                  </a:rPr>
                  <a:t>between an Adam </a:t>
                </a:r>
                <a:r>
                  <a:rPr lang="en-US" altLang="ko-KR" i="1" dirty="0" smtClean="0">
                    <a:latin typeface="NimbusRomNo9L-Regu"/>
                  </a:rPr>
                  <a:t>gradient </a:t>
                </a:r>
                <a:r>
                  <a:rPr lang="en-US" altLang="ko-KR" i="1" dirty="0">
                    <a:latin typeface="NimbusRomNo9L-Regu"/>
                  </a:rPr>
                  <a:t>step on </a:t>
                </a:r>
                <a:r>
                  <a:rPr lang="en-US" altLang="ko-KR" i="1" dirty="0">
                    <a:latin typeface="CMMI10"/>
                  </a:rPr>
                  <a:t>w </a:t>
                </a:r>
                <a:r>
                  <a:rPr lang="en-US" altLang="ko-KR" i="1" dirty="0">
                    <a:latin typeface="NimbusRomNo9L-Regu"/>
                  </a:rPr>
                  <a:t>to increase Eq. (16) with respect to </a:t>
                </a:r>
                <a:r>
                  <a:rPr lang="en-US" altLang="ko-KR" i="1" dirty="0">
                    <a:latin typeface="CMMI10"/>
                  </a:rPr>
                  <a:t>D</a:t>
                </a:r>
                <a:r>
                  <a:rPr lang="en-US" altLang="ko-KR" i="1" dirty="0">
                    <a:latin typeface="NimbusRomNo9L-Regu"/>
                  </a:rPr>
                  <a:t>, and </a:t>
                </a:r>
                <a:r>
                  <a:rPr lang="en-US" altLang="ko-KR" i="1" dirty="0" smtClean="0">
                    <a:latin typeface="NimbusRomNo9L-Regu"/>
                  </a:rPr>
                  <a:t>a TRPO </a:t>
                </a:r>
                <a:r>
                  <a:rPr lang="en-US" altLang="ko-KR" i="1" dirty="0">
                    <a:latin typeface="NimbusRomNo9L-Regu"/>
                  </a:rPr>
                  <a:t>step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i="1" dirty="0" smtClean="0">
                    <a:latin typeface="CMMI10"/>
                  </a:rPr>
                  <a:t> </a:t>
                </a:r>
                <a:r>
                  <a:rPr lang="en-US" altLang="ko-KR" i="1" dirty="0">
                    <a:latin typeface="NimbusRomNo9L-Regu"/>
                  </a:rPr>
                  <a:t>to decrease Eq. (16) with respect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i="1" dirty="0" smtClean="0">
                    <a:latin typeface="NimbusRomNo9L-Regu"/>
                  </a:rPr>
                  <a:t> </a:t>
                </a:r>
                <a:r>
                  <a:rPr lang="en-US" altLang="ko-KR" i="1" dirty="0" smtClean="0">
                    <a:latin typeface="NimbusRomNo9L-Regu"/>
                  </a:rPr>
                  <a:t>.”</a:t>
                </a:r>
                <a:endParaRPr lang="ko-KR" altLang="en-US" i="1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5417100"/>
                <a:ext cx="6400800" cy="923330"/>
              </a:xfrm>
              <a:prstGeom prst="rect">
                <a:avLst/>
              </a:prstGeom>
              <a:blipFill>
                <a:blip r:embed="rId4"/>
                <a:stretch>
                  <a:fillRect l="-762" t="-3974" r="-1429" b="-8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315" y="5040352"/>
            <a:ext cx="7922006" cy="3339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75280" y="4927600"/>
            <a:ext cx="8239760" cy="1412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63037" y="4927600"/>
            <a:ext cx="153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the paper: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0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7880" y="2732405"/>
            <a:ext cx="1088644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Next, we review the author’s </a:t>
            </a:r>
            <a:r>
              <a:rPr lang="en-US" altLang="ko-KR" sz="3600" dirty="0" smtClean="0"/>
              <a:t>code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&amp; run </a:t>
            </a:r>
            <a:r>
              <a:rPr lang="en-US" altLang="ko-KR" sz="3600" dirty="0" smtClean="0"/>
              <a:t>the code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886336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</ep:Words>
  <ep:PresentationFormat>와이드스크린</ep:PresentationFormat>
  <ep:Paragraphs>26</ep:Paragraphs>
  <ep:Slides>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KAIST AILAB  [ Deep Reinforcement Learning 실습 3]  Code Review &amp; Experiment: Generative Adversarial Imitation Learning Algorithm</vt:lpstr>
      <vt:lpstr>Tahoma</vt:lpstr>
      <vt:lpstr>Office Theme</vt:lpstr>
      <vt:lpstr xml:space="preserve">LG-KAIST AI  [ Deep Reinforcement Learning 실습 3]  Code Review &amp; Experiment: Generative Adversarial Imitation Learning Algorithm 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2017-08-23T14:35:11.000</dcterms:created>
  <dc:creator>YEAKANG LEE</dc:creator>
  <cp:lastModifiedBy>seokin</cp:lastModifiedBy>
  <dcterms:modified xsi:type="dcterms:W3CDTF">2019-11-14T07:05:14.791</dcterms:modified>
  <cp:revision>355</cp:revision>
  <dc:title>KB-KAIST AI [ Deep Learning 실습 ]</dc:title>
  <cp:version>1000.0000.01</cp:version>
</cp:coreProperties>
</file>