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6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AEFF7"/>
    <a:srgbClr val="92D050"/>
    <a:srgbClr val="C2E1A1"/>
    <a:srgbClr val="FFFFFF"/>
    <a:srgbClr val="FFD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9A26-D20B-4B34-8A2F-1EC32C146F6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6C67-DA77-46CF-A5FF-88AFA749E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9A26-D20B-4B34-8A2F-1EC32C146F6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6C67-DA77-46CF-A5FF-88AFA749E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9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9A26-D20B-4B34-8A2F-1EC32C146F6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6C67-DA77-46CF-A5FF-88AFA749E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3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9A26-D20B-4B34-8A2F-1EC32C146F6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6C67-DA77-46CF-A5FF-88AFA749E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6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9A26-D20B-4B34-8A2F-1EC32C146F6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6C67-DA77-46CF-A5FF-88AFA749E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45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9A26-D20B-4B34-8A2F-1EC32C146F6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6C67-DA77-46CF-A5FF-88AFA749E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6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9A26-D20B-4B34-8A2F-1EC32C146F6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6C67-DA77-46CF-A5FF-88AFA749E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7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9A26-D20B-4B34-8A2F-1EC32C146F6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6C67-DA77-46CF-A5FF-88AFA749E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35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9A26-D20B-4B34-8A2F-1EC32C146F6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6C67-DA77-46CF-A5FF-88AFA749E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8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9A26-D20B-4B34-8A2F-1EC32C146F6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6C67-DA77-46CF-A5FF-88AFA749E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6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9A26-D20B-4B34-8A2F-1EC32C146F6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6C67-DA77-46CF-A5FF-88AFA749E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3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29A26-D20B-4B34-8A2F-1EC32C146F6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B6C67-DA77-46CF-A5FF-88AFA749E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https://www.youtube.com/embed/wgJKW1CkDGQ" TargetMode="External"/><Relationship Id="rId1" Type="http://schemas.openxmlformats.org/officeDocument/2006/relationships/video" Target="https://www.youtube.com/embed/I30Go-a8Njk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0404.go.kr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43825"/>
              </p:ext>
            </p:extLst>
          </p:nvPr>
        </p:nvGraphicFramePr>
        <p:xfrm>
          <a:off x="0" y="1649395"/>
          <a:ext cx="12192000" cy="137545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896258702"/>
                    </a:ext>
                  </a:extLst>
                </a:gridCol>
              </a:tblGrid>
              <a:tr h="432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 smtClean="0"/>
                        <a:t>team</a:t>
                      </a:r>
                      <a:r>
                        <a:rPr lang="en-US" altLang="ko-KR" sz="2400" baseline="0" dirty="0" err="1" smtClean="0"/>
                        <a:t>KAIST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56801"/>
                  </a:ext>
                </a:extLst>
              </a:tr>
              <a:tr h="918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 smtClean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‘</a:t>
                      </a:r>
                      <a:r>
                        <a:rPr lang="en-US" altLang="ko-KR" sz="4800" i="1" dirty="0" smtClean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Save</a:t>
                      </a:r>
                      <a:r>
                        <a:rPr lang="en-US" altLang="ko-KR" sz="4800" i="1" baseline="0" dirty="0" smtClean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 the Earth </a:t>
                      </a:r>
                      <a:r>
                        <a:rPr lang="en-US" altLang="ko-KR" sz="4800" baseline="0" dirty="0" smtClean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</a:rPr>
                        <a:t>’ </a:t>
                      </a:r>
                      <a:r>
                        <a:rPr lang="en-US" altLang="ko-KR" sz="4000" baseline="0" dirty="0" smtClean="0">
                          <a:latin typeface="Arial Black" panose="020B0A04020102020204" pitchFamily="34" charset="0"/>
                        </a:rPr>
                        <a:t>Global Challenge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564391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808" r="99697">
                        <a14:foregroundMark x1="13636" y1="19388" x2="13636" y2="19388"/>
                        <a14:foregroundMark x1="16667" y1="42857" x2="16667" y2="42857"/>
                        <a14:foregroundMark x1="20101" y1="72959" x2="20101" y2="72959"/>
                        <a14:foregroundMark x1="10202" y1="56122" x2="10202" y2="56122"/>
                        <a14:foregroundMark x1="13838" y1="56633" x2="13838" y2="56633"/>
                        <a14:foregroundMark x1="17677" y1="54592" x2="17677" y2="54592"/>
                        <a14:foregroundMark x1="85152" y1="19898" x2="85152" y2="19898"/>
                        <a14:foregroundMark x1="84343" y1="39286" x2="84343" y2="39286"/>
                        <a14:foregroundMark x1="82727" y1="67347" x2="82727" y2="67347"/>
                        <a14:foregroundMark x1="92222" y1="52551" x2="92222" y2="52551"/>
                        <a14:foregroundMark x1="81313" y1="83163" x2="81313" y2="83163"/>
                        <a14:foregroundMark x1="85152" y1="80612" x2="85152" y2="80612"/>
                        <a14:foregroundMark x1="90808" y1="65816" x2="90808" y2="65816"/>
                        <a14:foregroundMark x1="14040" y1="43878" x2="14040" y2="43878"/>
                        <a14:foregroundMark x1="10606" y1="21939" x2="10606" y2="21939"/>
                        <a14:foregroundMark x1="10808" y1="67347" x2="10808" y2="67347"/>
                        <a14:foregroundMark x1="10808" y1="67347" x2="10808" y2="67347"/>
                        <a14:foregroundMark x1="10808" y1="67347" x2="10808" y2="67347"/>
                        <a14:foregroundMark x1="10808" y1="67347" x2="10808" y2="67347"/>
                        <a14:foregroundMark x1="10808" y1="67347" x2="10808" y2="67347"/>
                        <a14:foregroundMark x1="12424" y1="72959" x2="12424" y2="72959"/>
                        <a14:foregroundMark x1="15657" y1="70408" x2="15657" y2="70408"/>
                        <a14:foregroundMark x1="16061" y1="17857" x2="16061" y2="17857"/>
                        <a14:foregroundMark x1="82727" y1="15306" x2="82727" y2="15306"/>
                        <a14:foregroundMark x1="16667" y1="82653" x2="16667" y2="82653"/>
                        <a14:foregroundMark x1="81313" y1="91837" x2="81313" y2="91837"/>
                        <a14:backgroundMark x1="82323" y1="94388" x2="82323" y2="94388"/>
                        <a14:backgroundMark x1="80505" y1="94898" x2="80505" y2="94898"/>
                        <a14:backgroundMark x1="79091" y1="94388" x2="79091" y2="94388"/>
                        <a14:backgroundMark x1="31818" y1="4082" x2="31818" y2="4082"/>
                        <a14:backgroundMark x1="31818" y1="4082" x2="31818" y2="4082"/>
                        <a14:backgroundMark x1="31818" y1="4082" x2="31818" y2="4082"/>
                        <a14:backgroundMark x1="62121" y1="10714" x2="62121" y2="10714"/>
                        <a14:backgroundMark x1="60909" y1="13776" x2="60909" y2="13776"/>
                        <a14:backgroundMark x1="60505" y1="6122" x2="60505" y2="6122"/>
                        <a14:backgroundMark x1="66364" y1="2041" x2="66364" y2="2041"/>
                        <a14:backgroundMark x1="32020" y1="97449" x2="32020" y2="97449"/>
                        <a14:backgroundMark x1="31212" y1="95918" x2="31212" y2="95918"/>
                        <a14:backgroundMark x1="31010" y1="90306" x2="31010" y2="90306"/>
                        <a14:backgroundMark x1="30404" y1="85714" x2="30404" y2="85714"/>
                        <a14:backgroundMark x1="31414" y1="2551" x2="31414" y2="2551"/>
                        <a14:backgroundMark x1="31414" y1="6122" x2="31414" y2="6122"/>
                        <a14:backgroundMark x1="31414" y1="7653" x2="31414" y2="7653"/>
                        <a14:backgroundMark x1="30606" y1="12245" x2="30606" y2="12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108" y="5749813"/>
            <a:ext cx="1588897" cy="3175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74958" y="5649785"/>
            <a:ext cx="381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</a:t>
            </a:r>
            <a:r>
              <a:rPr lang="ko-KR" altLang="en-US" sz="2400" b="1" dirty="0" smtClean="0"/>
              <a:t>글로벌리더십센터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5336016" y="4756663"/>
            <a:ext cx="1519968" cy="423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latinLnBrk="0" hangingPunct="0">
              <a:lnSpc>
                <a:spcPct val="150000"/>
              </a:lnSpc>
              <a:spcAft>
                <a:spcPts val="600"/>
              </a:spcAft>
              <a:buSzPct val="100000"/>
              <a:defRPr/>
            </a:pPr>
            <a:r>
              <a:rPr lang="en-US" altLang="ko-KR" sz="1700" kern="0" dirty="0" smtClean="0">
                <a:latin typeface="HY견고딕" pitchFamily="18" charset="-127"/>
                <a:ea typeface="HY견고딕" pitchFamily="18" charset="-127"/>
              </a:rPr>
              <a:t>2018.10.04.</a:t>
            </a:r>
            <a:endParaRPr lang="en-US" altLang="ko-KR" sz="1700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7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2125059" y="1810647"/>
            <a:ext cx="7044340" cy="4348020"/>
            <a:chOff x="787400" y="1327531"/>
            <a:chExt cx="8093974" cy="4036906"/>
          </a:xfrm>
        </p:grpSpPr>
        <p:sp>
          <p:nvSpPr>
            <p:cNvPr id="5" name="화살표: 갈매기형 수장 4"/>
            <p:cNvSpPr/>
            <p:nvPr/>
          </p:nvSpPr>
          <p:spPr>
            <a:xfrm rot="13500000">
              <a:off x="684059" y="1925694"/>
              <a:ext cx="1714500" cy="609601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" name="화살표: 오각형 1"/>
            <p:cNvSpPr/>
            <p:nvPr/>
          </p:nvSpPr>
          <p:spPr>
            <a:xfrm>
              <a:off x="787400" y="1327531"/>
              <a:ext cx="6833052" cy="723900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화살표: 갈매기형 수장 5"/>
            <p:cNvSpPr/>
            <p:nvPr/>
          </p:nvSpPr>
          <p:spPr>
            <a:xfrm rot="13500000">
              <a:off x="989758" y="3031044"/>
              <a:ext cx="1714500" cy="609601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화살표: 오각형 6"/>
            <p:cNvSpPr/>
            <p:nvPr/>
          </p:nvSpPr>
          <p:spPr>
            <a:xfrm>
              <a:off x="1093098" y="2432881"/>
              <a:ext cx="7131621" cy="7239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갈매기형 수장 7"/>
            <p:cNvSpPr/>
            <p:nvPr/>
          </p:nvSpPr>
          <p:spPr>
            <a:xfrm rot="13500000">
              <a:off x="1374226" y="4265511"/>
              <a:ext cx="1588250" cy="609601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화살표: 오각형 8"/>
            <p:cNvSpPr/>
            <p:nvPr/>
          </p:nvSpPr>
          <p:spPr>
            <a:xfrm>
              <a:off x="1413139" y="3619500"/>
              <a:ext cx="7468235" cy="723900"/>
            </a:xfrm>
            <a:prstGeom prst="homePlat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80008" y="1386986"/>
              <a:ext cx="497670" cy="671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5915" y="2464298"/>
              <a:ext cx="433132" cy="671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75694" y="3654033"/>
              <a:ext cx="497670" cy="671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098567" y="3125237"/>
            <a:ext cx="328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Global Challenge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85732" y="4450536"/>
            <a:ext cx="4237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Global Challenge </a:t>
            </a:r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탐사팀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선발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3149" y="1952679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Save the Earth ! 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97406" y="582560"/>
            <a:ext cx="98324" cy="5481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554108" y="602937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Contents</a:t>
            </a:r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11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오각형 1"/>
          <p:cNvSpPr/>
          <p:nvPr/>
        </p:nvSpPr>
        <p:spPr>
          <a:xfrm>
            <a:off x="640589" y="464094"/>
            <a:ext cx="5946936" cy="630024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468" y="46409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3567" y="524952"/>
            <a:ext cx="396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dirty="0" smtClean="0">
                <a:latin typeface="Arial Black" panose="020B0A04020102020204" pitchFamily="34" charset="0"/>
              </a:rPr>
              <a:t>Save the Earth </a:t>
            </a:r>
            <a:r>
              <a:rPr lang="en-US" altLang="ko-KR" sz="2800" i="1" dirty="0" smtClean="0"/>
              <a:t>!</a:t>
            </a:r>
            <a:endParaRPr lang="ko-KR" altLang="en-US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483567" y="6869927"/>
            <a:ext cx="640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https://youtu.be/I30Go-a8Njk</a:t>
            </a:r>
            <a:endParaRPr lang="ko-KR" altLang="en-US" dirty="0"/>
          </a:p>
        </p:txBody>
      </p:sp>
      <p:pic>
        <p:nvPicPr>
          <p:cNvPr id="8" name="I30Go-a8Njk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62468" y="1573978"/>
            <a:ext cx="5344134" cy="4667796"/>
          </a:xfrm>
          <a:prstGeom prst="rect">
            <a:avLst/>
          </a:prstGeom>
        </p:spPr>
      </p:pic>
      <p:pic>
        <p:nvPicPr>
          <p:cNvPr id="2" name="wgJKW1CkDGQ"/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6202017" y="1573978"/>
            <a:ext cx="5279666" cy="46041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97148" y="6883640"/>
            <a:ext cx="40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https://youtu.be/wgJKW1CkDGQ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3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4/01/2011 QT - ì£¼ë§ ë°ë¼ë³´ë¼! (ìí¸ 146:1~10) 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00" y="4403433"/>
            <a:ext cx="288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ëë¯¼ì ìí ì¸ê³µì§ë¥ ë³í¸ì¬ 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55" y="4403433"/>
            <a:ext cx="288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각형 6"/>
          <p:cNvSpPr/>
          <p:nvPr/>
        </p:nvSpPr>
        <p:spPr>
          <a:xfrm>
            <a:off x="608967" y="458662"/>
            <a:ext cx="6206786" cy="630024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9572" y="489439"/>
            <a:ext cx="3810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Global Challenge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788" y="458662"/>
            <a:ext cx="376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8967" y="1328988"/>
            <a:ext cx="10942331" cy="52069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각형 6"/>
          <p:cNvSpPr/>
          <p:nvPr/>
        </p:nvSpPr>
        <p:spPr>
          <a:xfrm>
            <a:off x="608967" y="1584383"/>
            <a:ext cx="1051882" cy="48995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주제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60849" y="1676743"/>
            <a:ext cx="987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글로벌 이슈 연구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도전과 관련된 모든 주제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410" y="2363131"/>
            <a:ext cx="2880000" cy="180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00714" y="3563147"/>
            <a:ext cx="301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남극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북극 과학기지 탐사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58" name="Picture 34" descr="ì§êµ¬ì íí, ìë§ì¡´ ì´ëì°ë¦¼  1ë ëì ìì¸ì 10ë°° ë©´ì  ì¬ë¼ì ¸ 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55" y="2363132"/>
            <a:ext cx="288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183886" y="3609327"/>
            <a:ext cx="301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아마존 열대 우림 보호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60" name="Picture 36" descr="ê³¨ì¹«ë©ì´ ì´ì°ííì, ë¹ì ì°ê¸ì ë¡ ë³´ë¬¼ ë§ë¤ê¸°! 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00" y="2363131"/>
            <a:ext cx="288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145461" y="3588763"/>
            <a:ext cx="301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지구온난화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62" name="Picture 38" descr="[ê±´ê°] ë°ë íê³  ì¨ 'ì¹¨ë¬µì ì´ì¸ì' 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410" y="4403433"/>
            <a:ext cx="288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667371" y="5678048"/>
            <a:ext cx="301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황사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미세먼지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0649" y="5678048"/>
            <a:ext cx="301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기아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난민 위기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93964" y="5678048"/>
            <a:ext cx="301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멸종 동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식물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47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각형 6"/>
          <p:cNvSpPr/>
          <p:nvPr/>
        </p:nvSpPr>
        <p:spPr>
          <a:xfrm>
            <a:off x="608967" y="458662"/>
            <a:ext cx="6206786" cy="630024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39572" y="489439"/>
            <a:ext cx="3810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Global Challenge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8" y="458662"/>
            <a:ext cx="376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8967" y="1418254"/>
            <a:ext cx="10942331" cy="8178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각형 6"/>
          <p:cNvSpPr/>
          <p:nvPr/>
        </p:nvSpPr>
        <p:spPr>
          <a:xfrm>
            <a:off x="608967" y="1560429"/>
            <a:ext cx="1051882" cy="48995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국가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51522" y="1434166"/>
            <a:ext cx="7987004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글로벌 이슈를 가지고 있는 모든 국가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외교부 홈페이지</a:t>
            </a:r>
            <a:r>
              <a:rPr lang="en-US" altLang="ko-KR" sz="1400" dirty="0" smtClean="0"/>
              <a:t>(</a:t>
            </a:r>
            <a:r>
              <a:rPr lang="en-US" altLang="ko-KR" sz="1400" dirty="0" smtClean="0">
                <a:hlinkClick r:id="rId2"/>
              </a:rPr>
              <a:t>www.0404.go.kr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에서 여행 금지 구역은 제외 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08967" y="2288981"/>
            <a:ext cx="10942331" cy="64027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각형 6"/>
          <p:cNvSpPr/>
          <p:nvPr/>
        </p:nvSpPr>
        <p:spPr>
          <a:xfrm>
            <a:off x="608967" y="2364654"/>
            <a:ext cx="1051882" cy="48995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기간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522" y="2424963"/>
            <a:ext cx="798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2019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여름학기 중 </a:t>
            </a:r>
            <a:r>
              <a:rPr lang="en-US" altLang="ko-KR" dirty="0" smtClean="0"/>
              <a:t>2~4</a:t>
            </a:r>
            <a:r>
              <a:rPr lang="ko-KR" altLang="en-US" dirty="0" smtClean="0"/>
              <a:t>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자율적으로 결정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08967" y="3000575"/>
            <a:ext cx="10942331" cy="12162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각형 6"/>
          <p:cNvSpPr/>
          <p:nvPr/>
        </p:nvSpPr>
        <p:spPr>
          <a:xfrm>
            <a:off x="608967" y="3076249"/>
            <a:ext cx="1051882" cy="48995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 smtClean="0">
                <a:solidFill>
                  <a:schemeClr val="tx1"/>
                </a:solidFill>
              </a:rPr>
              <a:t>모집인원</a:t>
            </a:r>
            <a:endParaRPr lang="ko-KR" altLang="en-US" sz="1600" b="1" spc="-15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51522" y="3062668"/>
            <a:ext cx="987178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</a:t>
            </a:r>
            <a:r>
              <a:rPr lang="ko-KR" altLang="en-US" dirty="0" smtClean="0"/>
              <a:t>명이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팀으로 지원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학부생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대학원생 모두 지원 가능 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학부와 대학원생이 함께 </a:t>
            </a:r>
            <a:r>
              <a:rPr lang="ko-KR" altLang="en-US" sz="1400" dirty="0" smtClean="0"/>
              <a:t>팀 구성 가능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외국인 학생 지원 가능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교환학생은 지원 불가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2019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월 졸업생 지원 불가 </a:t>
            </a:r>
            <a:endParaRPr lang="en-US" altLang="ko-KR" sz="1400" dirty="0" smtClean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92472"/>
              </p:ext>
            </p:extLst>
          </p:nvPr>
        </p:nvGraphicFramePr>
        <p:xfrm>
          <a:off x="1760262" y="4387318"/>
          <a:ext cx="6783375" cy="949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084">
                  <a:extLst>
                    <a:ext uri="{9D8B030D-6E8A-4147-A177-3AD203B41FA5}">
                      <a16:colId xmlns:a16="http://schemas.microsoft.com/office/drawing/2014/main" val="146444995"/>
                    </a:ext>
                  </a:extLst>
                </a:gridCol>
                <a:gridCol w="1692603">
                  <a:extLst>
                    <a:ext uri="{9D8B030D-6E8A-4147-A177-3AD203B41FA5}">
                      <a16:colId xmlns:a16="http://schemas.microsoft.com/office/drawing/2014/main" val="2262227963"/>
                    </a:ext>
                  </a:extLst>
                </a:gridCol>
                <a:gridCol w="1695844">
                  <a:extLst>
                    <a:ext uri="{9D8B030D-6E8A-4147-A177-3AD203B41FA5}">
                      <a16:colId xmlns:a16="http://schemas.microsoft.com/office/drawing/2014/main" val="2862566302"/>
                    </a:ext>
                  </a:extLst>
                </a:gridCol>
                <a:gridCol w="1695844">
                  <a:extLst>
                    <a:ext uri="{9D8B030D-6E8A-4147-A177-3AD203B41FA5}">
                      <a16:colId xmlns:a16="http://schemas.microsoft.com/office/drawing/2014/main" val="247737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주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주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주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8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최대</a:t>
                      </a:r>
                      <a:r>
                        <a:rPr lang="ko-KR" altLang="en-US" sz="1600" baseline="0" dirty="0" smtClean="0"/>
                        <a:t> 지원 금액</a:t>
                      </a:r>
                      <a:endParaRPr lang="en-US" altLang="ko-KR" sz="1600" baseline="0" dirty="0" smtClean="0"/>
                    </a:p>
                    <a:p>
                      <a:pPr algn="ctr" latinLnBrk="1"/>
                      <a:r>
                        <a:rPr lang="en-US" altLang="ko-KR" sz="1600" baseline="0" dirty="0" smtClean="0"/>
                        <a:t>(4</a:t>
                      </a:r>
                      <a:r>
                        <a:rPr lang="ko-KR" altLang="en-US" sz="1600" baseline="0" dirty="0" smtClean="0"/>
                        <a:t>인 기준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$10,000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$15,000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$20,000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206732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608967" y="4298759"/>
            <a:ext cx="10942331" cy="17064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각형 6"/>
          <p:cNvSpPr/>
          <p:nvPr/>
        </p:nvSpPr>
        <p:spPr>
          <a:xfrm>
            <a:off x="608967" y="4374432"/>
            <a:ext cx="1051882" cy="48995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 smtClean="0">
                <a:solidFill>
                  <a:schemeClr val="tx1"/>
                </a:solidFill>
              </a:rPr>
              <a:t>지원내용</a:t>
            </a:r>
            <a:endParaRPr lang="ko-KR" altLang="en-US" sz="1600" b="1" spc="-15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0262" y="5422554"/>
            <a:ext cx="989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국가 및 지역에 따라 차등 지원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KAIST</a:t>
            </a:r>
            <a:r>
              <a:rPr lang="ko-KR" altLang="en-US" sz="1400" dirty="0" smtClean="0"/>
              <a:t>의 내부 출장비를 기준으로 금액 산정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95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각형 8"/>
          <p:cNvSpPr/>
          <p:nvPr/>
        </p:nvSpPr>
        <p:spPr>
          <a:xfrm>
            <a:off x="591472" y="406411"/>
            <a:ext cx="6499748" cy="630024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97075" y="495267"/>
            <a:ext cx="4237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Global Challenge </a:t>
            </a:r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탐사팀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선발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2946" y="408755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874996"/>
              </p:ext>
            </p:extLst>
          </p:nvPr>
        </p:nvGraphicFramePr>
        <p:xfrm>
          <a:off x="949512" y="1933103"/>
          <a:ext cx="10476644" cy="405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6090">
                  <a:extLst>
                    <a:ext uri="{9D8B030D-6E8A-4147-A177-3AD203B41FA5}">
                      <a16:colId xmlns:a16="http://schemas.microsoft.com/office/drawing/2014/main" val="3005506365"/>
                    </a:ext>
                  </a:extLst>
                </a:gridCol>
                <a:gridCol w="7470554">
                  <a:extLst>
                    <a:ext uri="{9D8B030D-6E8A-4147-A177-3AD203B41FA5}">
                      <a16:colId xmlns:a16="http://schemas.microsoft.com/office/drawing/2014/main" val="357973083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2018. 9. 16(</a:t>
                      </a:r>
                      <a:r>
                        <a:rPr lang="ko-KR" altLang="en-US" dirty="0" smtClean="0"/>
                        <a:t>수</a:t>
                      </a:r>
                      <a:r>
                        <a:rPr lang="en-US" altLang="ko-KR" dirty="0" smtClean="0"/>
                        <a:t>) ~ 11. 16(</a:t>
                      </a:r>
                      <a:r>
                        <a:rPr lang="ko-KR" altLang="en-US" dirty="0" smtClean="0"/>
                        <a:t>금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모집 기간</a:t>
                      </a:r>
                      <a:endParaRPr lang="ko-KR" alt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00078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2018. 11.</a:t>
                      </a:r>
                      <a:r>
                        <a:rPr lang="en-US" altLang="ko-KR" baseline="0" dirty="0" smtClean="0"/>
                        <a:t> 19(</a:t>
                      </a:r>
                      <a:r>
                        <a:rPr lang="ko-KR" altLang="en-US" baseline="0" dirty="0" smtClean="0"/>
                        <a:t>월</a:t>
                      </a:r>
                      <a:r>
                        <a:rPr lang="en-US" altLang="ko-KR" baseline="0" dirty="0" smtClean="0"/>
                        <a:t>) ~ 23(</a:t>
                      </a:r>
                      <a:r>
                        <a:rPr lang="ko-KR" altLang="en-US" baseline="0" dirty="0" smtClean="0"/>
                        <a:t>금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탐방 계획서 서류 심사</a:t>
                      </a:r>
                      <a:endParaRPr lang="ko-KR" alt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9728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2018. 12. 7(</a:t>
                      </a:r>
                      <a:r>
                        <a:rPr lang="ko-KR" altLang="en-US" dirty="0" smtClean="0"/>
                        <a:t>금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면접 심사</a:t>
                      </a:r>
                      <a:endParaRPr lang="ko-KR" altLang="en-US" sz="14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7126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2018. 12. 14(</a:t>
                      </a:r>
                      <a:r>
                        <a:rPr lang="ko-KR" altLang="en-US" dirty="0" smtClean="0"/>
                        <a:t>금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</a:t>
                      </a:r>
                      <a:r>
                        <a:rPr lang="ko-KR" altLang="en-US" dirty="0" err="1" smtClean="0"/>
                        <a:t>합격팀</a:t>
                      </a:r>
                      <a:r>
                        <a:rPr lang="ko-KR" altLang="en-US" dirty="0" smtClean="0"/>
                        <a:t> 발표</a:t>
                      </a:r>
                      <a:endParaRPr lang="ko-KR" alt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32497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2019. 1. ~ 5.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탐방 사전 준비 및 중간 보고</a:t>
                      </a:r>
                      <a:endParaRPr lang="ko-KR" alt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9239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2019. 6. ~ 8. 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teamKAIST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'Save the Earth' Global Challenge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탐방 실시</a:t>
                      </a:r>
                      <a:endParaRPr lang="ko-KR" alt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75493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2019. 9.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결과보고서 제출 및 결과 보고회 실시</a:t>
                      </a:r>
                      <a:endParaRPr lang="ko-KR" alt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327557"/>
                  </a:ext>
                </a:extLst>
              </a:tr>
            </a:tbl>
          </a:graphicData>
        </a:graphic>
      </p:graphicFrame>
      <p:sp>
        <p:nvSpPr>
          <p:cNvPr id="8" name="화살표: 오각형 6"/>
          <p:cNvSpPr/>
          <p:nvPr/>
        </p:nvSpPr>
        <p:spPr>
          <a:xfrm>
            <a:off x="591472" y="1351428"/>
            <a:ext cx="1051882" cy="48995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 err="1" smtClean="0">
                <a:solidFill>
                  <a:schemeClr val="tx1"/>
                </a:solidFill>
              </a:rPr>
              <a:t>선발일정</a:t>
            </a:r>
            <a:endParaRPr lang="ko-KR" altLang="en-US" sz="1600" b="1" spc="-1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1472" y="1288474"/>
            <a:ext cx="11038033" cy="49553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08967" y="1317482"/>
            <a:ext cx="10942331" cy="80471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각형 6"/>
          <p:cNvSpPr/>
          <p:nvPr/>
        </p:nvSpPr>
        <p:spPr>
          <a:xfrm>
            <a:off x="608967" y="1401471"/>
            <a:ext cx="1051882" cy="48995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 smtClean="0">
                <a:solidFill>
                  <a:schemeClr val="tx1"/>
                </a:solidFill>
              </a:rPr>
              <a:t>선발인원</a:t>
            </a:r>
            <a:endParaRPr lang="ko-KR" altLang="en-US" sz="1600" b="1" spc="-15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9044" y="1475976"/>
            <a:ext cx="9418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탐사 기간과 관계 없이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3~4</a:t>
            </a:r>
            <a:r>
              <a:rPr lang="ko-KR" altLang="en-US" dirty="0" smtClean="0"/>
              <a:t>팀</a:t>
            </a:r>
            <a:r>
              <a:rPr lang="en-US" altLang="ko-KR" dirty="0" smtClean="0"/>
              <a:t>(12~16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선발 예정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적격자가 없을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선발인원이 축소 될 수 있음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08967" y="2196401"/>
            <a:ext cx="10942331" cy="189135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각형 6"/>
          <p:cNvSpPr/>
          <p:nvPr/>
        </p:nvSpPr>
        <p:spPr>
          <a:xfrm>
            <a:off x="608967" y="2280390"/>
            <a:ext cx="1051882" cy="48995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 smtClean="0">
                <a:solidFill>
                  <a:schemeClr val="tx1"/>
                </a:solidFill>
              </a:rPr>
              <a:t>선발기준</a:t>
            </a:r>
            <a:endParaRPr lang="ko-KR" altLang="en-US" sz="1600" b="1" spc="-15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9044" y="2196401"/>
            <a:ext cx="941832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비전이 </a:t>
            </a:r>
            <a:r>
              <a:rPr lang="ko-KR" altLang="en-US" sz="1600" dirty="0" smtClean="0"/>
              <a:t>있고 실현 가능성이 높은 주제 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체계적이고 구체적인 탐방 계획서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탐방 국가 및 지역과 탐방 주제의 연계성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각 팀원의 국내외 연구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탐사 경험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적극성과 성실성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팀 활동에 필요한 팀워크 등</a:t>
            </a:r>
            <a:endParaRPr lang="en-US" altLang="ko-KR" sz="16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615325" y="4171742"/>
            <a:ext cx="10942331" cy="191706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각형 6"/>
          <p:cNvSpPr/>
          <p:nvPr/>
        </p:nvSpPr>
        <p:spPr>
          <a:xfrm>
            <a:off x="623276" y="4247416"/>
            <a:ext cx="1105768" cy="572468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 err="1" smtClean="0">
                <a:solidFill>
                  <a:schemeClr val="tx1"/>
                </a:solidFill>
              </a:rPr>
              <a:t>탐사팀</a:t>
            </a:r>
            <a:endParaRPr lang="en-US" altLang="ko-KR" sz="16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spc="-150" dirty="0" smtClean="0">
                <a:solidFill>
                  <a:schemeClr val="tx1"/>
                </a:solidFill>
              </a:rPr>
              <a:t>의무사항</a:t>
            </a:r>
            <a:endParaRPr lang="ko-KR" altLang="en-US" sz="1600" b="1" spc="-15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9044" y="4197457"/>
            <a:ext cx="987178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탐사 전 오리엔테이션 및 사전교육 필수 참석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예방접종 필수</a:t>
            </a:r>
            <a:r>
              <a:rPr lang="en-US" altLang="ko-KR" sz="1600" dirty="0" smtClean="0"/>
              <a:t>!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/>
              <a:t>Global Challenge </a:t>
            </a:r>
            <a:r>
              <a:rPr lang="ko-KR" altLang="en-US" sz="1600" dirty="0" smtClean="0"/>
              <a:t>활동 중 일일 보고서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주간 보고서 제출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활동 종료 후 결과보고서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예산 보고서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동영상 등 자료 포함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제출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결과 보고회 참석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u="sng" dirty="0" smtClean="0"/>
              <a:t>어학연수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유학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배낭여행 등 다른 개인 일정과 연계 불가</a:t>
            </a:r>
            <a:endParaRPr lang="en-US" altLang="ko-KR" sz="1600" u="sng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 ▶  해당 의무사항 불이행 시 선발이 취소될 수 있음</a:t>
            </a:r>
            <a:endParaRPr lang="ko-KR" altLang="en-US" sz="1600" dirty="0"/>
          </a:p>
        </p:txBody>
      </p:sp>
      <p:sp>
        <p:nvSpPr>
          <p:cNvPr id="18" name="화살표: 오각형 8"/>
          <p:cNvSpPr/>
          <p:nvPr/>
        </p:nvSpPr>
        <p:spPr>
          <a:xfrm>
            <a:off x="591472" y="406411"/>
            <a:ext cx="6499748" cy="630024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97075" y="495267"/>
            <a:ext cx="4237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Global Challenge </a:t>
            </a:r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탐사팀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선발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2946" y="408755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3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16334" y="2823328"/>
            <a:ext cx="3725741" cy="1433318"/>
            <a:chOff x="2447065" y="2718957"/>
            <a:chExt cx="3725741" cy="143331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065" y="2718957"/>
              <a:ext cx="1420085" cy="1420085"/>
            </a:xfrm>
            <a:prstGeom prst="rect">
              <a:avLst/>
            </a:prstGeom>
          </p:spPr>
        </p:pic>
        <p:sp>
          <p:nvSpPr>
            <p:cNvPr id="5" name="TextBox 6"/>
            <p:cNvSpPr txBox="1"/>
            <p:nvPr/>
          </p:nvSpPr>
          <p:spPr>
            <a:xfrm>
              <a:off x="4090185" y="3044279"/>
              <a:ext cx="208262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6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Q&amp;A</a:t>
              </a:r>
              <a:endParaRPr lang="ko-KR" alt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3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403</Words>
  <Application>Microsoft Office PowerPoint</Application>
  <PresentationFormat>와이드스크린</PresentationFormat>
  <Paragraphs>85</Paragraphs>
  <Slides>8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HY견고딕</vt:lpstr>
      <vt:lpstr>나눔고딕</vt:lpstr>
      <vt:lpstr>나눔고딕 ExtraBold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61</cp:revision>
  <dcterms:created xsi:type="dcterms:W3CDTF">2018-09-18T00:28:59Z</dcterms:created>
  <dcterms:modified xsi:type="dcterms:W3CDTF">2018-10-04T01:47:36Z</dcterms:modified>
</cp:coreProperties>
</file>