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8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</p:sldIdLst>
  <p:sldSz cx="10693400" cy="7562850"/>
  <p:notesSz cx="10693400" cy="7562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75" autoAdjust="0"/>
  </p:normalViewPr>
  <p:slideViewPr>
    <p:cSldViewPr>
      <p:cViewPr varScale="1">
        <p:scale>
          <a:sx n="63" d="100"/>
          <a:sy n="63" d="100"/>
        </p:scale>
        <p:origin x="1723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22CF3-9DF4-423E-BF45-32F42083BBB0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ACF86-10BA-4985-A01C-DBE3A991C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7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NN</a:t>
            </a:r>
            <a:r>
              <a:rPr lang="ko-KR" altLang="en-US" dirty="0"/>
              <a:t>의 꽃 이자 가장 재미있는 구조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37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문자를 벡터로 </a:t>
            </a:r>
            <a:r>
              <a:rPr lang="ko-KR" altLang="en-US" dirty="0" err="1"/>
              <a:t>표현해야됨</a:t>
            </a:r>
            <a:r>
              <a:rPr lang="ko-KR" altLang="en-US" dirty="0"/>
              <a:t> </a:t>
            </a:r>
            <a:r>
              <a:rPr lang="en-US" altLang="ko-KR" dirty="0"/>
              <a:t>– one-hot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1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번째는 </a:t>
            </a:r>
            <a:r>
              <a:rPr lang="en-US" altLang="ko-KR" dirty="0"/>
              <a:t>h(t-1)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두고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80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값이 영향을 미치기 때문에 이전 값을 기억한다고 </a:t>
            </a:r>
            <a:r>
              <a:rPr lang="ko-KR" altLang="en-US" dirty="0" err="1"/>
              <a:t>볼수</a:t>
            </a:r>
            <a:r>
              <a:rPr lang="ko-KR" altLang="en-US" dirty="0"/>
              <a:t>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014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마지막에 </a:t>
            </a:r>
            <a:r>
              <a:rPr lang="en-US" altLang="ko-KR" dirty="0" err="1"/>
              <a:t>softmax</a:t>
            </a:r>
            <a:r>
              <a:rPr lang="ko-KR" altLang="en-US" dirty="0"/>
              <a:t>를 취하게 되면 </a:t>
            </a:r>
            <a:r>
              <a:rPr lang="en-US" altLang="ko-KR" dirty="0"/>
              <a:t>label</a:t>
            </a:r>
            <a:r>
              <a:rPr lang="ko-KR" altLang="en-US" dirty="0"/>
              <a:t>을 할 수 있음</a:t>
            </a:r>
            <a:endParaRPr lang="en-US" altLang="ko-KR" dirty="0"/>
          </a:p>
          <a:p>
            <a:r>
              <a:rPr lang="ko-KR" altLang="en-US" dirty="0"/>
              <a:t>오답 </a:t>
            </a:r>
            <a:r>
              <a:rPr lang="en-US" altLang="ko-KR" dirty="0"/>
              <a:t>= error</a:t>
            </a:r>
            <a:r>
              <a:rPr lang="ko-KR" altLang="en-US" dirty="0"/>
              <a:t> 를 계산 </a:t>
            </a:r>
            <a:r>
              <a:rPr lang="en-US" altLang="ko-KR" dirty="0"/>
              <a:t>/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en-US" altLang="ko-KR" dirty="0"/>
              <a:t>cost </a:t>
            </a:r>
            <a:r>
              <a:rPr lang="ko-KR" altLang="en-US" dirty="0"/>
              <a:t>함수를 사용</a:t>
            </a:r>
            <a:r>
              <a:rPr lang="en-US" altLang="ko-KR" dirty="0"/>
              <a:t>, 4</a:t>
            </a:r>
            <a:r>
              <a:rPr lang="ko-KR" altLang="en-US" dirty="0"/>
              <a:t>개의 </a:t>
            </a:r>
            <a:r>
              <a:rPr lang="en-US" altLang="ko-KR" dirty="0"/>
              <a:t>cost</a:t>
            </a:r>
            <a:r>
              <a:rPr lang="ko-KR" altLang="en-US" dirty="0"/>
              <a:t>를 더해서 사용해서 학습을 </a:t>
            </a:r>
            <a:r>
              <a:rPr lang="ko-KR" altLang="en-US" dirty="0" err="1"/>
              <a:t>시켜줌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83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시퀀스 데이터를 처리 할 때 많이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5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개의 레이어를 둘 </a:t>
            </a:r>
            <a:r>
              <a:rPr lang="ko-KR" altLang="en-US" dirty="0" err="1"/>
              <a:t>수도있음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18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보통 </a:t>
            </a:r>
            <a:r>
              <a:rPr lang="en-US" altLang="ko-KR" dirty="0"/>
              <a:t>LSTM, GRU</a:t>
            </a:r>
            <a:r>
              <a:rPr lang="ko-KR" altLang="en-US" dirty="0"/>
              <a:t>를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92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NN</a:t>
            </a:r>
            <a:r>
              <a:rPr lang="ko-KR" altLang="en-US" dirty="0"/>
              <a:t>의 꽃 이자 가장 재미있는 구조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86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NN</a:t>
            </a:r>
            <a:r>
              <a:rPr lang="ko-KR" altLang="en-US" dirty="0"/>
              <a:t>의 꽃 이자 가장 재미있는 구조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1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시퀀스 데이터가 많음</a:t>
            </a:r>
            <a:endParaRPr lang="en-US" altLang="ko-KR" dirty="0"/>
          </a:p>
          <a:p>
            <a:r>
              <a:rPr lang="ko-KR" altLang="en-US" dirty="0"/>
              <a:t>이전 데이터가 그 다음에 영향을 </a:t>
            </a:r>
            <a:r>
              <a:rPr lang="ko-KR" altLang="en-US" dirty="0" err="1"/>
              <a:t>미쳐야됨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0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풀어 해지면 이런 형태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23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NN</a:t>
            </a:r>
            <a:r>
              <a:rPr lang="ko-KR" altLang="en-US" dirty="0"/>
              <a:t>의 꽃 이자 가장 재미있는 구조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5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  <a:r>
              <a:rPr lang="ko-KR" altLang="en-US" dirty="0"/>
              <a:t>를 계산하고 </a:t>
            </a:r>
            <a:r>
              <a:rPr lang="en-US" altLang="ko-KR" dirty="0"/>
              <a:t>state</a:t>
            </a:r>
            <a:r>
              <a:rPr lang="ko-KR" altLang="en-US" dirty="0"/>
              <a:t>를 통해서 </a:t>
            </a:r>
            <a:r>
              <a:rPr lang="en-US" altLang="ko-KR" dirty="0"/>
              <a:t>y</a:t>
            </a:r>
            <a:r>
              <a:rPr lang="ko-KR" altLang="en-US" dirty="0"/>
              <a:t>를 계산</a:t>
            </a:r>
            <a:endParaRPr lang="en-US" altLang="ko-KR" dirty="0"/>
          </a:p>
          <a:p>
            <a:r>
              <a:rPr lang="ko-KR" altLang="en-US" dirty="0"/>
              <a:t>이전의 </a:t>
            </a:r>
            <a:r>
              <a:rPr lang="en-US" altLang="ko-KR" dirty="0"/>
              <a:t>state</a:t>
            </a:r>
            <a:r>
              <a:rPr lang="ko-KR" altLang="en-US" dirty="0"/>
              <a:t>를 사용함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3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사용하는 </a:t>
            </a:r>
            <a:r>
              <a:rPr lang="en-US" altLang="ko-KR" dirty="0"/>
              <a:t>Function</a:t>
            </a:r>
            <a:r>
              <a:rPr lang="ko-KR" altLang="en-US" dirty="0"/>
              <a:t>이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3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기본이 되는 </a:t>
            </a:r>
            <a:r>
              <a:rPr lang="en-US" altLang="ko-KR" dirty="0"/>
              <a:t>RNN</a:t>
            </a:r>
          </a:p>
          <a:p>
            <a:r>
              <a:rPr lang="en-US" altLang="ko-KR" dirty="0"/>
              <a:t>WX </a:t>
            </a:r>
            <a:r>
              <a:rPr lang="ko-KR" altLang="en-US" dirty="0"/>
              <a:t>형태로 </a:t>
            </a:r>
            <a:r>
              <a:rPr lang="en-US" altLang="ko-KR" dirty="0"/>
              <a:t>h, x</a:t>
            </a:r>
            <a:r>
              <a:rPr lang="ko-KR" altLang="en-US" dirty="0"/>
              <a:t>에 각각 곱해서 </a:t>
            </a:r>
            <a:r>
              <a:rPr lang="ko-KR" altLang="en-US" dirty="0" err="1"/>
              <a:t>더해줌</a:t>
            </a:r>
            <a:endParaRPr lang="en-US" altLang="ko-KR" dirty="0"/>
          </a:p>
          <a:p>
            <a:r>
              <a:rPr lang="ko-KR" altLang="en-US" dirty="0"/>
              <a:t>각각 </a:t>
            </a:r>
            <a:r>
              <a:rPr lang="en-US" altLang="ko-KR" dirty="0"/>
              <a:t>Weight</a:t>
            </a:r>
            <a:r>
              <a:rPr lang="ko-KR" altLang="en-US" dirty="0"/>
              <a:t>를 사용</a:t>
            </a:r>
            <a:r>
              <a:rPr lang="en-US" altLang="ko-KR" dirty="0"/>
              <a:t>, tanh</a:t>
            </a:r>
            <a:r>
              <a:rPr lang="ko-KR" altLang="en-US" dirty="0"/>
              <a:t>을 이용해서 현재의 </a:t>
            </a:r>
            <a:r>
              <a:rPr lang="en-US" altLang="ko-KR" dirty="0"/>
              <a:t>state</a:t>
            </a:r>
            <a:r>
              <a:rPr lang="ko-KR" altLang="en-US" dirty="0"/>
              <a:t>를 계산</a:t>
            </a:r>
            <a:endParaRPr lang="en-US" altLang="ko-KR" dirty="0"/>
          </a:p>
          <a:p>
            <a:r>
              <a:rPr lang="en-US" altLang="ko-KR" dirty="0"/>
              <a:t>Y(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을 구할 때 구한 </a:t>
            </a:r>
            <a:r>
              <a:rPr lang="en-US" altLang="ko-KR" dirty="0"/>
              <a:t>state</a:t>
            </a:r>
            <a:r>
              <a:rPr lang="ko-KR" altLang="en-US" dirty="0"/>
              <a:t>에 </a:t>
            </a:r>
            <a:r>
              <a:rPr lang="en-US" altLang="ko-KR" dirty="0"/>
              <a:t>Weight</a:t>
            </a:r>
            <a:r>
              <a:rPr lang="ko-KR" altLang="en-US" dirty="0"/>
              <a:t>를 곱해서 </a:t>
            </a:r>
            <a:r>
              <a:rPr lang="ko-KR" altLang="en-US" dirty="0" err="1"/>
              <a:t>구해줌</a:t>
            </a:r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/>
              <a:t>의 형태에 따라 </a:t>
            </a:r>
            <a:r>
              <a:rPr lang="en-US" altLang="ko-KR" dirty="0"/>
              <a:t>Y</a:t>
            </a:r>
            <a:r>
              <a:rPr lang="ko-KR" altLang="en-US" dirty="0"/>
              <a:t>의 형태가 달라짐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32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하나의 노드에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W</a:t>
            </a:r>
            <a:r>
              <a:rPr lang="ko-KR" altLang="en-US" dirty="0"/>
              <a:t>가 있음</a:t>
            </a:r>
            <a:r>
              <a:rPr lang="en-US" altLang="ko-KR" dirty="0"/>
              <a:t>, </a:t>
            </a:r>
            <a:r>
              <a:rPr lang="ko-KR" altLang="en-US" dirty="0"/>
              <a:t>다른 노드들도 다 똑같은 </a:t>
            </a:r>
            <a:r>
              <a:rPr lang="en-US" altLang="ko-KR" dirty="0"/>
              <a:t>W</a:t>
            </a:r>
            <a:r>
              <a:rPr lang="ko-KR" altLang="en-US" dirty="0"/>
              <a:t>를 사용함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98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 검색어 자동완성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CF86-10BA-4985-A01C-DBE3A991CB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0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87088" y="2553842"/>
            <a:ext cx="2919222" cy="1290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69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69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69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55695" y="2348527"/>
            <a:ext cx="3660139" cy="4336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69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69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76083"/>
            <a:ext cx="10692130" cy="609600"/>
          </a:xfrm>
          <a:custGeom>
            <a:avLst/>
            <a:gdLst/>
            <a:ahLst/>
            <a:cxnLst/>
            <a:rect l="l" t="t" r="r" b="b"/>
            <a:pathLst>
              <a:path w="10692130" h="609600">
                <a:moveTo>
                  <a:pt x="0" y="609399"/>
                </a:moveTo>
                <a:lnTo>
                  <a:pt x="0" y="0"/>
                </a:lnTo>
                <a:lnTo>
                  <a:pt x="10692003" y="0"/>
                </a:lnTo>
                <a:lnTo>
                  <a:pt x="10692003" y="609399"/>
                </a:lnTo>
                <a:lnTo>
                  <a:pt x="0" y="609399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2508" y="783664"/>
            <a:ext cx="6228382" cy="669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94" y="2314509"/>
            <a:ext cx="10619810" cy="4427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917305" y="6273061"/>
            <a:ext cx="1532254" cy="35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9898" y="6278646"/>
            <a:ext cx="5506720" cy="32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49291" y="6283093"/>
            <a:ext cx="382270" cy="35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69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10" Type="http://schemas.openxmlformats.org/officeDocument/2006/relationships/image" Target="../media/image43.png"/><Relationship Id="rId4" Type="http://schemas.openxmlformats.org/officeDocument/2006/relationships/image" Target="../media/image37.jp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7.jpg"/><Relationship Id="rId7" Type="http://schemas.openxmlformats.org/officeDocument/2006/relationships/image" Target="../media/image44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jpg"/><Relationship Id="rId5" Type="http://schemas.openxmlformats.org/officeDocument/2006/relationships/image" Target="../media/image40.png"/><Relationship Id="rId4" Type="http://schemas.openxmlformats.org/officeDocument/2006/relationships/image" Target="../media/image3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4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jpg"/><Relationship Id="rId5" Type="http://schemas.openxmlformats.org/officeDocument/2006/relationships/image" Target="../media/image40.png"/><Relationship Id="rId4" Type="http://schemas.openxmlformats.org/officeDocument/2006/relationships/image" Target="../media/image3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jpg"/><Relationship Id="rId7" Type="http://schemas.openxmlformats.org/officeDocument/2006/relationships/image" Target="../media/image5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jpg"/><Relationship Id="rId10" Type="http://schemas.openxmlformats.org/officeDocument/2006/relationships/image" Target="../media/image53.png"/><Relationship Id="rId4" Type="http://schemas.openxmlformats.org/officeDocument/2006/relationships/image" Target="../media/image37.jp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iwonkim.org/awesome-rn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lah.github.io/posts/2015-08-Understanding-LSTMs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olah.github.io/posts/2015-08-Understanding-LSTM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olah.github.io/posts/2015-08-Understanding-LSTMs/" TargetMode="Externa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160" algn="ctr">
              <a:lnSpc>
                <a:spcPts val="6215"/>
              </a:lnSpc>
              <a:spcBef>
                <a:spcPts val="90"/>
              </a:spcBef>
            </a:pPr>
            <a:r>
              <a:rPr sz="6600" spc="-20" dirty="0"/>
              <a:t>Lecture</a:t>
            </a:r>
            <a:endParaRPr sz="6600" spc="-5" dirty="0"/>
          </a:p>
          <a:p>
            <a:pPr marL="10160" algn="ctr">
              <a:lnSpc>
                <a:spcPts val="3754"/>
              </a:lnSpc>
            </a:pPr>
            <a:r>
              <a:rPr sz="4000" spc="10" dirty="0"/>
              <a:t>RNN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909" y="1193858"/>
            <a:ext cx="2745105" cy="42773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40"/>
              </a:lnSpc>
              <a:spcBef>
                <a:spcPts val="240"/>
              </a:spcBef>
            </a:pPr>
            <a:r>
              <a:rPr sz="2800" b="1" dirty="0">
                <a:latin typeface="Arial"/>
                <a:cs typeface="Arial"/>
              </a:rPr>
              <a:t>Character-level  language model  example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836294">
              <a:lnSpc>
                <a:spcPts val="3340"/>
              </a:lnSpc>
            </a:pPr>
            <a:r>
              <a:rPr sz="2800" dirty="0">
                <a:latin typeface="Arial"/>
                <a:cs typeface="Arial"/>
              </a:rPr>
              <a:t>Vocabulary:  [h,e,l,o]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61594">
              <a:lnSpc>
                <a:spcPts val="3340"/>
              </a:lnSpc>
            </a:pPr>
            <a:r>
              <a:rPr sz="2800" spc="5" dirty="0">
                <a:latin typeface="Arial"/>
                <a:cs typeface="Arial"/>
              </a:rPr>
              <a:t>Example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training  sequence:  </a:t>
            </a:r>
            <a:endParaRPr lang="en-US" altLang="ko-KR" sz="2800" spc="5" dirty="0">
              <a:latin typeface="Arial"/>
              <a:cs typeface="Arial"/>
            </a:endParaRPr>
          </a:p>
          <a:p>
            <a:pPr marL="12700" marR="61594">
              <a:lnSpc>
                <a:spcPts val="3340"/>
              </a:lnSpc>
            </a:pPr>
            <a:r>
              <a:rPr sz="2800" b="1" dirty="0">
                <a:latin typeface="Arial"/>
                <a:cs typeface="Arial"/>
              </a:rPr>
              <a:t>“hello”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1320" y="2966458"/>
            <a:ext cx="363220" cy="791210"/>
          </a:xfrm>
          <a:custGeom>
            <a:avLst/>
            <a:gdLst/>
            <a:ahLst/>
            <a:cxnLst/>
            <a:rect l="l" t="t" r="r" b="b"/>
            <a:pathLst>
              <a:path w="363220" h="791210">
                <a:moveTo>
                  <a:pt x="0" y="0"/>
                </a:moveTo>
                <a:lnTo>
                  <a:pt x="362661" y="0"/>
                </a:lnTo>
                <a:lnTo>
                  <a:pt x="362661" y="790910"/>
                </a:lnTo>
                <a:lnTo>
                  <a:pt x="0" y="790910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1319" y="2966457"/>
            <a:ext cx="363220" cy="791210"/>
          </a:xfrm>
          <a:custGeom>
            <a:avLst/>
            <a:gdLst/>
            <a:ahLst/>
            <a:cxnLst/>
            <a:rect l="l" t="t" r="r" b="b"/>
            <a:pathLst>
              <a:path w="363220" h="791210">
                <a:moveTo>
                  <a:pt x="0" y="0"/>
                </a:moveTo>
                <a:lnTo>
                  <a:pt x="362659" y="0"/>
                </a:lnTo>
                <a:lnTo>
                  <a:pt x="362659" y="790909"/>
                </a:lnTo>
                <a:lnTo>
                  <a:pt x="0" y="790909"/>
                </a:lnTo>
                <a:lnTo>
                  <a:pt x="0" y="0"/>
                </a:lnTo>
                <a:close/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6364" y="2082674"/>
            <a:ext cx="892810" cy="567690"/>
          </a:xfrm>
          <a:custGeom>
            <a:avLst/>
            <a:gdLst/>
            <a:ahLst/>
            <a:cxnLst/>
            <a:rect l="l" t="t" r="r" b="b"/>
            <a:pathLst>
              <a:path w="892809" h="567689">
                <a:moveTo>
                  <a:pt x="0" y="0"/>
                </a:moveTo>
                <a:lnTo>
                  <a:pt x="892571" y="0"/>
                </a:lnTo>
                <a:lnTo>
                  <a:pt x="892571" y="567629"/>
                </a:lnTo>
                <a:lnTo>
                  <a:pt x="0" y="567629"/>
                </a:lnTo>
                <a:lnTo>
                  <a:pt x="0" y="0"/>
                </a:lnTo>
                <a:close/>
              </a:path>
            </a:pathLst>
          </a:custGeom>
          <a:solidFill>
            <a:srgbClr val="387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71320" y="990642"/>
            <a:ext cx="363220" cy="791210"/>
          </a:xfrm>
          <a:custGeom>
            <a:avLst/>
            <a:gdLst/>
            <a:ahLst/>
            <a:cxnLst/>
            <a:rect l="l" t="t" r="r" b="b"/>
            <a:pathLst>
              <a:path w="363220" h="791210">
                <a:moveTo>
                  <a:pt x="0" y="0"/>
                </a:moveTo>
                <a:lnTo>
                  <a:pt x="362661" y="0"/>
                </a:lnTo>
                <a:lnTo>
                  <a:pt x="362661" y="790907"/>
                </a:lnTo>
                <a:lnTo>
                  <a:pt x="0" y="790907"/>
                </a:lnTo>
                <a:lnTo>
                  <a:pt x="0" y="0"/>
                </a:lnTo>
                <a:close/>
              </a:path>
            </a:pathLst>
          </a:custGeom>
          <a:solidFill>
            <a:srgbClr val="C9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71319" y="990641"/>
            <a:ext cx="363220" cy="791210"/>
          </a:xfrm>
          <a:custGeom>
            <a:avLst/>
            <a:gdLst/>
            <a:ahLst/>
            <a:cxnLst/>
            <a:rect l="l" t="t" r="r" b="b"/>
            <a:pathLst>
              <a:path w="363220" h="791210">
                <a:moveTo>
                  <a:pt x="0" y="0"/>
                </a:moveTo>
                <a:lnTo>
                  <a:pt x="362659" y="0"/>
                </a:lnTo>
                <a:lnTo>
                  <a:pt x="362659" y="790909"/>
                </a:lnTo>
                <a:lnTo>
                  <a:pt x="0" y="790909"/>
                </a:lnTo>
                <a:lnTo>
                  <a:pt x="0" y="0"/>
                </a:lnTo>
                <a:close/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2098" y="1238724"/>
            <a:ext cx="581025" cy="227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30"/>
              </a:lnSpc>
            </a:pPr>
            <a:r>
              <a:rPr sz="2100" spc="5" dirty="0"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RNN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spc="5" dirty="0">
                <a:latin typeface="Arial"/>
                <a:cs typeface="Arial"/>
              </a:rPr>
              <a:t>x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04553" y="1803279"/>
            <a:ext cx="96192" cy="279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04553" y="2671758"/>
            <a:ext cx="96192" cy="294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0877" y="2226312"/>
            <a:ext cx="451484" cy="231140"/>
          </a:xfrm>
          <a:custGeom>
            <a:avLst/>
            <a:gdLst/>
            <a:ahLst/>
            <a:cxnLst/>
            <a:rect l="l" t="t" r="r" b="b"/>
            <a:pathLst>
              <a:path w="451484" h="231139">
                <a:moveTo>
                  <a:pt x="0" y="0"/>
                </a:moveTo>
                <a:lnTo>
                  <a:pt x="30998" y="8741"/>
                </a:lnTo>
                <a:lnTo>
                  <a:pt x="76124" y="20179"/>
                </a:lnTo>
                <a:lnTo>
                  <a:pt x="131257" y="33776"/>
                </a:lnTo>
                <a:lnTo>
                  <a:pt x="192276" y="48994"/>
                </a:lnTo>
                <a:lnTo>
                  <a:pt x="255060" y="65298"/>
                </a:lnTo>
                <a:lnTo>
                  <a:pt x="315488" y="82149"/>
                </a:lnTo>
                <a:lnTo>
                  <a:pt x="369438" y="99013"/>
                </a:lnTo>
                <a:lnTo>
                  <a:pt x="412790" y="115350"/>
                </a:lnTo>
                <a:lnTo>
                  <a:pt x="451214" y="144302"/>
                </a:lnTo>
                <a:lnTo>
                  <a:pt x="439326" y="157163"/>
                </a:lnTo>
                <a:lnTo>
                  <a:pt x="362792" y="183197"/>
                </a:lnTo>
                <a:lnTo>
                  <a:pt x="306506" y="195919"/>
                </a:lnTo>
                <a:lnTo>
                  <a:pt x="243783" y="208145"/>
                </a:lnTo>
                <a:lnTo>
                  <a:pt x="203169" y="215434"/>
                </a:lnTo>
                <a:lnTo>
                  <a:pt x="162697" y="222386"/>
                </a:lnTo>
                <a:lnTo>
                  <a:pt x="123384" y="228946"/>
                </a:lnTo>
                <a:lnTo>
                  <a:pt x="112053" y="230812"/>
                </a:lnTo>
              </a:path>
            </a:pathLst>
          </a:custGeom>
          <a:ln w="22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839" y="2409582"/>
            <a:ext cx="128638" cy="95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29688" y="831901"/>
            <a:ext cx="1685289" cy="3084830"/>
          </a:xfrm>
          <a:custGeom>
            <a:avLst/>
            <a:gdLst/>
            <a:ahLst/>
            <a:cxnLst/>
            <a:rect l="l" t="t" r="r" b="b"/>
            <a:pathLst>
              <a:path w="1685290" h="3084829">
                <a:moveTo>
                  <a:pt x="0" y="0"/>
                </a:moveTo>
                <a:lnTo>
                  <a:pt x="1684671" y="0"/>
                </a:lnTo>
                <a:lnTo>
                  <a:pt x="1684671" y="3084223"/>
                </a:lnTo>
                <a:lnTo>
                  <a:pt x="0" y="3084223"/>
                </a:lnTo>
                <a:lnTo>
                  <a:pt x="0" y="0"/>
                </a:lnTo>
                <a:close/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61535" y="772794"/>
            <a:ext cx="6530467" cy="32298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646" y="5467270"/>
            <a:ext cx="793750" cy="41910"/>
          </a:xfrm>
          <a:custGeom>
            <a:avLst/>
            <a:gdLst/>
            <a:ahLst/>
            <a:cxnLst/>
            <a:rect l="l" t="t" r="r" b="b"/>
            <a:pathLst>
              <a:path w="793750" h="41910">
                <a:moveTo>
                  <a:pt x="0" y="16167"/>
                </a:moveTo>
                <a:lnTo>
                  <a:pt x="8734" y="14109"/>
                </a:lnTo>
                <a:lnTo>
                  <a:pt x="13129" y="13973"/>
                </a:lnTo>
                <a:lnTo>
                  <a:pt x="16505" y="13869"/>
                </a:lnTo>
                <a:lnTo>
                  <a:pt x="19909" y="15021"/>
                </a:lnTo>
                <a:lnTo>
                  <a:pt x="23312" y="15446"/>
                </a:lnTo>
                <a:lnTo>
                  <a:pt x="27680" y="15992"/>
                </a:lnTo>
                <a:lnTo>
                  <a:pt x="32059" y="16470"/>
                </a:lnTo>
                <a:lnTo>
                  <a:pt x="36442" y="16887"/>
                </a:lnTo>
                <a:lnTo>
                  <a:pt x="42264" y="17441"/>
                </a:lnTo>
                <a:lnTo>
                  <a:pt x="48089" y="18016"/>
                </a:lnTo>
                <a:lnTo>
                  <a:pt x="53926" y="18360"/>
                </a:lnTo>
                <a:lnTo>
                  <a:pt x="60477" y="18747"/>
                </a:lnTo>
                <a:lnTo>
                  <a:pt x="67044" y="18849"/>
                </a:lnTo>
                <a:lnTo>
                  <a:pt x="73604" y="19081"/>
                </a:lnTo>
                <a:lnTo>
                  <a:pt x="80654" y="19329"/>
                </a:lnTo>
                <a:lnTo>
                  <a:pt x="87705" y="19551"/>
                </a:lnTo>
                <a:lnTo>
                  <a:pt x="94755" y="19801"/>
                </a:lnTo>
                <a:lnTo>
                  <a:pt x="101555" y="20042"/>
                </a:lnTo>
                <a:lnTo>
                  <a:pt x="108355" y="20290"/>
                </a:lnTo>
                <a:lnTo>
                  <a:pt x="115154" y="20554"/>
                </a:lnTo>
                <a:lnTo>
                  <a:pt x="120993" y="20781"/>
                </a:lnTo>
                <a:lnTo>
                  <a:pt x="126855" y="20769"/>
                </a:lnTo>
                <a:lnTo>
                  <a:pt x="132671" y="21274"/>
                </a:lnTo>
                <a:lnTo>
                  <a:pt x="138031" y="21740"/>
                </a:lnTo>
                <a:lnTo>
                  <a:pt x="143350" y="22703"/>
                </a:lnTo>
                <a:lnTo>
                  <a:pt x="148682" y="23468"/>
                </a:lnTo>
                <a:lnTo>
                  <a:pt x="172000" y="27134"/>
                </a:lnTo>
                <a:lnTo>
                  <a:pt x="176382" y="27823"/>
                </a:lnTo>
                <a:lnTo>
                  <a:pt x="181233" y="28586"/>
                </a:lnTo>
                <a:lnTo>
                  <a:pt x="186095" y="29286"/>
                </a:lnTo>
                <a:lnTo>
                  <a:pt x="190952" y="30017"/>
                </a:lnTo>
                <a:lnTo>
                  <a:pt x="195819" y="30749"/>
                </a:lnTo>
                <a:lnTo>
                  <a:pt x="200683" y="31512"/>
                </a:lnTo>
                <a:lnTo>
                  <a:pt x="205555" y="32210"/>
                </a:lnTo>
                <a:lnTo>
                  <a:pt x="233722" y="35867"/>
                </a:lnTo>
                <a:lnTo>
                  <a:pt x="239803" y="36565"/>
                </a:lnTo>
                <a:lnTo>
                  <a:pt x="246360" y="37318"/>
                </a:lnTo>
                <a:lnTo>
                  <a:pt x="252909" y="38168"/>
                </a:lnTo>
                <a:lnTo>
                  <a:pt x="259481" y="38759"/>
                </a:lnTo>
                <a:lnTo>
                  <a:pt x="266508" y="39390"/>
                </a:lnTo>
                <a:lnTo>
                  <a:pt x="273553" y="39884"/>
                </a:lnTo>
                <a:lnTo>
                  <a:pt x="280600" y="40232"/>
                </a:lnTo>
                <a:lnTo>
                  <a:pt x="288375" y="40616"/>
                </a:lnTo>
                <a:lnTo>
                  <a:pt x="296162" y="40838"/>
                </a:lnTo>
                <a:lnTo>
                  <a:pt x="303945" y="40952"/>
                </a:lnTo>
                <a:lnTo>
                  <a:pt x="310321" y="41005"/>
                </a:lnTo>
                <a:lnTo>
                  <a:pt x="316698" y="40999"/>
                </a:lnTo>
                <a:lnTo>
                  <a:pt x="323075" y="40970"/>
                </a:lnTo>
                <a:lnTo>
                  <a:pt x="329451" y="40952"/>
                </a:lnTo>
                <a:lnTo>
                  <a:pt x="386794" y="40952"/>
                </a:lnTo>
                <a:lnTo>
                  <a:pt x="394615" y="41573"/>
                </a:lnTo>
                <a:lnTo>
                  <a:pt x="402335" y="40952"/>
                </a:lnTo>
                <a:lnTo>
                  <a:pt x="409676" y="40362"/>
                </a:lnTo>
                <a:lnTo>
                  <a:pt x="416887" y="38310"/>
                </a:lnTo>
                <a:lnTo>
                  <a:pt x="424207" y="37318"/>
                </a:lnTo>
                <a:lnTo>
                  <a:pt x="431217" y="36368"/>
                </a:lnTo>
                <a:lnTo>
                  <a:pt x="438307" y="36019"/>
                </a:lnTo>
                <a:lnTo>
                  <a:pt x="445326" y="35124"/>
                </a:lnTo>
                <a:lnTo>
                  <a:pt x="451666" y="34316"/>
                </a:lnTo>
                <a:lnTo>
                  <a:pt x="457938" y="32959"/>
                </a:lnTo>
                <a:lnTo>
                  <a:pt x="464284" y="32210"/>
                </a:lnTo>
                <a:lnTo>
                  <a:pt x="470337" y="31496"/>
                </a:lnTo>
                <a:lnTo>
                  <a:pt x="476456" y="31367"/>
                </a:lnTo>
                <a:lnTo>
                  <a:pt x="482521" y="30737"/>
                </a:lnTo>
                <a:lnTo>
                  <a:pt x="488124" y="30155"/>
                </a:lnTo>
                <a:lnTo>
                  <a:pt x="493700" y="29318"/>
                </a:lnTo>
                <a:lnTo>
                  <a:pt x="499285" y="28576"/>
                </a:lnTo>
                <a:lnTo>
                  <a:pt x="525512" y="24920"/>
                </a:lnTo>
                <a:lnTo>
                  <a:pt x="530619" y="24188"/>
                </a:lnTo>
                <a:lnTo>
                  <a:pt x="535717" y="23458"/>
                </a:lnTo>
                <a:lnTo>
                  <a:pt x="540802" y="22632"/>
                </a:lnTo>
                <a:lnTo>
                  <a:pt x="545910" y="21995"/>
                </a:lnTo>
                <a:lnTo>
                  <a:pt x="550515" y="21420"/>
                </a:lnTo>
                <a:lnTo>
                  <a:pt x="555144" y="21040"/>
                </a:lnTo>
                <a:lnTo>
                  <a:pt x="559760" y="20554"/>
                </a:lnTo>
                <a:lnTo>
                  <a:pt x="564377" y="20068"/>
                </a:lnTo>
                <a:lnTo>
                  <a:pt x="568983" y="19437"/>
                </a:lnTo>
                <a:lnTo>
                  <a:pt x="573610" y="19081"/>
                </a:lnTo>
                <a:lnTo>
                  <a:pt x="578467" y="18706"/>
                </a:lnTo>
                <a:lnTo>
                  <a:pt x="583342" y="18475"/>
                </a:lnTo>
                <a:lnTo>
                  <a:pt x="588213" y="18360"/>
                </a:lnTo>
                <a:lnTo>
                  <a:pt x="593547" y="18235"/>
                </a:lnTo>
                <a:lnTo>
                  <a:pt x="598889" y="18473"/>
                </a:lnTo>
                <a:lnTo>
                  <a:pt x="604224" y="18360"/>
                </a:lnTo>
                <a:lnTo>
                  <a:pt x="636540" y="16177"/>
                </a:lnTo>
                <a:lnTo>
                  <a:pt x="643580" y="15446"/>
                </a:lnTo>
                <a:lnTo>
                  <a:pt x="650630" y="14714"/>
                </a:lnTo>
                <a:lnTo>
                  <a:pt x="657695" y="14102"/>
                </a:lnTo>
                <a:lnTo>
                  <a:pt x="664731" y="13253"/>
                </a:lnTo>
                <a:lnTo>
                  <a:pt x="671796" y="12400"/>
                </a:lnTo>
                <a:lnTo>
                  <a:pt x="678823" y="11238"/>
                </a:lnTo>
                <a:lnTo>
                  <a:pt x="685883" y="10339"/>
                </a:lnTo>
                <a:lnTo>
                  <a:pt x="692182" y="9536"/>
                </a:lnTo>
                <a:lnTo>
                  <a:pt x="698504" y="8914"/>
                </a:lnTo>
                <a:lnTo>
                  <a:pt x="704808" y="8145"/>
                </a:lnTo>
                <a:lnTo>
                  <a:pt x="710400" y="7462"/>
                </a:lnTo>
                <a:lnTo>
                  <a:pt x="715973" y="6604"/>
                </a:lnTo>
                <a:lnTo>
                  <a:pt x="721572" y="5984"/>
                </a:lnTo>
                <a:lnTo>
                  <a:pt x="726909" y="5393"/>
                </a:lnTo>
                <a:lnTo>
                  <a:pt x="732274" y="5064"/>
                </a:lnTo>
                <a:lnTo>
                  <a:pt x="737615" y="4510"/>
                </a:lnTo>
                <a:lnTo>
                  <a:pt x="756786" y="1878"/>
                </a:lnTo>
                <a:lnTo>
                  <a:pt x="760208" y="1596"/>
                </a:lnTo>
                <a:lnTo>
                  <a:pt x="762625" y="1398"/>
                </a:lnTo>
                <a:lnTo>
                  <a:pt x="765083" y="1729"/>
                </a:lnTo>
                <a:lnTo>
                  <a:pt x="767509" y="1596"/>
                </a:lnTo>
                <a:lnTo>
                  <a:pt x="775264" y="251"/>
                </a:lnTo>
                <a:lnTo>
                  <a:pt x="776251" y="123"/>
                </a:lnTo>
                <a:lnTo>
                  <a:pt x="777206" y="0"/>
                </a:lnTo>
                <a:lnTo>
                  <a:pt x="778194" y="123"/>
                </a:lnTo>
                <a:lnTo>
                  <a:pt x="779166" y="123"/>
                </a:lnTo>
                <a:lnTo>
                  <a:pt x="793015" y="123"/>
                </a:lnTo>
                <a:lnTo>
                  <a:pt x="793736" y="123"/>
                </a:lnTo>
                <a:lnTo>
                  <a:pt x="793736" y="123"/>
                </a:lnTo>
                <a:lnTo>
                  <a:pt x="756573" y="123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5219" y="3928773"/>
            <a:ext cx="125730" cy="358140"/>
          </a:xfrm>
          <a:custGeom>
            <a:avLst/>
            <a:gdLst/>
            <a:ahLst/>
            <a:cxnLst/>
            <a:rect l="l" t="t" r="r" b="b"/>
            <a:pathLst>
              <a:path w="125729" h="358139">
                <a:moveTo>
                  <a:pt x="405" y="0"/>
                </a:moveTo>
                <a:lnTo>
                  <a:pt x="405" y="4845"/>
                </a:lnTo>
                <a:lnTo>
                  <a:pt x="405" y="252169"/>
                </a:lnTo>
                <a:lnTo>
                  <a:pt x="0" y="259482"/>
                </a:lnTo>
                <a:lnTo>
                  <a:pt x="405" y="266750"/>
                </a:lnTo>
                <a:lnTo>
                  <a:pt x="731" y="272601"/>
                </a:lnTo>
                <a:lnTo>
                  <a:pt x="1952" y="278397"/>
                </a:lnTo>
                <a:lnTo>
                  <a:pt x="2598" y="284234"/>
                </a:lnTo>
                <a:lnTo>
                  <a:pt x="3163" y="289333"/>
                </a:lnTo>
                <a:lnTo>
                  <a:pt x="3502" y="294456"/>
                </a:lnTo>
                <a:lnTo>
                  <a:pt x="6545" y="317777"/>
                </a:lnTo>
                <a:lnTo>
                  <a:pt x="6986" y="320709"/>
                </a:lnTo>
                <a:lnTo>
                  <a:pt x="7276" y="322644"/>
                </a:lnTo>
                <a:lnTo>
                  <a:pt x="7530" y="324589"/>
                </a:lnTo>
                <a:lnTo>
                  <a:pt x="7706" y="326537"/>
                </a:lnTo>
                <a:lnTo>
                  <a:pt x="7771" y="327252"/>
                </a:lnTo>
                <a:lnTo>
                  <a:pt x="7538" y="328019"/>
                </a:lnTo>
                <a:lnTo>
                  <a:pt x="7706" y="328698"/>
                </a:lnTo>
                <a:lnTo>
                  <a:pt x="7778" y="328991"/>
                </a:lnTo>
                <a:lnTo>
                  <a:pt x="8186" y="329200"/>
                </a:lnTo>
                <a:lnTo>
                  <a:pt x="8426" y="329451"/>
                </a:lnTo>
                <a:lnTo>
                  <a:pt x="8426" y="327989"/>
                </a:lnTo>
                <a:lnTo>
                  <a:pt x="8426" y="248043"/>
                </a:lnTo>
                <a:lnTo>
                  <a:pt x="7921" y="243133"/>
                </a:lnTo>
                <a:lnTo>
                  <a:pt x="8426" y="238330"/>
                </a:lnTo>
                <a:lnTo>
                  <a:pt x="8892" y="233900"/>
                </a:lnTo>
                <a:lnTo>
                  <a:pt x="10140" y="229513"/>
                </a:lnTo>
                <a:lnTo>
                  <a:pt x="11341" y="225200"/>
                </a:lnTo>
                <a:lnTo>
                  <a:pt x="20803" y="199694"/>
                </a:lnTo>
                <a:lnTo>
                  <a:pt x="22411" y="196008"/>
                </a:lnTo>
                <a:lnTo>
                  <a:pt x="24159" y="192380"/>
                </a:lnTo>
                <a:lnTo>
                  <a:pt x="25911" y="188758"/>
                </a:lnTo>
                <a:lnTo>
                  <a:pt x="27564" y="185340"/>
                </a:lnTo>
                <a:lnTo>
                  <a:pt x="29540" y="182064"/>
                </a:lnTo>
                <a:lnTo>
                  <a:pt x="31019" y="178575"/>
                </a:lnTo>
                <a:lnTo>
                  <a:pt x="32214" y="175756"/>
                </a:lnTo>
                <a:lnTo>
                  <a:pt x="32745" y="172656"/>
                </a:lnTo>
                <a:lnTo>
                  <a:pt x="33933" y="169833"/>
                </a:lnTo>
                <a:lnTo>
                  <a:pt x="34687" y="168040"/>
                </a:lnTo>
                <a:lnTo>
                  <a:pt x="35861" y="166419"/>
                </a:lnTo>
                <a:lnTo>
                  <a:pt x="36847" y="164725"/>
                </a:lnTo>
                <a:lnTo>
                  <a:pt x="37563" y="163494"/>
                </a:lnTo>
                <a:lnTo>
                  <a:pt x="38282" y="162264"/>
                </a:lnTo>
                <a:lnTo>
                  <a:pt x="39040" y="161058"/>
                </a:lnTo>
                <a:lnTo>
                  <a:pt x="39504" y="160321"/>
                </a:lnTo>
                <a:lnTo>
                  <a:pt x="42118" y="157312"/>
                </a:lnTo>
                <a:lnTo>
                  <a:pt x="42435" y="157424"/>
                </a:lnTo>
                <a:lnTo>
                  <a:pt x="42675" y="157424"/>
                </a:lnTo>
                <a:lnTo>
                  <a:pt x="46560" y="157424"/>
                </a:lnTo>
                <a:lnTo>
                  <a:pt x="47543" y="157319"/>
                </a:lnTo>
                <a:lnTo>
                  <a:pt x="48503" y="157424"/>
                </a:lnTo>
                <a:lnTo>
                  <a:pt x="49737" y="157559"/>
                </a:lnTo>
                <a:lnTo>
                  <a:pt x="51191" y="157521"/>
                </a:lnTo>
                <a:lnTo>
                  <a:pt x="52170" y="158144"/>
                </a:lnTo>
                <a:lnTo>
                  <a:pt x="53865" y="159224"/>
                </a:lnTo>
                <a:lnTo>
                  <a:pt x="55246" y="160931"/>
                </a:lnTo>
                <a:lnTo>
                  <a:pt x="56525" y="162532"/>
                </a:lnTo>
                <a:lnTo>
                  <a:pt x="58160" y="164577"/>
                </a:lnTo>
                <a:lnTo>
                  <a:pt x="59384" y="166944"/>
                </a:lnTo>
                <a:lnTo>
                  <a:pt x="60912" y="169080"/>
                </a:lnTo>
                <a:lnTo>
                  <a:pt x="63030" y="172041"/>
                </a:lnTo>
                <a:lnTo>
                  <a:pt x="65277" y="174909"/>
                </a:lnTo>
                <a:lnTo>
                  <a:pt x="67461" y="177822"/>
                </a:lnTo>
                <a:lnTo>
                  <a:pt x="69653" y="180748"/>
                </a:lnTo>
                <a:lnTo>
                  <a:pt x="71885" y="183645"/>
                </a:lnTo>
                <a:lnTo>
                  <a:pt x="74042" y="186597"/>
                </a:lnTo>
                <a:lnTo>
                  <a:pt x="76502" y="189964"/>
                </a:lnTo>
                <a:lnTo>
                  <a:pt x="78972" y="193328"/>
                </a:lnTo>
                <a:lnTo>
                  <a:pt x="81311" y="196780"/>
                </a:lnTo>
                <a:lnTo>
                  <a:pt x="83578" y="200128"/>
                </a:lnTo>
                <a:lnTo>
                  <a:pt x="85866" y="203483"/>
                </a:lnTo>
                <a:lnTo>
                  <a:pt x="87859" y="206996"/>
                </a:lnTo>
                <a:lnTo>
                  <a:pt x="90002" y="210773"/>
                </a:lnTo>
                <a:lnTo>
                  <a:pt x="91967" y="214678"/>
                </a:lnTo>
                <a:lnTo>
                  <a:pt x="93720" y="218652"/>
                </a:lnTo>
                <a:lnTo>
                  <a:pt x="95612" y="222940"/>
                </a:lnTo>
                <a:lnTo>
                  <a:pt x="97176" y="227378"/>
                </a:lnTo>
                <a:lnTo>
                  <a:pt x="98795" y="231781"/>
                </a:lnTo>
                <a:lnTo>
                  <a:pt x="100570" y="236611"/>
                </a:lnTo>
                <a:lnTo>
                  <a:pt x="110068" y="272373"/>
                </a:lnTo>
                <a:lnTo>
                  <a:pt x="111204" y="277686"/>
                </a:lnTo>
                <a:lnTo>
                  <a:pt x="112251" y="282578"/>
                </a:lnTo>
                <a:lnTo>
                  <a:pt x="113834" y="287357"/>
                </a:lnTo>
                <a:lnTo>
                  <a:pt x="114839" y="292256"/>
                </a:lnTo>
                <a:lnTo>
                  <a:pt x="115777" y="296831"/>
                </a:lnTo>
                <a:lnTo>
                  <a:pt x="116262" y="301496"/>
                </a:lnTo>
                <a:lnTo>
                  <a:pt x="117032" y="306106"/>
                </a:lnTo>
                <a:lnTo>
                  <a:pt x="117724" y="310249"/>
                </a:lnTo>
                <a:lnTo>
                  <a:pt x="118559" y="314369"/>
                </a:lnTo>
                <a:lnTo>
                  <a:pt x="119226" y="318515"/>
                </a:lnTo>
                <a:lnTo>
                  <a:pt x="119770" y="321899"/>
                </a:lnTo>
                <a:lnTo>
                  <a:pt x="120263" y="325295"/>
                </a:lnTo>
                <a:lnTo>
                  <a:pt x="120667" y="328698"/>
                </a:lnTo>
                <a:lnTo>
                  <a:pt x="120983" y="331363"/>
                </a:lnTo>
                <a:lnTo>
                  <a:pt x="120968" y="334075"/>
                </a:lnTo>
                <a:lnTo>
                  <a:pt x="121387" y="336720"/>
                </a:lnTo>
                <a:lnTo>
                  <a:pt x="121699" y="338691"/>
                </a:lnTo>
                <a:lnTo>
                  <a:pt x="122467" y="340586"/>
                </a:lnTo>
                <a:lnTo>
                  <a:pt x="122860" y="342548"/>
                </a:lnTo>
                <a:lnTo>
                  <a:pt x="123198" y="344231"/>
                </a:lnTo>
                <a:lnTo>
                  <a:pt x="123427" y="345946"/>
                </a:lnTo>
                <a:lnTo>
                  <a:pt x="123581" y="347656"/>
                </a:lnTo>
                <a:lnTo>
                  <a:pt x="123667" y="348620"/>
                </a:lnTo>
                <a:lnTo>
                  <a:pt x="123441" y="349619"/>
                </a:lnTo>
                <a:lnTo>
                  <a:pt x="123581" y="350570"/>
                </a:lnTo>
                <a:lnTo>
                  <a:pt x="123692" y="351322"/>
                </a:lnTo>
                <a:lnTo>
                  <a:pt x="124046" y="352047"/>
                </a:lnTo>
                <a:lnTo>
                  <a:pt x="124334" y="352764"/>
                </a:lnTo>
                <a:lnTo>
                  <a:pt x="124537" y="353270"/>
                </a:lnTo>
                <a:lnTo>
                  <a:pt x="124885" y="353723"/>
                </a:lnTo>
                <a:lnTo>
                  <a:pt x="125054" y="354237"/>
                </a:lnTo>
                <a:lnTo>
                  <a:pt x="125125" y="354454"/>
                </a:lnTo>
                <a:lnTo>
                  <a:pt x="125054" y="354717"/>
                </a:lnTo>
                <a:lnTo>
                  <a:pt x="125054" y="354958"/>
                </a:lnTo>
                <a:lnTo>
                  <a:pt x="125054" y="355678"/>
                </a:lnTo>
                <a:lnTo>
                  <a:pt x="125054" y="356398"/>
                </a:lnTo>
                <a:lnTo>
                  <a:pt x="125054" y="357872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3565" y="4048307"/>
            <a:ext cx="239683" cy="1964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97883" y="3855889"/>
            <a:ext cx="50165" cy="358140"/>
          </a:xfrm>
          <a:custGeom>
            <a:avLst/>
            <a:gdLst/>
            <a:ahLst/>
            <a:cxnLst/>
            <a:rect l="l" t="t" r="r" b="b"/>
            <a:pathLst>
              <a:path w="50165" h="358139">
                <a:moveTo>
                  <a:pt x="322" y="12376"/>
                </a:moveTo>
                <a:lnTo>
                  <a:pt x="322" y="12376"/>
                </a:lnTo>
                <a:lnTo>
                  <a:pt x="322" y="0"/>
                </a:lnTo>
                <a:lnTo>
                  <a:pt x="322" y="3394"/>
                </a:lnTo>
                <a:lnTo>
                  <a:pt x="322" y="6788"/>
                </a:lnTo>
                <a:lnTo>
                  <a:pt x="322" y="10182"/>
                </a:lnTo>
                <a:lnTo>
                  <a:pt x="322" y="15530"/>
                </a:lnTo>
                <a:lnTo>
                  <a:pt x="0" y="20898"/>
                </a:lnTo>
                <a:lnTo>
                  <a:pt x="322" y="26226"/>
                </a:lnTo>
                <a:lnTo>
                  <a:pt x="720" y="32805"/>
                </a:lnTo>
                <a:lnTo>
                  <a:pt x="1709" y="39351"/>
                </a:lnTo>
                <a:lnTo>
                  <a:pt x="2483" y="45904"/>
                </a:lnTo>
                <a:lnTo>
                  <a:pt x="3401" y="53681"/>
                </a:lnTo>
                <a:lnTo>
                  <a:pt x="4594" y="61428"/>
                </a:lnTo>
                <a:lnTo>
                  <a:pt x="5397" y="69216"/>
                </a:lnTo>
                <a:lnTo>
                  <a:pt x="6021" y="75774"/>
                </a:lnTo>
                <a:lnTo>
                  <a:pt x="6568" y="82339"/>
                </a:lnTo>
                <a:lnTo>
                  <a:pt x="7078" y="88907"/>
                </a:lnTo>
                <a:lnTo>
                  <a:pt x="7591" y="95476"/>
                </a:lnTo>
                <a:lnTo>
                  <a:pt x="10576" y="138839"/>
                </a:lnTo>
                <a:lnTo>
                  <a:pt x="10913" y="146315"/>
                </a:lnTo>
                <a:lnTo>
                  <a:pt x="11258" y="153790"/>
                </a:lnTo>
                <a:lnTo>
                  <a:pt x="11621" y="161443"/>
                </a:lnTo>
                <a:lnTo>
                  <a:pt x="11978" y="169097"/>
                </a:lnTo>
                <a:lnTo>
                  <a:pt x="12335" y="176750"/>
                </a:lnTo>
                <a:lnTo>
                  <a:pt x="14518" y="221010"/>
                </a:lnTo>
                <a:lnTo>
                  <a:pt x="16063" y="249017"/>
                </a:lnTo>
                <a:lnTo>
                  <a:pt x="16452" y="256797"/>
                </a:lnTo>
                <a:lnTo>
                  <a:pt x="17086" y="264556"/>
                </a:lnTo>
                <a:lnTo>
                  <a:pt x="17663" y="271619"/>
                </a:lnTo>
                <a:lnTo>
                  <a:pt x="18438" y="278668"/>
                </a:lnTo>
                <a:lnTo>
                  <a:pt x="19247" y="285708"/>
                </a:lnTo>
                <a:lnTo>
                  <a:pt x="19890" y="291306"/>
                </a:lnTo>
                <a:lnTo>
                  <a:pt x="20770" y="296877"/>
                </a:lnTo>
                <a:lnTo>
                  <a:pt x="21441" y="302472"/>
                </a:lnTo>
                <a:lnTo>
                  <a:pt x="21993" y="307081"/>
                </a:lnTo>
                <a:lnTo>
                  <a:pt x="22387" y="311709"/>
                </a:lnTo>
                <a:lnTo>
                  <a:pt x="22914" y="316322"/>
                </a:lnTo>
                <a:lnTo>
                  <a:pt x="23358" y="320211"/>
                </a:lnTo>
                <a:lnTo>
                  <a:pt x="23669" y="324129"/>
                </a:lnTo>
                <a:lnTo>
                  <a:pt x="24355" y="327978"/>
                </a:lnTo>
                <a:lnTo>
                  <a:pt x="24880" y="330929"/>
                </a:lnTo>
                <a:lnTo>
                  <a:pt x="25879" y="333792"/>
                </a:lnTo>
                <a:lnTo>
                  <a:pt x="26548" y="336720"/>
                </a:lnTo>
                <a:lnTo>
                  <a:pt x="27101" y="339140"/>
                </a:lnTo>
                <a:lnTo>
                  <a:pt x="27563" y="341582"/>
                </a:lnTo>
                <a:lnTo>
                  <a:pt x="28022" y="344022"/>
                </a:lnTo>
                <a:lnTo>
                  <a:pt x="28294" y="345467"/>
                </a:lnTo>
                <a:lnTo>
                  <a:pt x="28361" y="346963"/>
                </a:lnTo>
                <a:lnTo>
                  <a:pt x="28742" y="348376"/>
                </a:lnTo>
                <a:lnTo>
                  <a:pt x="29082" y="349637"/>
                </a:lnTo>
                <a:lnTo>
                  <a:pt x="29828" y="350786"/>
                </a:lnTo>
                <a:lnTo>
                  <a:pt x="30183" y="352044"/>
                </a:lnTo>
                <a:lnTo>
                  <a:pt x="30308" y="352488"/>
                </a:lnTo>
                <a:lnTo>
                  <a:pt x="29989" y="353102"/>
                </a:lnTo>
                <a:lnTo>
                  <a:pt x="30183" y="353484"/>
                </a:lnTo>
                <a:lnTo>
                  <a:pt x="30480" y="354073"/>
                </a:lnTo>
                <a:lnTo>
                  <a:pt x="31090" y="354578"/>
                </a:lnTo>
                <a:lnTo>
                  <a:pt x="31656" y="354958"/>
                </a:lnTo>
                <a:lnTo>
                  <a:pt x="31822" y="355069"/>
                </a:lnTo>
                <a:lnTo>
                  <a:pt x="32184" y="354862"/>
                </a:lnTo>
                <a:lnTo>
                  <a:pt x="32376" y="354958"/>
                </a:lnTo>
                <a:lnTo>
                  <a:pt x="32665" y="355102"/>
                </a:lnTo>
                <a:lnTo>
                  <a:pt x="32815" y="355608"/>
                </a:lnTo>
                <a:lnTo>
                  <a:pt x="33097" y="355678"/>
                </a:lnTo>
                <a:lnTo>
                  <a:pt x="33786" y="355848"/>
                </a:lnTo>
                <a:lnTo>
                  <a:pt x="34559" y="355678"/>
                </a:lnTo>
                <a:lnTo>
                  <a:pt x="35290" y="355678"/>
                </a:lnTo>
                <a:lnTo>
                  <a:pt x="35531" y="355678"/>
                </a:lnTo>
                <a:lnTo>
                  <a:pt x="36011" y="355678"/>
                </a:lnTo>
                <a:lnTo>
                  <a:pt x="37724" y="355678"/>
                </a:lnTo>
                <a:lnTo>
                  <a:pt x="38012" y="355582"/>
                </a:lnTo>
                <a:lnTo>
                  <a:pt x="38205" y="355678"/>
                </a:lnTo>
                <a:lnTo>
                  <a:pt x="38493" y="355822"/>
                </a:lnTo>
                <a:lnTo>
                  <a:pt x="38636" y="356257"/>
                </a:lnTo>
                <a:lnTo>
                  <a:pt x="38925" y="356398"/>
                </a:lnTo>
                <a:lnTo>
                  <a:pt x="39127" y="356497"/>
                </a:lnTo>
                <a:lnTo>
                  <a:pt x="39427" y="356398"/>
                </a:lnTo>
                <a:lnTo>
                  <a:pt x="39678" y="356398"/>
                </a:lnTo>
                <a:lnTo>
                  <a:pt x="39918" y="356398"/>
                </a:lnTo>
                <a:lnTo>
                  <a:pt x="40206" y="356302"/>
                </a:lnTo>
                <a:lnTo>
                  <a:pt x="40398" y="356398"/>
                </a:lnTo>
                <a:lnTo>
                  <a:pt x="40686" y="356542"/>
                </a:lnTo>
                <a:lnTo>
                  <a:pt x="40830" y="356974"/>
                </a:lnTo>
                <a:lnTo>
                  <a:pt x="41119" y="357119"/>
                </a:lnTo>
                <a:lnTo>
                  <a:pt x="41311" y="357215"/>
                </a:lnTo>
                <a:lnTo>
                  <a:pt x="41599" y="357119"/>
                </a:lnTo>
                <a:lnTo>
                  <a:pt x="41839" y="357119"/>
                </a:lnTo>
                <a:lnTo>
                  <a:pt x="42090" y="357119"/>
                </a:lnTo>
                <a:lnTo>
                  <a:pt x="42466" y="356993"/>
                </a:lnTo>
                <a:lnTo>
                  <a:pt x="42718" y="357244"/>
                </a:lnTo>
                <a:lnTo>
                  <a:pt x="42467" y="357741"/>
                </a:lnTo>
                <a:lnTo>
                  <a:pt x="42592" y="357872"/>
                </a:lnTo>
                <a:lnTo>
                  <a:pt x="43072" y="357872"/>
                </a:lnTo>
                <a:lnTo>
                  <a:pt x="43312" y="357872"/>
                </a:lnTo>
                <a:lnTo>
                  <a:pt x="44033" y="357872"/>
                </a:lnTo>
                <a:lnTo>
                  <a:pt x="44786" y="357872"/>
                </a:lnTo>
                <a:lnTo>
                  <a:pt x="45506" y="357872"/>
                </a:lnTo>
                <a:lnTo>
                  <a:pt x="49861" y="357872"/>
                </a:lnTo>
                <a:lnTo>
                  <a:pt x="49140" y="357872"/>
                </a:lnTo>
                <a:lnTo>
                  <a:pt x="47700" y="357872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57537" y="3891851"/>
            <a:ext cx="66360" cy="3668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8100" y="862407"/>
            <a:ext cx="150840" cy="1426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74511" y="795346"/>
            <a:ext cx="34925" cy="224790"/>
          </a:xfrm>
          <a:custGeom>
            <a:avLst/>
            <a:gdLst/>
            <a:ahLst/>
            <a:cxnLst/>
            <a:rect l="l" t="t" r="r" b="b"/>
            <a:pathLst>
              <a:path w="34925" h="224790">
                <a:moveTo>
                  <a:pt x="331" y="0"/>
                </a:moveTo>
                <a:lnTo>
                  <a:pt x="0" y="3004"/>
                </a:lnTo>
                <a:lnTo>
                  <a:pt x="331" y="4387"/>
                </a:lnTo>
                <a:lnTo>
                  <a:pt x="1222" y="8111"/>
                </a:lnTo>
                <a:lnTo>
                  <a:pt x="2780" y="11676"/>
                </a:lnTo>
                <a:lnTo>
                  <a:pt x="3998" y="15323"/>
                </a:lnTo>
                <a:lnTo>
                  <a:pt x="5454" y="19687"/>
                </a:lnTo>
                <a:lnTo>
                  <a:pt x="6968" y="24033"/>
                </a:lnTo>
                <a:lnTo>
                  <a:pt x="8352" y="28420"/>
                </a:lnTo>
                <a:lnTo>
                  <a:pt x="9882" y="33266"/>
                </a:lnTo>
                <a:lnTo>
                  <a:pt x="11423" y="38116"/>
                </a:lnTo>
                <a:lnTo>
                  <a:pt x="12740" y="43023"/>
                </a:lnTo>
                <a:lnTo>
                  <a:pt x="14097" y="48080"/>
                </a:lnTo>
                <a:lnTo>
                  <a:pt x="15279" y="53192"/>
                </a:lnTo>
                <a:lnTo>
                  <a:pt x="16374" y="58313"/>
                </a:lnTo>
                <a:lnTo>
                  <a:pt x="17461" y="63396"/>
                </a:lnTo>
                <a:lnTo>
                  <a:pt x="18316" y="68529"/>
                </a:lnTo>
                <a:lnTo>
                  <a:pt x="19288" y="73637"/>
                </a:lnTo>
                <a:lnTo>
                  <a:pt x="20259" y="78734"/>
                </a:lnTo>
                <a:lnTo>
                  <a:pt x="21232" y="83830"/>
                </a:lnTo>
                <a:lnTo>
                  <a:pt x="22202" y="88927"/>
                </a:lnTo>
                <a:lnTo>
                  <a:pt x="23175" y="94035"/>
                </a:lnTo>
                <a:lnTo>
                  <a:pt x="24299" y="99118"/>
                </a:lnTo>
                <a:lnTo>
                  <a:pt x="25116" y="104251"/>
                </a:lnTo>
                <a:lnTo>
                  <a:pt x="26002" y="109814"/>
                </a:lnTo>
                <a:lnTo>
                  <a:pt x="26697" y="115414"/>
                </a:lnTo>
                <a:lnTo>
                  <a:pt x="27310" y="121015"/>
                </a:lnTo>
                <a:lnTo>
                  <a:pt x="27920" y="126590"/>
                </a:lnTo>
                <a:lnTo>
                  <a:pt x="28264" y="132193"/>
                </a:lnTo>
                <a:lnTo>
                  <a:pt x="28783" y="137779"/>
                </a:lnTo>
                <a:lnTo>
                  <a:pt x="29235" y="142638"/>
                </a:lnTo>
                <a:lnTo>
                  <a:pt x="29713" y="147495"/>
                </a:lnTo>
                <a:lnTo>
                  <a:pt x="30224" y="152349"/>
                </a:lnTo>
                <a:lnTo>
                  <a:pt x="30684" y="156718"/>
                </a:lnTo>
                <a:lnTo>
                  <a:pt x="31286" y="161073"/>
                </a:lnTo>
                <a:lnTo>
                  <a:pt x="31698" y="165446"/>
                </a:lnTo>
                <a:lnTo>
                  <a:pt x="32017" y="168843"/>
                </a:lnTo>
                <a:lnTo>
                  <a:pt x="32138" y="172259"/>
                </a:lnTo>
                <a:lnTo>
                  <a:pt x="32418" y="175661"/>
                </a:lnTo>
                <a:lnTo>
                  <a:pt x="32618" y="178098"/>
                </a:lnTo>
                <a:lnTo>
                  <a:pt x="32885" y="180530"/>
                </a:lnTo>
                <a:lnTo>
                  <a:pt x="33138" y="182963"/>
                </a:lnTo>
                <a:lnTo>
                  <a:pt x="33365" y="185147"/>
                </a:lnTo>
                <a:lnTo>
                  <a:pt x="33704" y="187322"/>
                </a:lnTo>
                <a:lnTo>
                  <a:pt x="33859" y="189511"/>
                </a:lnTo>
                <a:lnTo>
                  <a:pt x="33944" y="190717"/>
                </a:lnTo>
                <a:lnTo>
                  <a:pt x="33859" y="191934"/>
                </a:lnTo>
                <a:lnTo>
                  <a:pt x="33859" y="193146"/>
                </a:lnTo>
                <a:lnTo>
                  <a:pt x="33859" y="193637"/>
                </a:lnTo>
                <a:lnTo>
                  <a:pt x="33859" y="194128"/>
                </a:lnTo>
                <a:lnTo>
                  <a:pt x="33859" y="194619"/>
                </a:lnTo>
                <a:lnTo>
                  <a:pt x="33859" y="194859"/>
                </a:lnTo>
                <a:lnTo>
                  <a:pt x="33859" y="195099"/>
                </a:lnTo>
                <a:lnTo>
                  <a:pt x="33859" y="195339"/>
                </a:lnTo>
                <a:lnTo>
                  <a:pt x="34110" y="195339"/>
                </a:lnTo>
                <a:lnTo>
                  <a:pt x="34361" y="195339"/>
                </a:lnTo>
                <a:lnTo>
                  <a:pt x="34612" y="195339"/>
                </a:lnTo>
                <a:lnTo>
                  <a:pt x="34612" y="195579"/>
                </a:lnTo>
                <a:lnTo>
                  <a:pt x="34612" y="195820"/>
                </a:lnTo>
                <a:lnTo>
                  <a:pt x="34612" y="196060"/>
                </a:lnTo>
                <a:lnTo>
                  <a:pt x="34612" y="196551"/>
                </a:lnTo>
                <a:lnTo>
                  <a:pt x="34612" y="197042"/>
                </a:lnTo>
                <a:lnTo>
                  <a:pt x="34612" y="197533"/>
                </a:lnTo>
                <a:lnTo>
                  <a:pt x="34612" y="198013"/>
                </a:lnTo>
                <a:lnTo>
                  <a:pt x="34844" y="198675"/>
                </a:lnTo>
                <a:lnTo>
                  <a:pt x="34612" y="198974"/>
                </a:lnTo>
                <a:lnTo>
                  <a:pt x="33142" y="200858"/>
                </a:lnTo>
                <a:lnTo>
                  <a:pt x="31250" y="202425"/>
                </a:lnTo>
                <a:lnTo>
                  <a:pt x="29504" y="204082"/>
                </a:lnTo>
                <a:lnTo>
                  <a:pt x="26383" y="207042"/>
                </a:lnTo>
                <a:lnTo>
                  <a:pt x="23046" y="209782"/>
                </a:lnTo>
                <a:lnTo>
                  <a:pt x="20009" y="212824"/>
                </a:lnTo>
                <a:lnTo>
                  <a:pt x="16246" y="216592"/>
                </a:lnTo>
                <a:lnTo>
                  <a:pt x="9105" y="224513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09767" y="788797"/>
            <a:ext cx="19685" cy="201295"/>
          </a:xfrm>
          <a:custGeom>
            <a:avLst/>
            <a:gdLst/>
            <a:ahLst/>
            <a:cxnLst/>
            <a:rect l="l" t="t" r="r" b="b"/>
            <a:pathLst>
              <a:path w="19684" h="201294">
                <a:moveTo>
                  <a:pt x="951" y="12376"/>
                </a:moveTo>
                <a:lnTo>
                  <a:pt x="1453" y="4605"/>
                </a:lnTo>
                <a:lnTo>
                  <a:pt x="1704" y="720"/>
                </a:lnTo>
                <a:lnTo>
                  <a:pt x="1704" y="480"/>
                </a:lnTo>
                <a:lnTo>
                  <a:pt x="1704" y="240"/>
                </a:lnTo>
                <a:lnTo>
                  <a:pt x="1704" y="0"/>
                </a:lnTo>
                <a:lnTo>
                  <a:pt x="1453" y="0"/>
                </a:lnTo>
                <a:lnTo>
                  <a:pt x="1202" y="0"/>
                </a:lnTo>
                <a:lnTo>
                  <a:pt x="951" y="0"/>
                </a:lnTo>
                <a:lnTo>
                  <a:pt x="711" y="0"/>
                </a:lnTo>
                <a:lnTo>
                  <a:pt x="471" y="0"/>
                </a:lnTo>
                <a:lnTo>
                  <a:pt x="231" y="0"/>
                </a:lnTo>
                <a:lnTo>
                  <a:pt x="231" y="1451"/>
                </a:lnTo>
                <a:lnTo>
                  <a:pt x="231" y="2903"/>
                </a:lnTo>
                <a:lnTo>
                  <a:pt x="231" y="4354"/>
                </a:lnTo>
                <a:lnTo>
                  <a:pt x="231" y="6788"/>
                </a:lnTo>
                <a:lnTo>
                  <a:pt x="231" y="9222"/>
                </a:lnTo>
                <a:lnTo>
                  <a:pt x="231" y="11656"/>
                </a:lnTo>
                <a:lnTo>
                  <a:pt x="231" y="13839"/>
                </a:lnTo>
                <a:lnTo>
                  <a:pt x="231" y="16021"/>
                </a:lnTo>
                <a:lnTo>
                  <a:pt x="231" y="18204"/>
                </a:lnTo>
                <a:lnTo>
                  <a:pt x="231" y="21129"/>
                </a:lnTo>
                <a:lnTo>
                  <a:pt x="231" y="24054"/>
                </a:lnTo>
                <a:lnTo>
                  <a:pt x="231" y="26979"/>
                </a:lnTo>
                <a:lnTo>
                  <a:pt x="231" y="30133"/>
                </a:lnTo>
                <a:lnTo>
                  <a:pt x="231" y="33287"/>
                </a:lnTo>
                <a:lnTo>
                  <a:pt x="231" y="36442"/>
                </a:lnTo>
                <a:lnTo>
                  <a:pt x="231" y="40567"/>
                </a:lnTo>
                <a:lnTo>
                  <a:pt x="0" y="44706"/>
                </a:lnTo>
                <a:lnTo>
                  <a:pt x="231" y="48818"/>
                </a:lnTo>
                <a:lnTo>
                  <a:pt x="491" y="53448"/>
                </a:lnTo>
                <a:lnTo>
                  <a:pt x="1144" y="58060"/>
                </a:lnTo>
                <a:lnTo>
                  <a:pt x="1704" y="62668"/>
                </a:lnTo>
                <a:lnTo>
                  <a:pt x="2355" y="68024"/>
                </a:lnTo>
                <a:lnTo>
                  <a:pt x="3155" y="73362"/>
                </a:lnTo>
                <a:lnTo>
                  <a:pt x="3865" y="78712"/>
                </a:lnTo>
                <a:lnTo>
                  <a:pt x="4606" y="84298"/>
                </a:lnTo>
                <a:lnTo>
                  <a:pt x="5404" y="89879"/>
                </a:lnTo>
                <a:lnTo>
                  <a:pt x="6059" y="95476"/>
                </a:lnTo>
                <a:lnTo>
                  <a:pt x="6626" y="100324"/>
                </a:lnTo>
                <a:lnTo>
                  <a:pt x="7021" y="105191"/>
                </a:lnTo>
                <a:lnTo>
                  <a:pt x="7532" y="110046"/>
                </a:lnTo>
                <a:lnTo>
                  <a:pt x="7993" y="114425"/>
                </a:lnTo>
                <a:lnTo>
                  <a:pt x="8512" y="118797"/>
                </a:lnTo>
                <a:lnTo>
                  <a:pt x="8973" y="123176"/>
                </a:lnTo>
                <a:lnTo>
                  <a:pt x="9483" y="128030"/>
                </a:lnTo>
                <a:lnTo>
                  <a:pt x="9907" y="132894"/>
                </a:lnTo>
                <a:lnTo>
                  <a:pt x="10446" y="137746"/>
                </a:lnTo>
                <a:lnTo>
                  <a:pt x="10878" y="141637"/>
                </a:lnTo>
                <a:lnTo>
                  <a:pt x="11386" y="145519"/>
                </a:lnTo>
                <a:lnTo>
                  <a:pt x="11887" y="149402"/>
                </a:lnTo>
                <a:lnTo>
                  <a:pt x="12357" y="153050"/>
                </a:lnTo>
                <a:lnTo>
                  <a:pt x="12821" y="156700"/>
                </a:lnTo>
                <a:lnTo>
                  <a:pt x="13360" y="160338"/>
                </a:lnTo>
                <a:lnTo>
                  <a:pt x="13793" y="163259"/>
                </a:lnTo>
                <a:lnTo>
                  <a:pt x="14362" y="166160"/>
                </a:lnTo>
                <a:lnTo>
                  <a:pt x="14801" y="169080"/>
                </a:lnTo>
                <a:lnTo>
                  <a:pt x="15093" y="171028"/>
                </a:lnTo>
                <a:lnTo>
                  <a:pt x="15291" y="172989"/>
                </a:lnTo>
                <a:lnTo>
                  <a:pt x="15554" y="174941"/>
                </a:lnTo>
                <a:lnTo>
                  <a:pt x="15782" y="176634"/>
                </a:lnTo>
                <a:lnTo>
                  <a:pt x="16017" y="178327"/>
                </a:lnTo>
                <a:lnTo>
                  <a:pt x="16274" y="180016"/>
                </a:lnTo>
                <a:lnTo>
                  <a:pt x="16497" y="181481"/>
                </a:lnTo>
                <a:lnTo>
                  <a:pt x="16873" y="182931"/>
                </a:lnTo>
                <a:lnTo>
                  <a:pt x="16995" y="184403"/>
                </a:lnTo>
                <a:lnTo>
                  <a:pt x="17113" y="185845"/>
                </a:lnTo>
                <a:lnTo>
                  <a:pt x="16876" y="187316"/>
                </a:lnTo>
                <a:lnTo>
                  <a:pt x="16995" y="188758"/>
                </a:lnTo>
                <a:lnTo>
                  <a:pt x="17116" y="190230"/>
                </a:lnTo>
                <a:lnTo>
                  <a:pt x="17570" y="191674"/>
                </a:lnTo>
                <a:lnTo>
                  <a:pt x="17715" y="193146"/>
                </a:lnTo>
                <a:lnTo>
                  <a:pt x="17810" y="194108"/>
                </a:lnTo>
                <a:lnTo>
                  <a:pt x="17575" y="195109"/>
                </a:lnTo>
                <a:lnTo>
                  <a:pt x="17715" y="196060"/>
                </a:lnTo>
                <a:lnTo>
                  <a:pt x="17826" y="196812"/>
                </a:lnTo>
                <a:lnTo>
                  <a:pt x="18312" y="197502"/>
                </a:lnTo>
                <a:lnTo>
                  <a:pt x="18468" y="198253"/>
                </a:lnTo>
                <a:lnTo>
                  <a:pt x="18563" y="198714"/>
                </a:lnTo>
                <a:lnTo>
                  <a:pt x="18356" y="199242"/>
                </a:lnTo>
                <a:lnTo>
                  <a:pt x="18468" y="199694"/>
                </a:lnTo>
                <a:lnTo>
                  <a:pt x="18596" y="200213"/>
                </a:lnTo>
                <a:lnTo>
                  <a:pt x="18948" y="200676"/>
                </a:lnTo>
                <a:lnTo>
                  <a:pt x="19188" y="201167"/>
                </a:lnTo>
                <a:lnTo>
                  <a:pt x="19188" y="200436"/>
                </a:lnTo>
                <a:lnTo>
                  <a:pt x="19188" y="199705"/>
                </a:lnTo>
                <a:lnTo>
                  <a:pt x="19188" y="198974"/>
                </a:lnTo>
                <a:lnTo>
                  <a:pt x="19188" y="197762"/>
                </a:lnTo>
                <a:lnTo>
                  <a:pt x="19618" y="196372"/>
                </a:lnTo>
                <a:lnTo>
                  <a:pt x="19188" y="195339"/>
                </a:lnTo>
                <a:lnTo>
                  <a:pt x="18406" y="193458"/>
                </a:lnTo>
                <a:lnTo>
                  <a:pt x="16956" y="191759"/>
                </a:lnTo>
                <a:lnTo>
                  <a:pt x="15554" y="190232"/>
                </a:lnTo>
                <a:lnTo>
                  <a:pt x="14282" y="188845"/>
                </a:lnTo>
                <a:lnTo>
                  <a:pt x="12503" y="187934"/>
                </a:lnTo>
                <a:lnTo>
                  <a:pt x="11166" y="186597"/>
                </a:lnTo>
                <a:lnTo>
                  <a:pt x="10070" y="185500"/>
                </a:lnTo>
                <a:lnTo>
                  <a:pt x="9416" y="183929"/>
                </a:lnTo>
                <a:lnTo>
                  <a:pt x="8252" y="182930"/>
                </a:lnTo>
                <a:lnTo>
                  <a:pt x="7713" y="182467"/>
                </a:lnTo>
                <a:lnTo>
                  <a:pt x="6059" y="182210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04297" y="828633"/>
            <a:ext cx="209107" cy="1974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02791" y="939802"/>
            <a:ext cx="205237" cy="981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695"/>
              </a:lnSpc>
            </a:pPr>
            <a:r>
              <a:rPr spc="-5" dirty="0"/>
              <a:t>18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6290" y="948160"/>
            <a:ext cx="6077008" cy="4872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6909" y="1193858"/>
            <a:ext cx="2745105" cy="42773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40"/>
              </a:lnSpc>
              <a:spcBef>
                <a:spcPts val="240"/>
              </a:spcBef>
            </a:pPr>
            <a:r>
              <a:rPr sz="2800" b="1" dirty="0">
                <a:latin typeface="Arial"/>
                <a:cs typeface="Arial"/>
              </a:rPr>
              <a:t>Character-level  language model  example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836294">
              <a:lnSpc>
                <a:spcPts val="3340"/>
              </a:lnSpc>
            </a:pPr>
            <a:r>
              <a:rPr sz="2800" dirty="0">
                <a:latin typeface="Arial"/>
                <a:cs typeface="Arial"/>
              </a:rPr>
              <a:t>Vocabulary:  [h,e,l,o]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61594">
              <a:lnSpc>
                <a:spcPts val="3340"/>
              </a:lnSpc>
            </a:pPr>
            <a:r>
              <a:rPr sz="2800" spc="5" dirty="0">
                <a:latin typeface="Arial"/>
                <a:cs typeface="Arial"/>
              </a:rPr>
              <a:t>Example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training  sequence:  </a:t>
            </a:r>
            <a:r>
              <a:rPr sz="2800" b="1" dirty="0">
                <a:latin typeface="Arial"/>
                <a:cs typeface="Arial"/>
              </a:rPr>
              <a:t>“hello”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4707" y="885113"/>
            <a:ext cx="7239000" cy="3491229"/>
          </a:xfrm>
          <a:custGeom>
            <a:avLst/>
            <a:gdLst/>
            <a:ahLst/>
            <a:cxnLst/>
            <a:rect l="l" t="t" r="r" b="b"/>
            <a:pathLst>
              <a:path w="7239000" h="3491229">
                <a:moveTo>
                  <a:pt x="0" y="0"/>
                </a:moveTo>
                <a:lnTo>
                  <a:pt x="7238527" y="0"/>
                </a:lnTo>
                <a:lnTo>
                  <a:pt x="7238527" y="3490782"/>
                </a:lnTo>
                <a:lnTo>
                  <a:pt x="0" y="34907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168" y="5384905"/>
            <a:ext cx="389890" cy="328295"/>
          </a:xfrm>
          <a:custGeom>
            <a:avLst/>
            <a:gdLst/>
            <a:ahLst/>
            <a:cxnLst/>
            <a:rect l="l" t="t" r="r" b="b"/>
            <a:pathLst>
              <a:path w="389889" h="328295">
                <a:moveTo>
                  <a:pt x="105808" y="3056"/>
                </a:moveTo>
                <a:lnTo>
                  <a:pt x="107866" y="2227"/>
                </a:lnTo>
                <a:lnTo>
                  <a:pt x="108722" y="1583"/>
                </a:lnTo>
                <a:lnTo>
                  <a:pt x="108722" y="1102"/>
                </a:lnTo>
                <a:lnTo>
                  <a:pt x="108722" y="862"/>
                </a:lnTo>
                <a:lnTo>
                  <a:pt x="108722" y="862"/>
                </a:lnTo>
                <a:lnTo>
                  <a:pt x="105076" y="862"/>
                </a:lnTo>
                <a:lnTo>
                  <a:pt x="104331" y="963"/>
                </a:lnTo>
                <a:lnTo>
                  <a:pt x="103614" y="862"/>
                </a:lnTo>
                <a:lnTo>
                  <a:pt x="102628" y="723"/>
                </a:lnTo>
                <a:lnTo>
                  <a:pt x="101685" y="240"/>
                </a:lnTo>
                <a:lnTo>
                  <a:pt x="100700" y="142"/>
                </a:lnTo>
                <a:lnTo>
                  <a:pt x="99262" y="0"/>
                </a:lnTo>
                <a:lnTo>
                  <a:pt x="97797" y="142"/>
                </a:lnTo>
                <a:lnTo>
                  <a:pt x="96345" y="142"/>
                </a:lnTo>
                <a:lnTo>
                  <a:pt x="67423" y="142"/>
                </a:lnTo>
                <a:lnTo>
                  <a:pt x="65473" y="22"/>
                </a:lnTo>
                <a:lnTo>
                  <a:pt x="63537" y="142"/>
                </a:lnTo>
                <a:lnTo>
                  <a:pt x="61587" y="262"/>
                </a:lnTo>
                <a:lnTo>
                  <a:pt x="59511" y="224"/>
                </a:lnTo>
                <a:lnTo>
                  <a:pt x="57709" y="862"/>
                </a:lnTo>
                <a:lnTo>
                  <a:pt x="55385" y="1686"/>
                </a:lnTo>
                <a:lnTo>
                  <a:pt x="53315" y="3259"/>
                </a:lnTo>
                <a:lnTo>
                  <a:pt x="51161" y="4529"/>
                </a:lnTo>
                <a:lnTo>
                  <a:pt x="49190" y="5692"/>
                </a:lnTo>
                <a:lnTo>
                  <a:pt x="47239" y="6897"/>
                </a:lnTo>
                <a:lnTo>
                  <a:pt x="45333" y="8164"/>
                </a:lnTo>
                <a:lnTo>
                  <a:pt x="43593" y="9320"/>
                </a:lnTo>
                <a:lnTo>
                  <a:pt x="41816" y="10454"/>
                </a:lnTo>
                <a:lnTo>
                  <a:pt x="40225" y="11798"/>
                </a:lnTo>
                <a:lnTo>
                  <a:pt x="38651" y="13128"/>
                </a:lnTo>
                <a:lnTo>
                  <a:pt x="32203" y="20540"/>
                </a:lnTo>
                <a:lnTo>
                  <a:pt x="31092" y="22146"/>
                </a:lnTo>
                <a:lnTo>
                  <a:pt x="30211" y="23919"/>
                </a:lnTo>
                <a:lnTo>
                  <a:pt x="29289" y="25648"/>
                </a:lnTo>
                <a:lnTo>
                  <a:pt x="28268" y="27564"/>
                </a:lnTo>
                <a:lnTo>
                  <a:pt x="27255" y="29493"/>
                </a:lnTo>
                <a:lnTo>
                  <a:pt x="26375" y="31476"/>
                </a:lnTo>
                <a:lnTo>
                  <a:pt x="25313" y="33870"/>
                </a:lnTo>
                <a:lnTo>
                  <a:pt x="24477" y="36363"/>
                </a:lnTo>
                <a:lnTo>
                  <a:pt x="23461" y="38778"/>
                </a:lnTo>
                <a:lnTo>
                  <a:pt x="22534" y="40979"/>
                </a:lnTo>
                <a:lnTo>
                  <a:pt x="21530" y="43149"/>
                </a:lnTo>
                <a:lnTo>
                  <a:pt x="20547" y="45326"/>
                </a:lnTo>
                <a:lnTo>
                  <a:pt x="19337" y="48006"/>
                </a:lnTo>
                <a:lnTo>
                  <a:pt x="17953" y="50615"/>
                </a:lnTo>
                <a:lnTo>
                  <a:pt x="16880" y="53348"/>
                </a:lnTo>
                <a:lnTo>
                  <a:pt x="15759" y="56203"/>
                </a:lnTo>
                <a:lnTo>
                  <a:pt x="14868" y="59155"/>
                </a:lnTo>
                <a:lnTo>
                  <a:pt x="13966" y="62090"/>
                </a:lnTo>
                <a:lnTo>
                  <a:pt x="12925" y="65474"/>
                </a:lnTo>
                <a:lnTo>
                  <a:pt x="11963" y="68885"/>
                </a:lnTo>
                <a:lnTo>
                  <a:pt x="11052" y="72306"/>
                </a:lnTo>
                <a:lnTo>
                  <a:pt x="10021" y="76175"/>
                </a:lnTo>
                <a:lnTo>
                  <a:pt x="8872" y="80032"/>
                </a:lnTo>
                <a:lnTo>
                  <a:pt x="8138" y="83962"/>
                </a:lnTo>
                <a:lnTo>
                  <a:pt x="7420" y="87803"/>
                </a:lnTo>
                <a:lnTo>
                  <a:pt x="7183" y="91733"/>
                </a:lnTo>
                <a:lnTo>
                  <a:pt x="6697" y="95618"/>
                </a:lnTo>
                <a:lnTo>
                  <a:pt x="6211" y="99504"/>
                </a:lnTo>
                <a:lnTo>
                  <a:pt x="5681" y="103385"/>
                </a:lnTo>
                <a:lnTo>
                  <a:pt x="5224" y="107274"/>
                </a:lnTo>
                <a:lnTo>
                  <a:pt x="4709" y="111647"/>
                </a:lnTo>
                <a:lnTo>
                  <a:pt x="4297" y="116031"/>
                </a:lnTo>
                <a:lnTo>
                  <a:pt x="3783" y="120404"/>
                </a:lnTo>
                <a:lnTo>
                  <a:pt x="3326" y="124293"/>
                </a:lnTo>
                <a:lnTo>
                  <a:pt x="2780" y="128172"/>
                </a:lnTo>
                <a:lnTo>
                  <a:pt x="2310" y="132060"/>
                </a:lnTo>
                <a:lnTo>
                  <a:pt x="1809" y="136194"/>
                </a:lnTo>
                <a:lnTo>
                  <a:pt x="1258" y="140325"/>
                </a:lnTo>
                <a:lnTo>
                  <a:pt x="869" y="144470"/>
                </a:lnTo>
                <a:lnTo>
                  <a:pt x="527" y="148106"/>
                </a:lnTo>
                <a:lnTo>
                  <a:pt x="251" y="151756"/>
                </a:lnTo>
                <a:lnTo>
                  <a:pt x="116" y="155405"/>
                </a:lnTo>
                <a:lnTo>
                  <a:pt x="0" y="158555"/>
                </a:lnTo>
                <a:lnTo>
                  <a:pt x="116" y="161714"/>
                </a:lnTo>
                <a:lnTo>
                  <a:pt x="116" y="164868"/>
                </a:lnTo>
                <a:lnTo>
                  <a:pt x="116" y="182603"/>
                </a:lnTo>
                <a:lnTo>
                  <a:pt x="7" y="184302"/>
                </a:lnTo>
                <a:lnTo>
                  <a:pt x="116" y="185987"/>
                </a:lnTo>
                <a:lnTo>
                  <a:pt x="258" y="188187"/>
                </a:lnTo>
                <a:lnTo>
                  <a:pt x="60" y="190604"/>
                </a:lnTo>
                <a:lnTo>
                  <a:pt x="869" y="192568"/>
                </a:lnTo>
                <a:lnTo>
                  <a:pt x="1763" y="194740"/>
                </a:lnTo>
                <a:lnTo>
                  <a:pt x="3825" y="196416"/>
                </a:lnTo>
                <a:lnTo>
                  <a:pt x="5224" y="198396"/>
                </a:lnTo>
                <a:lnTo>
                  <a:pt x="6739" y="200541"/>
                </a:lnTo>
                <a:lnTo>
                  <a:pt x="8125" y="202777"/>
                </a:lnTo>
                <a:lnTo>
                  <a:pt x="9611" y="204944"/>
                </a:lnTo>
                <a:lnTo>
                  <a:pt x="11290" y="207394"/>
                </a:lnTo>
                <a:lnTo>
                  <a:pt x="12760" y="210039"/>
                </a:lnTo>
                <a:lnTo>
                  <a:pt x="14719" y="212246"/>
                </a:lnTo>
                <a:lnTo>
                  <a:pt x="16645" y="214416"/>
                </a:lnTo>
                <a:lnTo>
                  <a:pt x="19207" y="216009"/>
                </a:lnTo>
                <a:lnTo>
                  <a:pt x="21267" y="218074"/>
                </a:lnTo>
                <a:lnTo>
                  <a:pt x="23573" y="220385"/>
                </a:lnTo>
                <a:lnTo>
                  <a:pt x="25507" y="223067"/>
                </a:lnTo>
                <a:lnTo>
                  <a:pt x="27816" y="225375"/>
                </a:lnTo>
                <a:lnTo>
                  <a:pt x="30124" y="227684"/>
                </a:lnTo>
                <a:lnTo>
                  <a:pt x="32643" y="229788"/>
                </a:lnTo>
                <a:lnTo>
                  <a:pt x="35117" y="231924"/>
                </a:lnTo>
                <a:lnTo>
                  <a:pt x="37991" y="234405"/>
                </a:lnTo>
                <a:lnTo>
                  <a:pt x="41123" y="236606"/>
                </a:lnTo>
                <a:lnTo>
                  <a:pt x="43859" y="239225"/>
                </a:lnTo>
                <a:lnTo>
                  <a:pt x="46711" y="241954"/>
                </a:lnTo>
                <a:lnTo>
                  <a:pt x="49087" y="245174"/>
                </a:lnTo>
                <a:lnTo>
                  <a:pt x="51881" y="247968"/>
                </a:lnTo>
                <a:lnTo>
                  <a:pt x="54675" y="250762"/>
                </a:lnTo>
                <a:lnTo>
                  <a:pt x="57604" y="253440"/>
                </a:lnTo>
                <a:lnTo>
                  <a:pt x="60623" y="255989"/>
                </a:lnTo>
                <a:lnTo>
                  <a:pt x="63924" y="258777"/>
                </a:lnTo>
                <a:lnTo>
                  <a:pt x="67486" y="261251"/>
                </a:lnTo>
                <a:lnTo>
                  <a:pt x="70839" y="263979"/>
                </a:lnTo>
                <a:lnTo>
                  <a:pt x="74046" y="266588"/>
                </a:lnTo>
                <a:lnTo>
                  <a:pt x="76988" y="269541"/>
                </a:lnTo>
                <a:lnTo>
                  <a:pt x="80301" y="272000"/>
                </a:lnTo>
                <a:lnTo>
                  <a:pt x="83547" y="274409"/>
                </a:lnTo>
                <a:lnTo>
                  <a:pt x="87167" y="276307"/>
                </a:lnTo>
                <a:lnTo>
                  <a:pt x="90517" y="278582"/>
                </a:lnTo>
                <a:lnTo>
                  <a:pt x="93966" y="280923"/>
                </a:lnTo>
                <a:lnTo>
                  <a:pt x="97251" y="283508"/>
                </a:lnTo>
                <a:lnTo>
                  <a:pt x="100700" y="285850"/>
                </a:lnTo>
                <a:lnTo>
                  <a:pt x="104050" y="288125"/>
                </a:lnTo>
                <a:lnTo>
                  <a:pt x="107474" y="290295"/>
                </a:lnTo>
                <a:lnTo>
                  <a:pt x="110915" y="292431"/>
                </a:lnTo>
                <a:lnTo>
                  <a:pt x="114525" y="294672"/>
                </a:lnTo>
                <a:lnTo>
                  <a:pt x="118155" y="296888"/>
                </a:lnTo>
                <a:lnTo>
                  <a:pt x="121851" y="298980"/>
                </a:lnTo>
                <a:lnTo>
                  <a:pt x="125445" y="301014"/>
                </a:lnTo>
                <a:lnTo>
                  <a:pt x="144443" y="309916"/>
                </a:lnTo>
                <a:lnTo>
                  <a:pt x="148486" y="311384"/>
                </a:lnTo>
                <a:lnTo>
                  <a:pt x="152731" y="312290"/>
                </a:lnTo>
                <a:lnTo>
                  <a:pt x="156853" y="313550"/>
                </a:lnTo>
                <a:lnTo>
                  <a:pt x="161473" y="314964"/>
                </a:lnTo>
                <a:lnTo>
                  <a:pt x="165991" y="316765"/>
                </a:lnTo>
                <a:lnTo>
                  <a:pt x="170670" y="317938"/>
                </a:lnTo>
                <a:lnTo>
                  <a:pt x="175705" y="319199"/>
                </a:lnTo>
                <a:lnTo>
                  <a:pt x="180886" y="319879"/>
                </a:lnTo>
                <a:lnTo>
                  <a:pt x="185993" y="320852"/>
                </a:lnTo>
                <a:lnTo>
                  <a:pt x="191090" y="321822"/>
                </a:lnTo>
                <a:lnTo>
                  <a:pt x="196165" y="322931"/>
                </a:lnTo>
                <a:lnTo>
                  <a:pt x="201284" y="323766"/>
                </a:lnTo>
                <a:lnTo>
                  <a:pt x="206609" y="324634"/>
                </a:lnTo>
                <a:lnTo>
                  <a:pt x="211958" y="325461"/>
                </a:lnTo>
                <a:lnTo>
                  <a:pt x="217327" y="325959"/>
                </a:lnTo>
                <a:lnTo>
                  <a:pt x="222414" y="326432"/>
                </a:lnTo>
                <a:lnTo>
                  <a:pt x="227544" y="326428"/>
                </a:lnTo>
                <a:lnTo>
                  <a:pt x="232651" y="326680"/>
                </a:lnTo>
                <a:lnTo>
                  <a:pt x="237268" y="326908"/>
                </a:lnTo>
                <a:lnTo>
                  <a:pt x="241881" y="327277"/>
                </a:lnTo>
                <a:lnTo>
                  <a:pt x="246501" y="327400"/>
                </a:lnTo>
                <a:lnTo>
                  <a:pt x="250863" y="327517"/>
                </a:lnTo>
                <a:lnTo>
                  <a:pt x="255232" y="327400"/>
                </a:lnTo>
                <a:lnTo>
                  <a:pt x="259598" y="327400"/>
                </a:lnTo>
                <a:lnTo>
                  <a:pt x="263483" y="327400"/>
                </a:lnTo>
                <a:lnTo>
                  <a:pt x="267368" y="327400"/>
                </a:lnTo>
                <a:lnTo>
                  <a:pt x="271254" y="327400"/>
                </a:lnTo>
                <a:lnTo>
                  <a:pt x="275150" y="327400"/>
                </a:lnTo>
                <a:lnTo>
                  <a:pt x="279106" y="327879"/>
                </a:lnTo>
                <a:lnTo>
                  <a:pt x="282943" y="327400"/>
                </a:lnTo>
                <a:lnTo>
                  <a:pt x="286888" y="326908"/>
                </a:lnTo>
                <a:lnTo>
                  <a:pt x="291014" y="326117"/>
                </a:lnTo>
                <a:lnTo>
                  <a:pt x="294599" y="324486"/>
                </a:lnTo>
                <a:lnTo>
                  <a:pt x="299025" y="322472"/>
                </a:lnTo>
                <a:lnTo>
                  <a:pt x="303082" y="319442"/>
                </a:lnTo>
                <a:lnTo>
                  <a:pt x="306976" y="316464"/>
                </a:lnTo>
                <a:lnTo>
                  <a:pt x="311344" y="313123"/>
                </a:lnTo>
                <a:lnTo>
                  <a:pt x="315371" y="309304"/>
                </a:lnTo>
                <a:lnTo>
                  <a:pt x="319385" y="305528"/>
                </a:lnTo>
                <a:lnTo>
                  <a:pt x="323633" y="301533"/>
                </a:lnTo>
                <a:lnTo>
                  <a:pt x="327756" y="297390"/>
                </a:lnTo>
                <a:lnTo>
                  <a:pt x="331761" y="293152"/>
                </a:lnTo>
                <a:lnTo>
                  <a:pt x="336018" y="288648"/>
                </a:lnTo>
                <a:lnTo>
                  <a:pt x="340106" y="283981"/>
                </a:lnTo>
                <a:lnTo>
                  <a:pt x="344171" y="279302"/>
                </a:lnTo>
                <a:lnTo>
                  <a:pt x="348128" y="274747"/>
                </a:lnTo>
                <a:lnTo>
                  <a:pt x="372197" y="242551"/>
                </a:lnTo>
                <a:lnTo>
                  <a:pt x="374785" y="237752"/>
                </a:lnTo>
                <a:lnTo>
                  <a:pt x="377305" y="233077"/>
                </a:lnTo>
                <a:lnTo>
                  <a:pt x="389355" y="195482"/>
                </a:lnTo>
                <a:lnTo>
                  <a:pt x="389848" y="190918"/>
                </a:lnTo>
                <a:lnTo>
                  <a:pt x="389355" y="186249"/>
                </a:lnTo>
                <a:lnTo>
                  <a:pt x="389355" y="181632"/>
                </a:lnTo>
                <a:lnTo>
                  <a:pt x="389355" y="177255"/>
                </a:lnTo>
                <a:lnTo>
                  <a:pt x="389355" y="172879"/>
                </a:lnTo>
                <a:lnTo>
                  <a:pt x="389355" y="168502"/>
                </a:lnTo>
                <a:lnTo>
                  <a:pt x="389355" y="164377"/>
                </a:lnTo>
                <a:lnTo>
                  <a:pt x="389820" y="160198"/>
                </a:lnTo>
                <a:lnTo>
                  <a:pt x="382742" y="135120"/>
                </a:lnTo>
                <a:lnTo>
                  <a:pt x="380613" y="131340"/>
                </a:lnTo>
                <a:lnTo>
                  <a:pt x="378365" y="127350"/>
                </a:lnTo>
                <a:lnTo>
                  <a:pt x="375829" y="123514"/>
                </a:lnTo>
                <a:lnTo>
                  <a:pt x="373311" y="119684"/>
                </a:lnTo>
                <a:lnTo>
                  <a:pt x="359417" y="100772"/>
                </a:lnTo>
                <a:lnTo>
                  <a:pt x="356547" y="97092"/>
                </a:lnTo>
                <a:lnTo>
                  <a:pt x="353349" y="92990"/>
                </a:lnTo>
                <a:lnTo>
                  <a:pt x="350388" y="88696"/>
                </a:lnTo>
                <a:lnTo>
                  <a:pt x="347085" y="84682"/>
                </a:lnTo>
                <a:lnTo>
                  <a:pt x="343589" y="80434"/>
                </a:lnTo>
                <a:lnTo>
                  <a:pt x="339918" y="76315"/>
                </a:lnTo>
                <a:lnTo>
                  <a:pt x="336149" y="72306"/>
                </a:lnTo>
                <a:lnTo>
                  <a:pt x="332387" y="68304"/>
                </a:lnTo>
                <a:lnTo>
                  <a:pt x="301897" y="41302"/>
                </a:lnTo>
                <a:lnTo>
                  <a:pt x="296793" y="38057"/>
                </a:lnTo>
                <a:lnTo>
                  <a:pt x="291201" y="34503"/>
                </a:lnTo>
                <a:lnTo>
                  <a:pt x="252424" y="18025"/>
                </a:lnTo>
                <a:lnTo>
                  <a:pt x="237726" y="13992"/>
                </a:lnTo>
                <a:lnTo>
                  <a:pt x="230051" y="12134"/>
                </a:lnTo>
                <a:lnTo>
                  <a:pt x="191821" y="6690"/>
                </a:lnTo>
                <a:lnTo>
                  <a:pt x="185050" y="6118"/>
                </a:lnTo>
                <a:lnTo>
                  <a:pt x="178224" y="6105"/>
                </a:lnTo>
                <a:lnTo>
                  <a:pt x="171423" y="5970"/>
                </a:lnTo>
                <a:lnTo>
                  <a:pt x="166077" y="5864"/>
                </a:lnTo>
                <a:lnTo>
                  <a:pt x="160727" y="5970"/>
                </a:lnTo>
                <a:lnTo>
                  <a:pt x="155379" y="5970"/>
                </a:lnTo>
                <a:lnTo>
                  <a:pt x="151974" y="5970"/>
                </a:lnTo>
                <a:lnTo>
                  <a:pt x="137884" y="5970"/>
                </a:lnTo>
                <a:lnTo>
                  <a:pt x="136787" y="5604"/>
                </a:lnTo>
                <a:lnTo>
                  <a:pt x="136422" y="5970"/>
                </a:lnTo>
                <a:lnTo>
                  <a:pt x="136056" y="6336"/>
                </a:lnTo>
                <a:lnTo>
                  <a:pt x="136422" y="8164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6723" y="5374437"/>
            <a:ext cx="374650" cy="347345"/>
          </a:xfrm>
          <a:custGeom>
            <a:avLst/>
            <a:gdLst/>
            <a:ahLst/>
            <a:cxnLst/>
            <a:rect l="l" t="t" r="r" b="b"/>
            <a:pathLst>
              <a:path w="374650" h="347345">
                <a:moveTo>
                  <a:pt x="86494" y="6223"/>
                </a:moveTo>
                <a:lnTo>
                  <a:pt x="76395" y="1942"/>
                </a:lnTo>
                <a:lnTo>
                  <a:pt x="71170" y="395"/>
                </a:lnTo>
                <a:lnTo>
                  <a:pt x="69836" y="0"/>
                </a:lnTo>
                <a:lnTo>
                  <a:pt x="68267" y="395"/>
                </a:lnTo>
                <a:lnTo>
                  <a:pt x="66816" y="395"/>
                </a:lnTo>
                <a:lnTo>
                  <a:pt x="65113" y="395"/>
                </a:lnTo>
                <a:lnTo>
                  <a:pt x="63410" y="395"/>
                </a:lnTo>
                <a:lnTo>
                  <a:pt x="61708" y="395"/>
                </a:lnTo>
                <a:lnTo>
                  <a:pt x="59765" y="395"/>
                </a:lnTo>
                <a:lnTo>
                  <a:pt x="57815" y="277"/>
                </a:lnTo>
                <a:lnTo>
                  <a:pt x="55880" y="395"/>
                </a:lnTo>
                <a:lnTo>
                  <a:pt x="53679" y="528"/>
                </a:lnTo>
                <a:lnTo>
                  <a:pt x="51289" y="374"/>
                </a:lnTo>
                <a:lnTo>
                  <a:pt x="49298" y="1148"/>
                </a:lnTo>
                <a:lnTo>
                  <a:pt x="46912" y="2076"/>
                </a:lnTo>
                <a:lnTo>
                  <a:pt x="44803" y="3886"/>
                </a:lnTo>
                <a:lnTo>
                  <a:pt x="42750" y="5503"/>
                </a:lnTo>
                <a:lnTo>
                  <a:pt x="40187" y="7521"/>
                </a:lnTo>
                <a:lnTo>
                  <a:pt x="37874" y="9859"/>
                </a:lnTo>
                <a:lnTo>
                  <a:pt x="35448" y="12051"/>
                </a:lnTo>
                <a:lnTo>
                  <a:pt x="32766" y="14475"/>
                </a:lnTo>
                <a:lnTo>
                  <a:pt x="29782" y="16642"/>
                </a:lnTo>
                <a:lnTo>
                  <a:pt x="27427" y="19352"/>
                </a:lnTo>
                <a:lnTo>
                  <a:pt x="24926" y="22230"/>
                </a:lnTo>
                <a:lnTo>
                  <a:pt x="22895" y="25558"/>
                </a:lnTo>
                <a:lnTo>
                  <a:pt x="20878" y="28815"/>
                </a:lnTo>
                <a:lnTo>
                  <a:pt x="18529" y="32608"/>
                </a:lnTo>
                <a:lnTo>
                  <a:pt x="16134" y="36440"/>
                </a:lnTo>
                <a:lnTo>
                  <a:pt x="14330" y="40504"/>
                </a:lnTo>
                <a:lnTo>
                  <a:pt x="3424" y="82746"/>
                </a:lnTo>
                <a:lnTo>
                  <a:pt x="1200" y="105366"/>
                </a:lnTo>
                <a:lnTo>
                  <a:pt x="843" y="110706"/>
                </a:lnTo>
                <a:lnTo>
                  <a:pt x="606" y="116059"/>
                </a:lnTo>
                <a:lnTo>
                  <a:pt x="480" y="121410"/>
                </a:lnTo>
                <a:lnTo>
                  <a:pt x="366" y="126264"/>
                </a:lnTo>
                <a:lnTo>
                  <a:pt x="480" y="131123"/>
                </a:lnTo>
                <a:lnTo>
                  <a:pt x="480" y="135980"/>
                </a:lnTo>
                <a:lnTo>
                  <a:pt x="480" y="140837"/>
                </a:lnTo>
                <a:lnTo>
                  <a:pt x="480" y="168777"/>
                </a:lnTo>
                <a:lnTo>
                  <a:pt x="0" y="173207"/>
                </a:lnTo>
                <a:lnTo>
                  <a:pt x="480" y="177530"/>
                </a:lnTo>
                <a:lnTo>
                  <a:pt x="971" y="181949"/>
                </a:lnTo>
                <a:lnTo>
                  <a:pt x="1923" y="186437"/>
                </a:lnTo>
                <a:lnTo>
                  <a:pt x="3394" y="190627"/>
                </a:lnTo>
                <a:lnTo>
                  <a:pt x="5077" y="195419"/>
                </a:lnTo>
                <a:lnTo>
                  <a:pt x="7707" y="199885"/>
                </a:lnTo>
                <a:lnTo>
                  <a:pt x="9942" y="204477"/>
                </a:lnTo>
                <a:lnTo>
                  <a:pt x="12324" y="209370"/>
                </a:lnTo>
                <a:lnTo>
                  <a:pt x="14502" y="214392"/>
                </a:lnTo>
                <a:lnTo>
                  <a:pt x="17244" y="219080"/>
                </a:lnTo>
                <a:lnTo>
                  <a:pt x="20330" y="224357"/>
                </a:lnTo>
                <a:lnTo>
                  <a:pt x="23828" y="229422"/>
                </a:lnTo>
                <a:lnTo>
                  <a:pt x="27427" y="234370"/>
                </a:lnTo>
                <a:lnTo>
                  <a:pt x="31599" y="240107"/>
                </a:lnTo>
                <a:lnTo>
                  <a:pt x="36049" y="245654"/>
                </a:lnTo>
                <a:lnTo>
                  <a:pt x="40556" y="251134"/>
                </a:lnTo>
                <a:lnTo>
                  <a:pt x="45042" y="256590"/>
                </a:lnTo>
                <a:lnTo>
                  <a:pt x="49722" y="261890"/>
                </a:lnTo>
                <a:lnTo>
                  <a:pt x="54406" y="267178"/>
                </a:lnTo>
                <a:lnTo>
                  <a:pt x="59196" y="272586"/>
                </a:lnTo>
                <a:lnTo>
                  <a:pt x="63815" y="278187"/>
                </a:lnTo>
                <a:lnTo>
                  <a:pt x="96468" y="306102"/>
                </a:lnTo>
                <a:lnTo>
                  <a:pt x="120742" y="321104"/>
                </a:lnTo>
                <a:lnTo>
                  <a:pt x="126930" y="324498"/>
                </a:lnTo>
                <a:lnTo>
                  <a:pt x="158625" y="337148"/>
                </a:lnTo>
                <a:lnTo>
                  <a:pt x="165077" y="338976"/>
                </a:lnTo>
                <a:lnTo>
                  <a:pt x="171730" y="340112"/>
                </a:lnTo>
                <a:lnTo>
                  <a:pt x="178303" y="341503"/>
                </a:lnTo>
                <a:lnTo>
                  <a:pt x="184369" y="342786"/>
                </a:lnTo>
                <a:lnTo>
                  <a:pt x="190409" y="344328"/>
                </a:lnTo>
                <a:lnTo>
                  <a:pt x="196540" y="345170"/>
                </a:lnTo>
                <a:lnTo>
                  <a:pt x="202807" y="346031"/>
                </a:lnTo>
                <a:lnTo>
                  <a:pt x="209169" y="346360"/>
                </a:lnTo>
                <a:lnTo>
                  <a:pt x="215498" y="346611"/>
                </a:lnTo>
                <a:lnTo>
                  <a:pt x="221317" y="346841"/>
                </a:lnTo>
                <a:lnTo>
                  <a:pt x="227154" y="346611"/>
                </a:lnTo>
                <a:lnTo>
                  <a:pt x="232982" y="346611"/>
                </a:lnTo>
                <a:lnTo>
                  <a:pt x="238570" y="346611"/>
                </a:lnTo>
                <a:lnTo>
                  <a:pt x="244161" y="346728"/>
                </a:lnTo>
                <a:lnTo>
                  <a:pt x="249746" y="346611"/>
                </a:lnTo>
                <a:lnTo>
                  <a:pt x="255577" y="346488"/>
                </a:lnTo>
                <a:lnTo>
                  <a:pt x="261652" y="347197"/>
                </a:lnTo>
                <a:lnTo>
                  <a:pt x="267230" y="345890"/>
                </a:lnTo>
                <a:lnTo>
                  <a:pt x="273068" y="344523"/>
                </a:lnTo>
                <a:lnTo>
                  <a:pt x="278725" y="341584"/>
                </a:lnTo>
                <a:lnTo>
                  <a:pt x="283994" y="338589"/>
                </a:lnTo>
                <a:lnTo>
                  <a:pt x="289421" y="335504"/>
                </a:lnTo>
                <a:lnTo>
                  <a:pt x="294374" y="331508"/>
                </a:lnTo>
                <a:lnTo>
                  <a:pt x="299318" y="327653"/>
                </a:lnTo>
                <a:lnTo>
                  <a:pt x="304338" y="323738"/>
                </a:lnTo>
                <a:lnTo>
                  <a:pt x="326265" y="302147"/>
                </a:lnTo>
                <a:lnTo>
                  <a:pt x="330107" y="297700"/>
                </a:lnTo>
                <a:lnTo>
                  <a:pt x="333647" y="292983"/>
                </a:lnTo>
                <a:lnTo>
                  <a:pt x="337200" y="288297"/>
                </a:lnTo>
                <a:lnTo>
                  <a:pt x="340458" y="284001"/>
                </a:lnTo>
                <a:lnTo>
                  <a:pt x="343797" y="279736"/>
                </a:lnTo>
                <a:lnTo>
                  <a:pt x="346696" y="275200"/>
                </a:lnTo>
                <a:lnTo>
                  <a:pt x="349385" y="270993"/>
                </a:lnTo>
                <a:lnTo>
                  <a:pt x="351729" y="266541"/>
                </a:lnTo>
                <a:lnTo>
                  <a:pt x="353964" y="262070"/>
                </a:lnTo>
                <a:lnTo>
                  <a:pt x="356346" y="257307"/>
                </a:lnTo>
                <a:lnTo>
                  <a:pt x="358648" y="252470"/>
                </a:lnTo>
                <a:lnTo>
                  <a:pt x="360546" y="247500"/>
                </a:lnTo>
                <a:lnTo>
                  <a:pt x="362544" y="242265"/>
                </a:lnTo>
                <a:lnTo>
                  <a:pt x="364099" y="236847"/>
                </a:lnTo>
                <a:lnTo>
                  <a:pt x="365653" y="231456"/>
                </a:lnTo>
                <a:lnTo>
                  <a:pt x="372922" y="195735"/>
                </a:lnTo>
                <a:lnTo>
                  <a:pt x="373677" y="188965"/>
                </a:lnTo>
                <a:lnTo>
                  <a:pt x="374150" y="182145"/>
                </a:lnTo>
                <a:lnTo>
                  <a:pt x="374396" y="175336"/>
                </a:lnTo>
                <a:lnTo>
                  <a:pt x="374641" y="168546"/>
                </a:lnTo>
                <a:lnTo>
                  <a:pt x="374396" y="161737"/>
                </a:lnTo>
                <a:lnTo>
                  <a:pt x="374396" y="154938"/>
                </a:lnTo>
                <a:lnTo>
                  <a:pt x="374396" y="148379"/>
                </a:lnTo>
                <a:lnTo>
                  <a:pt x="374655" y="141809"/>
                </a:lnTo>
                <a:lnTo>
                  <a:pt x="374396" y="135260"/>
                </a:lnTo>
                <a:lnTo>
                  <a:pt x="374164" y="129410"/>
                </a:lnTo>
                <a:lnTo>
                  <a:pt x="374592" y="123223"/>
                </a:lnTo>
                <a:lnTo>
                  <a:pt x="372922" y="117743"/>
                </a:lnTo>
                <a:lnTo>
                  <a:pt x="371187" y="112047"/>
                </a:lnTo>
                <a:lnTo>
                  <a:pt x="343091" y="80860"/>
                </a:lnTo>
                <a:lnTo>
                  <a:pt x="306704" y="63815"/>
                </a:lnTo>
                <a:lnTo>
                  <a:pt x="300038" y="62343"/>
                </a:lnTo>
                <a:lnTo>
                  <a:pt x="292374" y="60650"/>
                </a:lnTo>
                <a:lnTo>
                  <a:pt x="284542" y="59427"/>
                </a:lnTo>
                <a:lnTo>
                  <a:pt x="276726" y="58709"/>
                </a:lnTo>
                <a:lnTo>
                  <a:pt x="268749" y="57975"/>
                </a:lnTo>
                <a:lnTo>
                  <a:pt x="260684" y="58112"/>
                </a:lnTo>
                <a:lnTo>
                  <a:pt x="252660" y="57988"/>
                </a:lnTo>
                <a:lnTo>
                  <a:pt x="245131" y="57872"/>
                </a:lnTo>
                <a:lnTo>
                  <a:pt x="237599" y="57988"/>
                </a:lnTo>
                <a:lnTo>
                  <a:pt x="230068" y="57988"/>
                </a:lnTo>
                <a:lnTo>
                  <a:pt x="222537" y="57988"/>
                </a:lnTo>
                <a:lnTo>
                  <a:pt x="214925" y="57208"/>
                </a:lnTo>
                <a:lnTo>
                  <a:pt x="207476" y="57988"/>
                </a:lnTo>
                <a:lnTo>
                  <a:pt x="201075" y="58659"/>
                </a:lnTo>
                <a:lnTo>
                  <a:pt x="194673" y="60378"/>
                </a:lnTo>
                <a:lnTo>
                  <a:pt x="188518" y="62343"/>
                </a:lnTo>
                <a:lnTo>
                  <a:pt x="183257" y="64023"/>
                </a:lnTo>
                <a:lnTo>
                  <a:pt x="157904" y="86408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44062" y="5369958"/>
            <a:ext cx="315595" cy="337185"/>
          </a:xfrm>
          <a:custGeom>
            <a:avLst/>
            <a:gdLst/>
            <a:ahLst/>
            <a:cxnLst/>
            <a:rect l="l" t="t" r="r" b="b"/>
            <a:pathLst>
              <a:path w="315595" h="337185">
                <a:moveTo>
                  <a:pt x="29641" y="519"/>
                </a:moveTo>
                <a:lnTo>
                  <a:pt x="20491" y="0"/>
                </a:lnTo>
                <a:lnTo>
                  <a:pt x="17265" y="1959"/>
                </a:lnTo>
                <a:lnTo>
                  <a:pt x="14903" y="3394"/>
                </a:lnTo>
                <a:lnTo>
                  <a:pt x="14083" y="7685"/>
                </a:lnTo>
                <a:lnTo>
                  <a:pt x="12877" y="10702"/>
                </a:lnTo>
                <a:lnTo>
                  <a:pt x="11169" y="14976"/>
                </a:lnTo>
                <a:lnTo>
                  <a:pt x="9689" y="19380"/>
                </a:lnTo>
                <a:lnTo>
                  <a:pt x="8522" y="23831"/>
                </a:lnTo>
                <a:lnTo>
                  <a:pt x="7015" y="29585"/>
                </a:lnTo>
                <a:lnTo>
                  <a:pt x="1169" y="68494"/>
                </a:lnTo>
                <a:lnTo>
                  <a:pt x="501" y="83586"/>
                </a:lnTo>
                <a:lnTo>
                  <a:pt x="250" y="91840"/>
                </a:lnTo>
                <a:lnTo>
                  <a:pt x="501" y="100110"/>
                </a:lnTo>
                <a:lnTo>
                  <a:pt x="501" y="108372"/>
                </a:lnTo>
                <a:lnTo>
                  <a:pt x="501" y="115116"/>
                </a:lnTo>
                <a:lnTo>
                  <a:pt x="501" y="121861"/>
                </a:lnTo>
                <a:lnTo>
                  <a:pt x="501" y="128606"/>
                </a:lnTo>
                <a:lnTo>
                  <a:pt x="501" y="135351"/>
                </a:lnTo>
                <a:lnTo>
                  <a:pt x="334" y="141931"/>
                </a:lnTo>
                <a:lnTo>
                  <a:pt x="55" y="148526"/>
                </a:lnTo>
                <a:lnTo>
                  <a:pt x="0" y="155090"/>
                </a:lnTo>
                <a:lnTo>
                  <a:pt x="501" y="161578"/>
                </a:lnTo>
                <a:lnTo>
                  <a:pt x="12531" y="200728"/>
                </a:lnTo>
                <a:lnTo>
                  <a:pt x="31115" y="238129"/>
                </a:lnTo>
                <a:lnTo>
                  <a:pt x="55177" y="273386"/>
                </a:lnTo>
                <a:lnTo>
                  <a:pt x="85041" y="302991"/>
                </a:lnTo>
                <a:lnTo>
                  <a:pt x="120929" y="323494"/>
                </a:lnTo>
                <a:lnTo>
                  <a:pt x="159398" y="335046"/>
                </a:lnTo>
                <a:lnTo>
                  <a:pt x="184905" y="336519"/>
                </a:lnTo>
                <a:lnTo>
                  <a:pt x="191281" y="336676"/>
                </a:lnTo>
                <a:lnTo>
                  <a:pt x="197662" y="336754"/>
                </a:lnTo>
                <a:lnTo>
                  <a:pt x="204041" y="336714"/>
                </a:lnTo>
                <a:lnTo>
                  <a:pt x="210411" y="336519"/>
                </a:lnTo>
                <a:lnTo>
                  <a:pt x="218199" y="336169"/>
                </a:lnTo>
                <a:lnTo>
                  <a:pt x="226308" y="336356"/>
                </a:lnTo>
                <a:lnTo>
                  <a:pt x="233723" y="334325"/>
                </a:lnTo>
                <a:lnTo>
                  <a:pt x="241370" y="332231"/>
                </a:lnTo>
                <a:lnTo>
                  <a:pt x="248584" y="328039"/>
                </a:lnTo>
                <a:lnTo>
                  <a:pt x="255595" y="324143"/>
                </a:lnTo>
                <a:lnTo>
                  <a:pt x="261702" y="320749"/>
                </a:lnTo>
                <a:lnTo>
                  <a:pt x="267653" y="316847"/>
                </a:lnTo>
                <a:lnTo>
                  <a:pt x="273079" y="312454"/>
                </a:lnTo>
                <a:lnTo>
                  <a:pt x="277858" y="308585"/>
                </a:lnTo>
                <a:lnTo>
                  <a:pt x="282040" y="303912"/>
                </a:lnTo>
                <a:lnTo>
                  <a:pt x="286209" y="299357"/>
                </a:lnTo>
                <a:lnTo>
                  <a:pt x="289821" y="295410"/>
                </a:lnTo>
                <a:lnTo>
                  <a:pt x="293595" y="291446"/>
                </a:lnTo>
                <a:lnTo>
                  <a:pt x="296425" y="286947"/>
                </a:lnTo>
                <a:lnTo>
                  <a:pt x="298943" y="282944"/>
                </a:lnTo>
                <a:lnTo>
                  <a:pt x="300356" y="278236"/>
                </a:lnTo>
                <a:lnTo>
                  <a:pt x="302253" y="273851"/>
                </a:lnTo>
                <a:lnTo>
                  <a:pt x="304241" y="269254"/>
                </a:lnTo>
                <a:lnTo>
                  <a:pt x="306465" y="264729"/>
                </a:lnTo>
                <a:lnTo>
                  <a:pt x="308081" y="260001"/>
                </a:lnTo>
                <a:lnTo>
                  <a:pt x="309620" y="255496"/>
                </a:lnTo>
                <a:lnTo>
                  <a:pt x="310782" y="250823"/>
                </a:lnTo>
                <a:lnTo>
                  <a:pt x="311715" y="246151"/>
                </a:lnTo>
                <a:lnTo>
                  <a:pt x="312724" y="241098"/>
                </a:lnTo>
                <a:lnTo>
                  <a:pt x="313420" y="235958"/>
                </a:lnTo>
                <a:lnTo>
                  <a:pt x="313909" y="230827"/>
                </a:lnTo>
                <a:lnTo>
                  <a:pt x="314392" y="225754"/>
                </a:lnTo>
                <a:lnTo>
                  <a:pt x="314512" y="220636"/>
                </a:lnTo>
                <a:lnTo>
                  <a:pt x="314629" y="215537"/>
                </a:lnTo>
                <a:lnTo>
                  <a:pt x="314752" y="210192"/>
                </a:lnTo>
                <a:lnTo>
                  <a:pt x="314629" y="204841"/>
                </a:lnTo>
                <a:lnTo>
                  <a:pt x="314629" y="199493"/>
                </a:lnTo>
                <a:lnTo>
                  <a:pt x="314629" y="194145"/>
                </a:lnTo>
                <a:lnTo>
                  <a:pt x="315591" y="188618"/>
                </a:lnTo>
                <a:lnTo>
                  <a:pt x="314629" y="183449"/>
                </a:lnTo>
                <a:lnTo>
                  <a:pt x="293784" y="145831"/>
                </a:lnTo>
                <a:lnTo>
                  <a:pt x="267972" y="120781"/>
                </a:lnTo>
                <a:lnTo>
                  <a:pt x="261862" y="115915"/>
                </a:lnTo>
                <a:lnTo>
                  <a:pt x="255693" y="110995"/>
                </a:lnTo>
                <a:lnTo>
                  <a:pt x="249047" y="106931"/>
                </a:lnTo>
                <a:lnTo>
                  <a:pt x="242574" y="102973"/>
                </a:lnTo>
                <a:lnTo>
                  <a:pt x="235612" y="99681"/>
                </a:lnTo>
                <a:lnTo>
                  <a:pt x="228615" y="96715"/>
                </a:lnTo>
                <a:lnTo>
                  <a:pt x="221271" y="93602"/>
                </a:lnTo>
                <a:lnTo>
                  <a:pt x="213716" y="90768"/>
                </a:lnTo>
                <a:lnTo>
                  <a:pt x="206023" y="88694"/>
                </a:lnTo>
                <a:lnTo>
                  <a:pt x="198414" y="86642"/>
                </a:lnTo>
                <a:lnTo>
                  <a:pt x="190547" y="85197"/>
                </a:lnTo>
                <a:lnTo>
                  <a:pt x="182711" y="84339"/>
                </a:lnTo>
                <a:lnTo>
                  <a:pt x="175005" y="83495"/>
                </a:lnTo>
                <a:lnTo>
                  <a:pt x="167171" y="83709"/>
                </a:lnTo>
                <a:lnTo>
                  <a:pt x="159398" y="83586"/>
                </a:lnTo>
                <a:lnTo>
                  <a:pt x="151379" y="83458"/>
                </a:lnTo>
                <a:lnTo>
                  <a:pt x="143355" y="83586"/>
                </a:lnTo>
                <a:lnTo>
                  <a:pt x="135333" y="83586"/>
                </a:lnTo>
                <a:lnTo>
                  <a:pt x="128774" y="83586"/>
                </a:lnTo>
                <a:lnTo>
                  <a:pt x="122124" y="82822"/>
                </a:lnTo>
                <a:lnTo>
                  <a:pt x="115655" y="83586"/>
                </a:lnTo>
                <a:lnTo>
                  <a:pt x="83568" y="104017"/>
                </a:lnTo>
                <a:lnTo>
                  <a:pt x="82913" y="106519"/>
                </a:lnTo>
                <a:lnTo>
                  <a:pt x="83568" y="112039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12739" y="5398253"/>
            <a:ext cx="547370" cy="353060"/>
          </a:xfrm>
          <a:custGeom>
            <a:avLst/>
            <a:gdLst/>
            <a:ahLst/>
            <a:cxnLst/>
            <a:rect l="l" t="t" r="r" b="b"/>
            <a:pathLst>
              <a:path w="547370" h="353060">
                <a:moveTo>
                  <a:pt x="126591" y="34172"/>
                </a:moveTo>
                <a:lnTo>
                  <a:pt x="117507" y="28966"/>
                </a:lnTo>
                <a:lnTo>
                  <a:pt x="112741" y="26870"/>
                </a:lnTo>
                <a:lnTo>
                  <a:pt x="111428" y="26292"/>
                </a:lnTo>
                <a:lnTo>
                  <a:pt x="109826" y="26271"/>
                </a:lnTo>
                <a:lnTo>
                  <a:pt x="108354" y="26150"/>
                </a:lnTo>
                <a:lnTo>
                  <a:pt x="106901" y="26030"/>
                </a:lnTo>
                <a:lnTo>
                  <a:pt x="105429" y="26150"/>
                </a:lnTo>
                <a:lnTo>
                  <a:pt x="103967" y="26150"/>
                </a:lnTo>
                <a:lnTo>
                  <a:pt x="73134" y="26150"/>
                </a:lnTo>
                <a:lnTo>
                  <a:pt x="69755" y="25355"/>
                </a:lnTo>
                <a:lnTo>
                  <a:pt x="66804" y="26150"/>
                </a:lnTo>
                <a:lnTo>
                  <a:pt x="63436" y="27057"/>
                </a:lnTo>
                <a:lnTo>
                  <a:pt x="60312" y="29279"/>
                </a:lnTo>
                <a:lnTo>
                  <a:pt x="57342" y="31257"/>
                </a:lnTo>
                <a:lnTo>
                  <a:pt x="53021" y="34136"/>
                </a:lnTo>
                <a:lnTo>
                  <a:pt x="48705" y="37178"/>
                </a:lnTo>
                <a:lnTo>
                  <a:pt x="22340" y="69140"/>
                </a:lnTo>
                <a:lnTo>
                  <a:pt x="18746" y="74596"/>
                </a:lnTo>
                <a:lnTo>
                  <a:pt x="15071" y="80076"/>
                </a:lnTo>
                <a:lnTo>
                  <a:pt x="12157" y="85904"/>
                </a:lnTo>
                <a:lnTo>
                  <a:pt x="9483" y="91252"/>
                </a:lnTo>
                <a:lnTo>
                  <a:pt x="7356" y="96951"/>
                </a:lnTo>
                <a:lnTo>
                  <a:pt x="5576" y="102668"/>
                </a:lnTo>
                <a:lnTo>
                  <a:pt x="3951" y="107887"/>
                </a:lnTo>
                <a:lnTo>
                  <a:pt x="2766" y="113305"/>
                </a:lnTo>
                <a:lnTo>
                  <a:pt x="1942" y="118712"/>
                </a:lnTo>
                <a:lnTo>
                  <a:pt x="1063" y="124481"/>
                </a:lnTo>
                <a:lnTo>
                  <a:pt x="725" y="130358"/>
                </a:lnTo>
                <a:lnTo>
                  <a:pt x="468" y="136196"/>
                </a:lnTo>
                <a:lnTo>
                  <a:pt x="234" y="141534"/>
                </a:lnTo>
                <a:lnTo>
                  <a:pt x="468" y="146892"/>
                </a:lnTo>
                <a:lnTo>
                  <a:pt x="468" y="152240"/>
                </a:lnTo>
                <a:lnTo>
                  <a:pt x="468" y="157097"/>
                </a:lnTo>
                <a:lnTo>
                  <a:pt x="0" y="161999"/>
                </a:lnTo>
                <a:lnTo>
                  <a:pt x="468" y="166810"/>
                </a:lnTo>
                <a:lnTo>
                  <a:pt x="7541" y="191490"/>
                </a:lnTo>
                <a:lnTo>
                  <a:pt x="9964" y="195983"/>
                </a:lnTo>
                <a:lnTo>
                  <a:pt x="12649" y="200964"/>
                </a:lnTo>
                <a:lnTo>
                  <a:pt x="15705" y="205751"/>
                </a:lnTo>
                <a:lnTo>
                  <a:pt x="18706" y="210554"/>
                </a:lnTo>
                <a:lnTo>
                  <a:pt x="21774" y="215464"/>
                </a:lnTo>
                <a:lnTo>
                  <a:pt x="24955" y="220307"/>
                </a:lnTo>
                <a:lnTo>
                  <a:pt x="28168" y="225124"/>
                </a:lnTo>
                <a:lnTo>
                  <a:pt x="31274" y="229780"/>
                </a:lnTo>
                <a:lnTo>
                  <a:pt x="34288" y="234517"/>
                </a:lnTo>
                <a:lnTo>
                  <a:pt x="37664" y="238974"/>
                </a:lnTo>
                <a:lnTo>
                  <a:pt x="41099" y="243510"/>
                </a:lnTo>
                <a:lnTo>
                  <a:pt x="45043" y="247656"/>
                </a:lnTo>
                <a:lnTo>
                  <a:pt x="48599" y="252104"/>
                </a:lnTo>
                <a:lnTo>
                  <a:pt x="51842" y="256158"/>
                </a:lnTo>
                <a:lnTo>
                  <a:pt x="54708" y="260524"/>
                </a:lnTo>
                <a:lnTo>
                  <a:pt x="58062" y="264480"/>
                </a:lnTo>
                <a:lnTo>
                  <a:pt x="76349" y="282895"/>
                </a:lnTo>
                <a:lnTo>
                  <a:pt x="79934" y="286352"/>
                </a:lnTo>
                <a:lnTo>
                  <a:pt x="83400" y="289694"/>
                </a:lnTo>
                <a:lnTo>
                  <a:pt x="86466" y="293496"/>
                </a:lnTo>
                <a:lnTo>
                  <a:pt x="90149" y="296567"/>
                </a:lnTo>
                <a:lnTo>
                  <a:pt x="93756" y="299575"/>
                </a:lnTo>
                <a:lnTo>
                  <a:pt x="97942" y="301884"/>
                </a:lnTo>
                <a:lnTo>
                  <a:pt x="101806" y="304589"/>
                </a:lnTo>
                <a:lnTo>
                  <a:pt x="105222" y="306981"/>
                </a:lnTo>
                <a:lnTo>
                  <a:pt x="108452" y="309665"/>
                </a:lnTo>
                <a:lnTo>
                  <a:pt x="111988" y="311858"/>
                </a:lnTo>
                <a:lnTo>
                  <a:pt x="130694" y="321093"/>
                </a:lnTo>
                <a:lnTo>
                  <a:pt x="134580" y="322794"/>
                </a:lnTo>
                <a:lnTo>
                  <a:pt x="138476" y="324499"/>
                </a:lnTo>
                <a:lnTo>
                  <a:pt x="142374" y="326197"/>
                </a:lnTo>
                <a:lnTo>
                  <a:pt x="146269" y="327902"/>
                </a:lnTo>
                <a:lnTo>
                  <a:pt x="150156" y="329602"/>
                </a:lnTo>
                <a:lnTo>
                  <a:pt x="154040" y="331307"/>
                </a:lnTo>
                <a:lnTo>
                  <a:pt x="157926" y="333009"/>
                </a:lnTo>
                <a:lnTo>
                  <a:pt x="161811" y="334712"/>
                </a:lnTo>
                <a:lnTo>
                  <a:pt x="165583" y="336747"/>
                </a:lnTo>
                <a:lnTo>
                  <a:pt x="169582" y="338117"/>
                </a:lnTo>
                <a:lnTo>
                  <a:pt x="174085" y="339661"/>
                </a:lnTo>
                <a:lnTo>
                  <a:pt x="178815" y="340540"/>
                </a:lnTo>
                <a:lnTo>
                  <a:pt x="183432" y="341752"/>
                </a:lnTo>
                <a:lnTo>
                  <a:pt x="188048" y="342963"/>
                </a:lnTo>
                <a:lnTo>
                  <a:pt x="192638" y="344288"/>
                </a:lnTo>
                <a:lnTo>
                  <a:pt x="197282" y="345386"/>
                </a:lnTo>
                <a:lnTo>
                  <a:pt x="224982" y="350494"/>
                </a:lnTo>
                <a:lnTo>
                  <a:pt x="229334" y="351086"/>
                </a:lnTo>
                <a:lnTo>
                  <a:pt x="233699" y="351707"/>
                </a:lnTo>
                <a:lnTo>
                  <a:pt x="238079" y="351967"/>
                </a:lnTo>
                <a:lnTo>
                  <a:pt x="241961" y="352198"/>
                </a:lnTo>
                <a:lnTo>
                  <a:pt x="245875" y="351843"/>
                </a:lnTo>
                <a:lnTo>
                  <a:pt x="249767" y="351967"/>
                </a:lnTo>
                <a:lnTo>
                  <a:pt x="253417" y="352083"/>
                </a:lnTo>
                <a:lnTo>
                  <a:pt x="257054" y="352559"/>
                </a:lnTo>
                <a:lnTo>
                  <a:pt x="260703" y="352688"/>
                </a:lnTo>
                <a:lnTo>
                  <a:pt x="263854" y="352799"/>
                </a:lnTo>
                <a:lnTo>
                  <a:pt x="267012" y="352688"/>
                </a:lnTo>
                <a:lnTo>
                  <a:pt x="270166" y="352688"/>
                </a:lnTo>
                <a:lnTo>
                  <a:pt x="301031" y="352688"/>
                </a:lnTo>
                <a:lnTo>
                  <a:pt x="304947" y="353029"/>
                </a:lnTo>
                <a:lnTo>
                  <a:pt x="308802" y="352688"/>
                </a:lnTo>
                <a:lnTo>
                  <a:pt x="313198" y="352298"/>
                </a:lnTo>
                <a:lnTo>
                  <a:pt x="317542" y="351277"/>
                </a:lnTo>
                <a:lnTo>
                  <a:pt x="321899" y="350494"/>
                </a:lnTo>
                <a:lnTo>
                  <a:pt x="327016" y="349574"/>
                </a:lnTo>
                <a:lnTo>
                  <a:pt x="332139" y="348667"/>
                </a:lnTo>
                <a:lnTo>
                  <a:pt x="337222" y="347580"/>
                </a:lnTo>
                <a:lnTo>
                  <a:pt x="342344" y="346484"/>
                </a:lnTo>
                <a:lnTo>
                  <a:pt x="347417" y="345161"/>
                </a:lnTo>
                <a:lnTo>
                  <a:pt x="352512" y="343945"/>
                </a:lnTo>
                <a:lnTo>
                  <a:pt x="357621" y="342727"/>
                </a:lnTo>
                <a:lnTo>
                  <a:pt x="362757" y="341609"/>
                </a:lnTo>
                <a:lnTo>
                  <a:pt x="367836" y="340278"/>
                </a:lnTo>
                <a:lnTo>
                  <a:pt x="392370" y="333029"/>
                </a:lnTo>
                <a:lnTo>
                  <a:pt x="396976" y="331536"/>
                </a:lnTo>
                <a:lnTo>
                  <a:pt x="426156" y="321416"/>
                </a:lnTo>
                <a:lnTo>
                  <a:pt x="429890" y="320133"/>
                </a:lnTo>
                <a:lnTo>
                  <a:pt x="433418" y="318439"/>
                </a:lnTo>
                <a:lnTo>
                  <a:pt x="436460" y="316979"/>
                </a:lnTo>
                <a:lnTo>
                  <a:pt x="439249" y="314999"/>
                </a:lnTo>
                <a:lnTo>
                  <a:pt x="442193" y="313331"/>
                </a:lnTo>
                <a:lnTo>
                  <a:pt x="444837" y="311834"/>
                </a:lnTo>
                <a:lnTo>
                  <a:pt x="447545" y="310452"/>
                </a:lnTo>
                <a:lnTo>
                  <a:pt x="450182" y="308944"/>
                </a:lnTo>
                <a:lnTo>
                  <a:pt x="452642" y="307538"/>
                </a:lnTo>
                <a:lnTo>
                  <a:pt x="455023" y="305993"/>
                </a:lnTo>
                <a:lnTo>
                  <a:pt x="457484" y="304589"/>
                </a:lnTo>
                <a:lnTo>
                  <a:pt x="460131" y="303079"/>
                </a:lnTo>
                <a:lnTo>
                  <a:pt x="462921" y="301807"/>
                </a:lnTo>
                <a:lnTo>
                  <a:pt x="465506" y="300202"/>
                </a:lnTo>
                <a:lnTo>
                  <a:pt x="468017" y="298642"/>
                </a:lnTo>
                <a:lnTo>
                  <a:pt x="470366" y="296817"/>
                </a:lnTo>
                <a:lnTo>
                  <a:pt x="472775" y="295094"/>
                </a:lnTo>
                <a:lnTo>
                  <a:pt x="475463" y="293171"/>
                </a:lnTo>
                <a:lnTo>
                  <a:pt x="478240" y="291353"/>
                </a:lnTo>
                <a:lnTo>
                  <a:pt x="480796" y="289266"/>
                </a:lnTo>
                <a:lnTo>
                  <a:pt x="483588" y="286987"/>
                </a:lnTo>
                <a:lnTo>
                  <a:pt x="486152" y="284429"/>
                </a:lnTo>
                <a:lnTo>
                  <a:pt x="488818" y="281997"/>
                </a:lnTo>
                <a:lnTo>
                  <a:pt x="491740" y="279332"/>
                </a:lnTo>
                <a:lnTo>
                  <a:pt x="494649" y="276652"/>
                </a:lnTo>
                <a:lnTo>
                  <a:pt x="497560" y="273975"/>
                </a:lnTo>
                <a:lnTo>
                  <a:pt x="500728" y="271064"/>
                </a:lnTo>
                <a:lnTo>
                  <a:pt x="504078" y="268328"/>
                </a:lnTo>
                <a:lnTo>
                  <a:pt x="507056" y="265233"/>
                </a:lnTo>
                <a:lnTo>
                  <a:pt x="510157" y="262009"/>
                </a:lnTo>
                <a:lnTo>
                  <a:pt x="512955" y="258482"/>
                </a:lnTo>
                <a:lnTo>
                  <a:pt x="515798" y="255018"/>
                </a:lnTo>
                <a:lnTo>
                  <a:pt x="518543" y="251671"/>
                </a:lnTo>
                <a:lnTo>
                  <a:pt x="521305" y="248322"/>
                </a:lnTo>
                <a:lnTo>
                  <a:pt x="523819" y="244802"/>
                </a:lnTo>
                <a:lnTo>
                  <a:pt x="526163" y="241522"/>
                </a:lnTo>
                <a:lnTo>
                  <a:pt x="528219" y="238035"/>
                </a:lnTo>
                <a:lnTo>
                  <a:pt x="530368" y="234619"/>
                </a:lnTo>
                <a:lnTo>
                  <a:pt x="532345" y="231476"/>
                </a:lnTo>
                <a:lnTo>
                  <a:pt x="534394" y="228367"/>
                </a:lnTo>
                <a:lnTo>
                  <a:pt x="536196" y="225124"/>
                </a:lnTo>
                <a:lnTo>
                  <a:pt x="538039" y="221808"/>
                </a:lnTo>
                <a:lnTo>
                  <a:pt x="539875" y="218447"/>
                </a:lnTo>
                <a:lnTo>
                  <a:pt x="541304" y="214941"/>
                </a:lnTo>
                <a:lnTo>
                  <a:pt x="542549" y="211888"/>
                </a:lnTo>
                <a:lnTo>
                  <a:pt x="543326" y="208633"/>
                </a:lnTo>
                <a:lnTo>
                  <a:pt x="544218" y="205446"/>
                </a:lnTo>
                <a:lnTo>
                  <a:pt x="545028" y="202554"/>
                </a:lnTo>
                <a:lnTo>
                  <a:pt x="546055" y="199663"/>
                </a:lnTo>
                <a:lnTo>
                  <a:pt x="546412" y="196704"/>
                </a:lnTo>
                <a:lnTo>
                  <a:pt x="546786" y="193595"/>
                </a:lnTo>
                <a:lnTo>
                  <a:pt x="546412" y="190395"/>
                </a:lnTo>
                <a:lnTo>
                  <a:pt x="546412" y="187241"/>
                </a:lnTo>
                <a:lnTo>
                  <a:pt x="546412" y="184327"/>
                </a:lnTo>
                <a:lnTo>
                  <a:pt x="546412" y="181413"/>
                </a:lnTo>
                <a:lnTo>
                  <a:pt x="546412" y="178499"/>
                </a:lnTo>
                <a:lnTo>
                  <a:pt x="546412" y="175334"/>
                </a:lnTo>
                <a:lnTo>
                  <a:pt x="546648" y="172151"/>
                </a:lnTo>
                <a:lnTo>
                  <a:pt x="546412" y="169004"/>
                </a:lnTo>
                <a:lnTo>
                  <a:pt x="546156" y="165592"/>
                </a:lnTo>
                <a:lnTo>
                  <a:pt x="545683" y="162159"/>
                </a:lnTo>
                <a:lnTo>
                  <a:pt x="544938" y="158821"/>
                </a:lnTo>
                <a:lnTo>
                  <a:pt x="544220" y="155600"/>
                </a:lnTo>
                <a:lnTo>
                  <a:pt x="542932" y="152509"/>
                </a:lnTo>
                <a:lnTo>
                  <a:pt x="537641" y="131603"/>
                </a:lnTo>
                <a:lnTo>
                  <a:pt x="536917" y="128207"/>
                </a:lnTo>
                <a:lnTo>
                  <a:pt x="536190" y="124803"/>
                </a:lnTo>
                <a:lnTo>
                  <a:pt x="535624" y="121359"/>
                </a:lnTo>
                <a:lnTo>
                  <a:pt x="534756" y="117992"/>
                </a:lnTo>
                <a:lnTo>
                  <a:pt x="529440" y="102660"/>
                </a:lnTo>
                <a:lnTo>
                  <a:pt x="528174" y="99754"/>
                </a:lnTo>
                <a:lnTo>
                  <a:pt x="527006" y="97072"/>
                </a:lnTo>
                <a:lnTo>
                  <a:pt x="526036" y="94258"/>
                </a:lnTo>
                <a:lnTo>
                  <a:pt x="524540" y="91765"/>
                </a:lnTo>
                <a:lnTo>
                  <a:pt x="523122" y="89401"/>
                </a:lnTo>
                <a:lnTo>
                  <a:pt x="521219" y="87307"/>
                </a:lnTo>
                <a:lnTo>
                  <a:pt x="519432" y="85184"/>
                </a:lnTo>
                <a:lnTo>
                  <a:pt x="517333" y="82690"/>
                </a:lnTo>
                <a:lnTo>
                  <a:pt x="515238" y="80158"/>
                </a:lnTo>
                <a:lnTo>
                  <a:pt x="512884" y="77915"/>
                </a:lnTo>
                <a:lnTo>
                  <a:pt x="510141" y="75301"/>
                </a:lnTo>
                <a:lnTo>
                  <a:pt x="507048" y="73056"/>
                </a:lnTo>
                <a:lnTo>
                  <a:pt x="504142" y="70614"/>
                </a:lnTo>
                <a:lnTo>
                  <a:pt x="500969" y="67948"/>
                </a:lnTo>
                <a:lnTo>
                  <a:pt x="497992" y="65016"/>
                </a:lnTo>
                <a:lnTo>
                  <a:pt x="494646" y="62592"/>
                </a:lnTo>
                <a:lnTo>
                  <a:pt x="490942" y="59908"/>
                </a:lnTo>
                <a:lnTo>
                  <a:pt x="486899" y="57686"/>
                </a:lnTo>
                <a:lnTo>
                  <a:pt x="482990" y="55290"/>
                </a:lnTo>
                <a:lnTo>
                  <a:pt x="479368" y="53070"/>
                </a:lnTo>
                <a:lnTo>
                  <a:pt x="475751" y="50834"/>
                </a:lnTo>
                <a:lnTo>
                  <a:pt x="472054" y="48742"/>
                </a:lnTo>
                <a:lnTo>
                  <a:pt x="468460" y="46708"/>
                </a:lnTo>
                <a:lnTo>
                  <a:pt x="464734" y="44909"/>
                </a:lnTo>
                <a:lnTo>
                  <a:pt x="461118" y="42914"/>
                </a:lnTo>
                <a:lnTo>
                  <a:pt x="457695" y="41024"/>
                </a:lnTo>
                <a:lnTo>
                  <a:pt x="454354" y="38985"/>
                </a:lnTo>
                <a:lnTo>
                  <a:pt x="450935" y="37086"/>
                </a:lnTo>
                <a:lnTo>
                  <a:pt x="447794" y="35340"/>
                </a:lnTo>
                <a:lnTo>
                  <a:pt x="444698" y="33480"/>
                </a:lnTo>
                <a:lnTo>
                  <a:pt x="441440" y="31978"/>
                </a:lnTo>
                <a:lnTo>
                  <a:pt x="438379" y="30566"/>
                </a:lnTo>
                <a:lnTo>
                  <a:pt x="435040" y="29755"/>
                </a:lnTo>
                <a:lnTo>
                  <a:pt x="431978" y="28343"/>
                </a:lnTo>
                <a:lnTo>
                  <a:pt x="428720" y="26841"/>
                </a:lnTo>
                <a:lnTo>
                  <a:pt x="425740" y="24738"/>
                </a:lnTo>
                <a:lnTo>
                  <a:pt x="422483" y="23236"/>
                </a:lnTo>
                <a:lnTo>
                  <a:pt x="419421" y="21824"/>
                </a:lnTo>
                <a:lnTo>
                  <a:pt x="416156" y="20859"/>
                </a:lnTo>
                <a:lnTo>
                  <a:pt x="413020" y="19601"/>
                </a:lnTo>
                <a:lnTo>
                  <a:pt x="410087" y="18425"/>
                </a:lnTo>
                <a:lnTo>
                  <a:pt x="407233" y="17047"/>
                </a:lnTo>
                <a:lnTo>
                  <a:pt x="404278" y="15934"/>
                </a:lnTo>
                <a:lnTo>
                  <a:pt x="401405" y="14853"/>
                </a:lnTo>
                <a:lnTo>
                  <a:pt x="398507" y="13760"/>
                </a:lnTo>
                <a:lnTo>
                  <a:pt x="395536" y="13020"/>
                </a:lnTo>
                <a:lnTo>
                  <a:pt x="380464" y="11087"/>
                </a:lnTo>
                <a:lnTo>
                  <a:pt x="377298" y="10859"/>
                </a:lnTo>
                <a:lnTo>
                  <a:pt x="373654" y="10596"/>
                </a:lnTo>
                <a:lnTo>
                  <a:pt x="370008" y="10352"/>
                </a:lnTo>
                <a:lnTo>
                  <a:pt x="366362" y="10106"/>
                </a:lnTo>
                <a:lnTo>
                  <a:pt x="362718" y="9860"/>
                </a:lnTo>
                <a:lnTo>
                  <a:pt x="359063" y="9723"/>
                </a:lnTo>
                <a:lnTo>
                  <a:pt x="355427" y="9386"/>
                </a:lnTo>
                <a:lnTo>
                  <a:pt x="351292" y="9002"/>
                </a:lnTo>
                <a:lnTo>
                  <a:pt x="347187" y="8291"/>
                </a:lnTo>
                <a:lnTo>
                  <a:pt x="343050" y="7945"/>
                </a:lnTo>
                <a:lnTo>
                  <a:pt x="338445" y="7560"/>
                </a:lnTo>
                <a:lnTo>
                  <a:pt x="333808" y="7557"/>
                </a:lnTo>
                <a:lnTo>
                  <a:pt x="329200" y="7192"/>
                </a:lnTo>
                <a:lnTo>
                  <a:pt x="324574" y="6826"/>
                </a:lnTo>
                <a:lnTo>
                  <a:pt x="319969" y="6213"/>
                </a:lnTo>
                <a:lnTo>
                  <a:pt x="315350" y="5751"/>
                </a:lnTo>
                <a:lnTo>
                  <a:pt x="310255" y="5242"/>
                </a:lnTo>
                <a:lnTo>
                  <a:pt x="305165" y="4644"/>
                </a:lnTo>
                <a:lnTo>
                  <a:pt x="300059" y="4278"/>
                </a:lnTo>
                <a:lnTo>
                  <a:pt x="294961" y="3913"/>
                </a:lnTo>
                <a:lnTo>
                  <a:pt x="289843" y="3816"/>
                </a:lnTo>
                <a:lnTo>
                  <a:pt x="284736" y="3558"/>
                </a:lnTo>
                <a:lnTo>
                  <a:pt x="280359" y="3336"/>
                </a:lnTo>
                <a:lnTo>
                  <a:pt x="275986" y="2958"/>
                </a:lnTo>
                <a:lnTo>
                  <a:pt x="271607" y="2837"/>
                </a:lnTo>
                <a:lnTo>
                  <a:pt x="267244" y="2717"/>
                </a:lnTo>
                <a:lnTo>
                  <a:pt x="262871" y="2974"/>
                </a:lnTo>
                <a:lnTo>
                  <a:pt x="258510" y="2837"/>
                </a:lnTo>
                <a:lnTo>
                  <a:pt x="254860" y="2723"/>
                </a:lnTo>
                <a:lnTo>
                  <a:pt x="251218" y="2347"/>
                </a:lnTo>
                <a:lnTo>
                  <a:pt x="247574" y="2084"/>
                </a:lnTo>
                <a:lnTo>
                  <a:pt x="244408" y="1856"/>
                </a:lnTo>
                <a:lnTo>
                  <a:pt x="241248" y="1489"/>
                </a:lnTo>
                <a:lnTo>
                  <a:pt x="238079" y="1364"/>
                </a:lnTo>
                <a:lnTo>
                  <a:pt x="235169" y="1249"/>
                </a:lnTo>
                <a:lnTo>
                  <a:pt x="232245" y="1495"/>
                </a:lnTo>
                <a:lnTo>
                  <a:pt x="229336" y="1364"/>
                </a:lnTo>
                <a:lnTo>
                  <a:pt x="226908" y="1255"/>
                </a:lnTo>
                <a:lnTo>
                  <a:pt x="224496" y="770"/>
                </a:lnTo>
                <a:lnTo>
                  <a:pt x="222068" y="644"/>
                </a:lnTo>
                <a:lnTo>
                  <a:pt x="219880" y="530"/>
                </a:lnTo>
                <a:lnTo>
                  <a:pt x="217680" y="644"/>
                </a:lnTo>
                <a:lnTo>
                  <a:pt x="215486" y="644"/>
                </a:lnTo>
                <a:lnTo>
                  <a:pt x="175890" y="644"/>
                </a:lnTo>
                <a:lnTo>
                  <a:pt x="172599" y="0"/>
                </a:lnTo>
                <a:lnTo>
                  <a:pt x="169582" y="644"/>
                </a:lnTo>
                <a:lnTo>
                  <a:pt x="165799" y="1451"/>
                </a:lnTo>
                <a:lnTo>
                  <a:pt x="162282" y="3523"/>
                </a:lnTo>
                <a:lnTo>
                  <a:pt x="158646" y="4998"/>
                </a:lnTo>
                <a:lnTo>
                  <a:pt x="154511" y="6677"/>
                </a:lnTo>
                <a:lnTo>
                  <a:pt x="150330" y="8261"/>
                </a:lnTo>
                <a:lnTo>
                  <a:pt x="146269" y="10106"/>
                </a:lnTo>
                <a:lnTo>
                  <a:pt x="142308" y="11906"/>
                </a:lnTo>
                <a:lnTo>
                  <a:pt x="138499" y="14036"/>
                </a:lnTo>
                <a:lnTo>
                  <a:pt x="134580" y="15934"/>
                </a:lnTo>
                <a:lnTo>
                  <a:pt x="130477" y="17922"/>
                </a:lnTo>
                <a:lnTo>
                  <a:pt x="126224" y="19622"/>
                </a:lnTo>
                <a:lnTo>
                  <a:pt x="122204" y="21762"/>
                </a:lnTo>
                <a:lnTo>
                  <a:pt x="118454" y="23759"/>
                </a:lnTo>
                <a:lnTo>
                  <a:pt x="114967" y="26245"/>
                </a:lnTo>
                <a:lnTo>
                  <a:pt x="111268" y="28343"/>
                </a:lnTo>
                <a:lnTo>
                  <a:pt x="107677" y="30381"/>
                </a:lnTo>
                <a:lnTo>
                  <a:pt x="104000" y="32272"/>
                </a:lnTo>
                <a:lnTo>
                  <a:pt x="100332" y="34172"/>
                </a:lnTo>
                <a:lnTo>
                  <a:pt x="96960" y="35918"/>
                </a:lnTo>
                <a:lnTo>
                  <a:pt x="93491" y="37479"/>
                </a:lnTo>
                <a:lnTo>
                  <a:pt x="90149" y="39279"/>
                </a:lnTo>
                <a:lnTo>
                  <a:pt x="87172" y="40884"/>
                </a:lnTo>
                <a:lnTo>
                  <a:pt x="84372" y="42824"/>
                </a:lnTo>
                <a:lnTo>
                  <a:pt x="81374" y="44387"/>
                </a:lnTo>
                <a:lnTo>
                  <a:pt x="78784" y="45738"/>
                </a:lnTo>
                <a:lnTo>
                  <a:pt x="76002" y="46716"/>
                </a:lnTo>
                <a:lnTo>
                  <a:pt x="73385" y="48021"/>
                </a:lnTo>
                <a:lnTo>
                  <a:pt x="71145" y="49139"/>
                </a:lnTo>
                <a:lnTo>
                  <a:pt x="68929" y="50334"/>
                </a:lnTo>
                <a:lnTo>
                  <a:pt x="66804" y="51656"/>
                </a:lnTo>
                <a:lnTo>
                  <a:pt x="65033" y="52757"/>
                </a:lnTo>
                <a:lnTo>
                  <a:pt x="52388" y="60787"/>
                </a:lnTo>
                <a:lnTo>
                  <a:pt x="50760" y="61871"/>
                </a:lnTo>
                <a:lnTo>
                  <a:pt x="49473" y="62729"/>
                </a:lnTo>
                <a:lnTo>
                  <a:pt x="48452" y="64011"/>
                </a:lnTo>
                <a:lnTo>
                  <a:pt x="47126" y="64785"/>
                </a:lnTo>
                <a:lnTo>
                  <a:pt x="45538" y="65713"/>
                </a:lnTo>
                <a:lnTo>
                  <a:pt x="43747" y="66315"/>
                </a:lnTo>
                <a:lnTo>
                  <a:pt x="42018" y="66979"/>
                </a:lnTo>
                <a:lnTo>
                  <a:pt x="35218" y="68894"/>
                </a:lnTo>
                <a:lnTo>
                  <a:pt x="33996" y="69140"/>
                </a:lnTo>
                <a:lnTo>
                  <a:pt x="32784" y="69385"/>
                </a:lnTo>
                <a:lnTo>
                  <a:pt x="31560" y="69590"/>
                </a:lnTo>
                <a:lnTo>
                  <a:pt x="30362" y="69893"/>
                </a:lnTo>
                <a:lnTo>
                  <a:pt x="29618" y="70081"/>
                </a:lnTo>
                <a:lnTo>
                  <a:pt x="28918" y="70465"/>
                </a:lnTo>
                <a:lnTo>
                  <a:pt x="28168" y="70614"/>
                </a:lnTo>
                <a:lnTo>
                  <a:pt x="27706" y="70705"/>
                </a:lnTo>
                <a:lnTo>
                  <a:pt x="27208" y="70614"/>
                </a:lnTo>
                <a:lnTo>
                  <a:pt x="26728" y="70614"/>
                </a:lnTo>
                <a:lnTo>
                  <a:pt x="26728" y="70614"/>
                </a:lnTo>
                <a:lnTo>
                  <a:pt x="26728" y="74499"/>
                </a:lnTo>
                <a:lnTo>
                  <a:pt x="26310" y="75709"/>
                </a:lnTo>
                <a:lnTo>
                  <a:pt x="26728" y="76442"/>
                </a:lnTo>
                <a:lnTo>
                  <a:pt x="27281" y="77411"/>
                </a:lnTo>
                <a:lnTo>
                  <a:pt x="29642" y="78635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59224" y="4440558"/>
            <a:ext cx="85144" cy="162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41139" y="4735309"/>
            <a:ext cx="107598" cy="1320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09271" y="4955732"/>
            <a:ext cx="8255" cy="95250"/>
          </a:xfrm>
          <a:custGeom>
            <a:avLst/>
            <a:gdLst/>
            <a:ahLst/>
            <a:cxnLst/>
            <a:rect l="l" t="t" r="r" b="b"/>
            <a:pathLst>
              <a:path w="8254" h="95250">
                <a:moveTo>
                  <a:pt x="124" y="0"/>
                </a:moveTo>
                <a:lnTo>
                  <a:pt x="124" y="6810"/>
                </a:lnTo>
                <a:lnTo>
                  <a:pt x="124" y="20431"/>
                </a:lnTo>
                <a:lnTo>
                  <a:pt x="0" y="23350"/>
                </a:lnTo>
                <a:lnTo>
                  <a:pt x="124" y="26259"/>
                </a:lnTo>
                <a:lnTo>
                  <a:pt x="240" y="28938"/>
                </a:lnTo>
                <a:lnTo>
                  <a:pt x="587" y="31608"/>
                </a:lnTo>
                <a:lnTo>
                  <a:pt x="845" y="34281"/>
                </a:lnTo>
                <a:lnTo>
                  <a:pt x="1078" y="36705"/>
                </a:lnTo>
                <a:lnTo>
                  <a:pt x="1375" y="39124"/>
                </a:lnTo>
                <a:lnTo>
                  <a:pt x="1598" y="41549"/>
                </a:lnTo>
                <a:lnTo>
                  <a:pt x="1866" y="44461"/>
                </a:lnTo>
                <a:lnTo>
                  <a:pt x="2078" y="47377"/>
                </a:lnTo>
                <a:lnTo>
                  <a:pt x="2318" y="50291"/>
                </a:lnTo>
                <a:lnTo>
                  <a:pt x="2558" y="53206"/>
                </a:lnTo>
                <a:lnTo>
                  <a:pt x="2913" y="56115"/>
                </a:lnTo>
                <a:lnTo>
                  <a:pt x="3039" y="59034"/>
                </a:lnTo>
                <a:lnTo>
                  <a:pt x="3153" y="61703"/>
                </a:lnTo>
                <a:lnTo>
                  <a:pt x="2795" y="64404"/>
                </a:lnTo>
                <a:lnTo>
                  <a:pt x="3039" y="67055"/>
                </a:lnTo>
                <a:lnTo>
                  <a:pt x="3286" y="69752"/>
                </a:lnTo>
                <a:lnTo>
                  <a:pt x="4087" y="72393"/>
                </a:lnTo>
                <a:lnTo>
                  <a:pt x="4512" y="75077"/>
                </a:lnTo>
                <a:lnTo>
                  <a:pt x="4818" y="77010"/>
                </a:lnTo>
                <a:lnTo>
                  <a:pt x="4977" y="78965"/>
                </a:lnTo>
                <a:lnTo>
                  <a:pt x="5232" y="80905"/>
                </a:lnTo>
                <a:lnTo>
                  <a:pt x="5457" y="82610"/>
                </a:lnTo>
                <a:lnTo>
                  <a:pt x="5667" y="84318"/>
                </a:lnTo>
                <a:lnTo>
                  <a:pt x="5953" y="86013"/>
                </a:lnTo>
                <a:lnTo>
                  <a:pt x="7303" y="91091"/>
                </a:lnTo>
                <a:lnTo>
                  <a:pt x="7426" y="91841"/>
                </a:lnTo>
                <a:lnTo>
                  <a:pt x="7543" y="92553"/>
                </a:lnTo>
                <a:lnTo>
                  <a:pt x="7426" y="93304"/>
                </a:lnTo>
                <a:lnTo>
                  <a:pt x="7426" y="94035"/>
                </a:lnTo>
                <a:lnTo>
                  <a:pt x="7426" y="94275"/>
                </a:lnTo>
                <a:lnTo>
                  <a:pt x="7426" y="94515"/>
                </a:lnTo>
                <a:lnTo>
                  <a:pt x="7426" y="94755"/>
                </a:lnTo>
                <a:lnTo>
                  <a:pt x="7666" y="94755"/>
                </a:lnTo>
                <a:lnTo>
                  <a:pt x="7906" y="94755"/>
                </a:lnTo>
                <a:lnTo>
                  <a:pt x="8146" y="94755"/>
                </a:lnTo>
                <a:lnTo>
                  <a:pt x="8146" y="94275"/>
                </a:lnTo>
                <a:lnTo>
                  <a:pt x="8146" y="93795"/>
                </a:lnTo>
                <a:lnTo>
                  <a:pt x="8146" y="93315"/>
                </a:lnTo>
                <a:lnTo>
                  <a:pt x="8146" y="92824"/>
                </a:lnTo>
                <a:lnTo>
                  <a:pt x="8146" y="92332"/>
                </a:lnTo>
                <a:lnTo>
                  <a:pt x="8146" y="91841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76812" y="5184120"/>
            <a:ext cx="96086" cy="838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695"/>
              </a:lnSpc>
            </a:pPr>
            <a:r>
              <a:rPr spc="-5" dirty="0"/>
              <a:t>19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4652" y="2065089"/>
            <a:ext cx="5196840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9063" y="2059501"/>
            <a:ext cx="5219700" cy="514350"/>
          </a:xfrm>
          <a:custGeom>
            <a:avLst/>
            <a:gdLst/>
            <a:ahLst/>
            <a:cxnLst/>
            <a:rect l="l" t="t" r="r" b="b"/>
            <a:pathLst>
              <a:path w="5219700" h="514350">
                <a:moveTo>
                  <a:pt x="0" y="0"/>
                </a:moveTo>
                <a:lnTo>
                  <a:pt x="5219191" y="0"/>
                </a:lnTo>
                <a:lnTo>
                  <a:pt x="5219191" y="51409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1542" y="893413"/>
            <a:ext cx="6172817" cy="4961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909" y="1193858"/>
            <a:ext cx="2745105" cy="42773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40"/>
              </a:lnSpc>
              <a:spcBef>
                <a:spcPts val="240"/>
              </a:spcBef>
            </a:pPr>
            <a:r>
              <a:rPr sz="2800" b="1" dirty="0">
                <a:latin typeface="Arial"/>
                <a:cs typeface="Arial"/>
              </a:rPr>
              <a:t>Character-level  language model  example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836294">
              <a:lnSpc>
                <a:spcPts val="3340"/>
              </a:lnSpc>
            </a:pPr>
            <a:r>
              <a:rPr sz="2800" dirty="0">
                <a:latin typeface="Arial"/>
                <a:cs typeface="Arial"/>
              </a:rPr>
              <a:t>Vocabulary:  [h,e,l,o]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61594">
              <a:lnSpc>
                <a:spcPts val="3340"/>
              </a:lnSpc>
            </a:pPr>
            <a:r>
              <a:rPr sz="2800" spc="5" dirty="0">
                <a:latin typeface="Arial"/>
                <a:cs typeface="Arial"/>
              </a:rPr>
              <a:t>Example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training  sequence:  </a:t>
            </a:r>
            <a:r>
              <a:rPr sz="2800" b="1" dirty="0">
                <a:latin typeface="Arial"/>
                <a:cs typeface="Arial"/>
              </a:rPr>
              <a:t>“hello”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4707" y="885113"/>
            <a:ext cx="7239000" cy="1987550"/>
          </a:xfrm>
          <a:custGeom>
            <a:avLst/>
            <a:gdLst/>
            <a:ahLst/>
            <a:cxnLst/>
            <a:rect l="l" t="t" r="r" b="b"/>
            <a:pathLst>
              <a:path w="7239000" h="1987550">
                <a:moveTo>
                  <a:pt x="0" y="0"/>
                </a:moveTo>
                <a:lnTo>
                  <a:pt x="7238527" y="0"/>
                </a:lnTo>
                <a:lnTo>
                  <a:pt x="7238527" y="1987391"/>
                </a:lnTo>
                <a:lnTo>
                  <a:pt x="0" y="1987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9740" y="1426444"/>
            <a:ext cx="5208013" cy="502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4151" y="1420856"/>
            <a:ext cx="5219700" cy="514350"/>
          </a:xfrm>
          <a:custGeom>
            <a:avLst/>
            <a:gdLst/>
            <a:ahLst/>
            <a:cxnLst/>
            <a:rect l="l" t="t" r="r" b="b"/>
            <a:pathLst>
              <a:path w="5219700" h="514350">
                <a:moveTo>
                  <a:pt x="0" y="0"/>
                </a:moveTo>
                <a:lnTo>
                  <a:pt x="5219191" y="0"/>
                </a:lnTo>
                <a:lnTo>
                  <a:pt x="5219191" y="51409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5276" y="3902074"/>
            <a:ext cx="871727" cy="4805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6728" y="2873882"/>
            <a:ext cx="3408679" cy="10226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8171" y="3348862"/>
            <a:ext cx="2995168" cy="1022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51038" y="2892796"/>
            <a:ext cx="885818" cy="3809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5424" y="2934503"/>
            <a:ext cx="1030985" cy="871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34002" y="2939217"/>
            <a:ext cx="371606" cy="13172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61991" y="6283093"/>
            <a:ext cx="356870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3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4652" y="2065089"/>
            <a:ext cx="5196840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9063" y="2059501"/>
            <a:ext cx="5219700" cy="514350"/>
          </a:xfrm>
          <a:custGeom>
            <a:avLst/>
            <a:gdLst/>
            <a:ahLst/>
            <a:cxnLst/>
            <a:rect l="l" t="t" r="r" b="b"/>
            <a:pathLst>
              <a:path w="5219700" h="514350">
                <a:moveTo>
                  <a:pt x="0" y="0"/>
                </a:moveTo>
                <a:lnTo>
                  <a:pt x="5219191" y="0"/>
                </a:lnTo>
                <a:lnTo>
                  <a:pt x="5219191" y="51409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1542" y="893413"/>
            <a:ext cx="6172817" cy="4961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909" y="1193858"/>
            <a:ext cx="2745105" cy="42773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40"/>
              </a:lnSpc>
              <a:spcBef>
                <a:spcPts val="240"/>
              </a:spcBef>
            </a:pPr>
            <a:r>
              <a:rPr sz="2800" b="1" dirty="0">
                <a:latin typeface="Arial"/>
                <a:cs typeface="Arial"/>
              </a:rPr>
              <a:t>Character-level  language model  example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836294">
              <a:lnSpc>
                <a:spcPts val="3340"/>
              </a:lnSpc>
            </a:pPr>
            <a:r>
              <a:rPr sz="2800" dirty="0">
                <a:latin typeface="Arial"/>
                <a:cs typeface="Arial"/>
              </a:rPr>
              <a:t>Vocabulary:  [h,e,l,o]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61594">
              <a:lnSpc>
                <a:spcPts val="3340"/>
              </a:lnSpc>
            </a:pPr>
            <a:r>
              <a:rPr sz="2800" spc="5" dirty="0">
                <a:latin typeface="Arial"/>
                <a:cs typeface="Arial"/>
              </a:rPr>
              <a:t>Example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training  sequence:  </a:t>
            </a:r>
            <a:r>
              <a:rPr sz="2800" b="1" dirty="0">
                <a:latin typeface="Arial"/>
                <a:cs typeface="Arial"/>
              </a:rPr>
              <a:t>“hello”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4707" y="885113"/>
            <a:ext cx="7239000" cy="1987550"/>
          </a:xfrm>
          <a:custGeom>
            <a:avLst/>
            <a:gdLst/>
            <a:ahLst/>
            <a:cxnLst/>
            <a:rect l="l" t="t" r="r" b="b"/>
            <a:pathLst>
              <a:path w="7239000" h="1987550">
                <a:moveTo>
                  <a:pt x="0" y="0"/>
                </a:moveTo>
                <a:lnTo>
                  <a:pt x="7238527" y="0"/>
                </a:lnTo>
                <a:lnTo>
                  <a:pt x="7238527" y="1987391"/>
                </a:lnTo>
                <a:lnTo>
                  <a:pt x="0" y="1987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9740" y="1426444"/>
            <a:ext cx="5208013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4151" y="1420856"/>
            <a:ext cx="5219700" cy="514350"/>
          </a:xfrm>
          <a:custGeom>
            <a:avLst/>
            <a:gdLst/>
            <a:ahLst/>
            <a:cxnLst/>
            <a:rect l="l" t="t" r="r" b="b"/>
            <a:pathLst>
              <a:path w="5219700" h="514350">
                <a:moveTo>
                  <a:pt x="0" y="0"/>
                </a:moveTo>
                <a:lnTo>
                  <a:pt x="5219191" y="0"/>
                </a:lnTo>
                <a:lnTo>
                  <a:pt x="5219191" y="51409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76388" y="2873882"/>
            <a:ext cx="2313431" cy="1022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60207" y="3348862"/>
            <a:ext cx="2414016" cy="1022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2583" y="3890898"/>
            <a:ext cx="871727" cy="4805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70547" y="3097402"/>
            <a:ext cx="463803" cy="3967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90106" y="2589614"/>
            <a:ext cx="150395" cy="935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61991" y="6283093"/>
            <a:ext cx="356870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3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4652" y="2065089"/>
            <a:ext cx="5196840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9063" y="2059501"/>
            <a:ext cx="5219700" cy="514350"/>
          </a:xfrm>
          <a:custGeom>
            <a:avLst/>
            <a:gdLst/>
            <a:ahLst/>
            <a:cxnLst/>
            <a:rect l="l" t="t" r="r" b="b"/>
            <a:pathLst>
              <a:path w="5219700" h="514350">
                <a:moveTo>
                  <a:pt x="0" y="0"/>
                </a:moveTo>
                <a:lnTo>
                  <a:pt x="5219191" y="0"/>
                </a:lnTo>
                <a:lnTo>
                  <a:pt x="5219191" y="51409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1542" y="893413"/>
            <a:ext cx="6172817" cy="4961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909" y="1193858"/>
            <a:ext cx="2745105" cy="42773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40"/>
              </a:lnSpc>
              <a:spcBef>
                <a:spcPts val="240"/>
              </a:spcBef>
            </a:pPr>
            <a:r>
              <a:rPr sz="2800" b="1" dirty="0">
                <a:latin typeface="Arial"/>
                <a:cs typeface="Arial"/>
              </a:rPr>
              <a:t>Character-level  language model  example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836294">
              <a:lnSpc>
                <a:spcPts val="3340"/>
              </a:lnSpc>
            </a:pPr>
            <a:r>
              <a:rPr sz="2800" dirty="0">
                <a:latin typeface="Arial"/>
                <a:cs typeface="Arial"/>
              </a:rPr>
              <a:t>Vocabulary:  [h,e,l,o]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61594">
              <a:lnSpc>
                <a:spcPts val="3340"/>
              </a:lnSpc>
            </a:pPr>
            <a:r>
              <a:rPr sz="2800" spc="5" dirty="0">
                <a:latin typeface="Arial"/>
                <a:cs typeface="Arial"/>
              </a:rPr>
              <a:t>Example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training  sequence:  </a:t>
            </a:r>
            <a:r>
              <a:rPr sz="2800" b="1" dirty="0">
                <a:latin typeface="Arial"/>
                <a:cs typeface="Arial"/>
              </a:rPr>
              <a:t>“hello”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4707" y="885113"/>
            <a:ext cx="7239000" cy="1987550"/>
          </a:xfrm>
          <a:custGeom>
            <a:avLst/>
            <a:gdLst/>
            <a:ahLst/>
            <a:cxnLst/>
            <a:rect l="l" t="t" r="r" b="b"/>
            <a:pathLst>
              <a:path w="7239000" h="1987550">
                <a:moveTo>
                  <a:pt x="0" y="0"/>
                </a:moveTo>
                <a:lnTo>
                  <a:pt x="7238527" y="0"/>
                </a:lnTo>
                <a:lnTo>
                  <a:pt x="7238527" y="1987391"/>
                </a:lnTo>
                <a:lnTo>
                  <a:pt x="0" y="1987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9740" y="1426444"/>
            <a:ext cx="5208013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4151" y="1420856"/>
            <a:ext cx="5219700" cy="514350"/>
          </a:xfrm>
          <a:custGeom>
            <a:avLst/>
            <a:gdLst/>
            <a:ahLst/>
            <a:cxnLst/>
            <a:rect l="l" t="t" r="r" b="b"/>
            <a:pathLst>
              <a:path w="5219700" h="514350">
                <a:moveTo>
                  <a:pt x="0" y="0"/>
                </a:moveTo>
                <a:lnTo>
                  <a:pt x="5219191" y="0"/>
                </a:lnTo>
                <a:lnTo>
                  <a:pt x="5219191" y="51409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6047" y="2873882"/>
            <a:ext cx="1223772" cy="1022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44864" y="3348862"/>
            <a:ext cx="1229359" cy="1022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07831" y="3902074"/>
            <a:ext cx="871727" cy="4805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60207" y="3102990"/>
            <a:ext cx="469392" cy="3967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48497" y="3382886"/>
            <a:ext cx="469900" cy="32384"/>
          </a:xfrm>
          <a:custGeom>
            <a:avLst/>
            <a:gdLst/>
            <a:ahLst/>
            <a:cxnLst/>
            <a:rect l="l" t="t" r="r" b="b"/>
            <a:pathLst>
              <a:path w="469900" h="32385">
                <a:moveTo>
                  <a:pt x="0" y="5051"/>
                </a:moveTo>
                <a:lnTo>
                  <a:pt x="4146" y="1451"/>
                </a:lnTo>
                <a:lnTo>
                  <a:pt x="6548" y="696"/>
                </a:lnTo>
                <a:lnTo>
                  <a:pt x="8763" y="0"/>
                </a:lnTo>
                <a:lnTo>
                  <a:pt x="11437" y="469"/>
                </a:lnTo>
                <a:lnTo>
                  <a:pt x="13849" y="696"/>
                </a:lnTo>
                <a:lnTo>
                  <a:pt x="16534" y="949"/>
                </a:lnTo>
                <a:lnTo>
                  <a:pt x="19190" y="1586"/>
                </a:lnTo>
                <a:lnTo>
                  <a:pt x="21839" y="2137"/>
                </a:lnTo>
                <a:lnTo>
                  <a:pt x="25018" y="2798"/>
                </a:lnTo>
                <a:lnTo>
                  <a:pt x="28140" y="3762"/>
                </a:lnTo>
                <a:lnTo>
                  <a:pt x="31334" y="4330"/>
                </a:lnTo>
                <a:lnTo>
                  <a:pt x="34950" y="4974"/>
                </a:lnTo>
                <a:lnTo>
                  <a:pt x="38621" y="5315"/>
                </a:lnTo>
                <a:lnTo>
                  <a:pt x="42270" y="5771"/>
                </a:lnTo>
                <a:lnTo>
                  <a:pt x="46392" y="6286"/>
                </a:lnTo>
                <a:lnTo>
                  <a:pt x="50510" y="6867"/>
                </a:lnTo>
                <a:lnTo>
                  <a:pt x="54646" y="7244"/>
                </a:lnTo>
                <a:lnTo>
                  <a:pt x="58521" y="7598"/>
                </a:lnTo>
                <a:lnTo>
                  <a:pt x="62417" y="7725"/>
                </a:lnTo>
                <a:lnTo>
                  <a:pt x="66302" y="7965"/>
                </a:lnTo>
                <a:lnTo>
                  <a:pt x="70199" y="8205"/>
                </a:lnTo>
                <a:lnTo>
                  <a:pt x="74112" y="8283"/>
                </a:lnTo>
                <a:lnTo>
                  <a:pt x="77991" y="8685"/>
                </a:lnTo>
                <a:lnTo>
                  <a:pt x="81162" y="9014"/>
                </a:lnTo>
                <a:lnTo>
                  <a:pt x="84285" y="9791"/>
                </a:lnTo>
                <a:lnTo>
                  <a:pt x="87454" y="10158"/>
                </a:lnTo>
                <a:lnTo>
                  <a:pt x="90594" y="10522"/>
                </a:lnTo>
                <a:lnTo>
                  <a:pt x="93776" y="10515"/>
                </a:lnTo>
                <a:lnTo>
                  <a:pt x="96916" y="10879"/>
                </a:lnTo>
                <a:lnTo>
                  <a:pt x="100096" y="11247"/>
                </a:lnTo>
                <a:lnTo>
                  <a:pt x="103230" y="12011"/>
                </a:lnTo>
                <a:lnTo>
                  <a:pt x="106412" y="12352"/>
                </a:lnTo>
                <a:lnTo>
                  <a:pt x="110041" y="12742"/>
                </a:lnTo>
                <a:lnTo>
                  <a:pt x="113702" y="12840"/>
                </a:lnTo>
                <a:lnTo>
                  <a:pt x="117348" y="13072"/>
                </a:lnTo>
                <a:lnTo>
                  <a:pt x="121232" y="13320"/>
                </a:lnTo>
                <a:lnTo>
                  <a:pt x="125129" y="13439"/>
                </a:lnTo>
                <a:lnTo>
                  <a:pt x="129004" y="13793"/>
                </a:lnTo>
                <a:lnTo>
                  <a:pt x="133140" y="14170"/>
                </a:lnTo>
                <a:lnTo>
                  <a:pt x="137243" y="14910"/>
                </a:lnTo>
                <a:lnTo>
                  <a:pt x="141380" y="15266"/>
                </a:lnTo>
                <a:lnTo>
                  <a:pt x="145745" y="15642"/>
                </a:lnTo>
                <a:lnTo>
                  <a:pt x="150130" y="15873"/>
                </a:lnTo>
                <a:lnTo>
                  <a:pt x="154510" y="15987"/>
                </a:lnTo>
                <a:lnTo>
                  <a:pt x="159363" y="16113"/>
                </a:lnTo>
                <a:lnTo>
                  <a:pt x="164223" y="15987"/>
                </a:lnTo>
                <a:lnTo>
                  <a:pt x="169080" y="15987"/>
                </a:lnTo>
                <a:lnTo>
                  <a:pt x="251689" y="15987"/>
                </a:lnTo>
                <a:lnTo>
                  <a:pt x="253400" y="15867"/>
                </a:lnTo>
                <a:lnTo>
                  <a:pt x="255094" y="15987"/>
                </a:lnTo>
                <a:lnTo>
                  <a:pt x="256805" y="16107"/>
                </a:lnTo>
                <a:lnTo>
                  <a:pt x="258491" y="16601"/>
                </a:lnTo>
                <a:lnTo>
                  <a:pt x="260202" y="16707"/>
                </a:lnTo>
                <a:lnTo>
                  <a:pt x="262376" y="16841"/>
                </a:lnTo>
                <a:lnTo>
                  <a:pt x="264567" y="16707"/>
                </a:lnTo>
                <a:lnTo>
                  <a:pt x="353495" y="16707"/>
                </a:lnTo>
                <a:lnTo>
                  <a:pt x="354956" y="16592"/>
                </a:lnTo>
                <a:lnTo>
                  <a:pt x="356398" y="16707"/>
                </a:lnTo>
                <a:lnTo>
                  <a:pt x="358110" y="16843"/>
                </a:lnTo>
                <a:lnTo>
                  <a:pt x="359827" y="17099"/>
                </a:lnTo>
                <a:lnTo>
                  <a:pt x="361506" y="17460"/>
                </a:lnTo>
                <a:lnTo>
                  <a:pt x="363232" y="17831"/>
                </a:lnTo>
                <a:lnTo>
                  <a:pt x="364898" y="18472"/>
                </a:lnTo>
                <a:lnTo>
                  <a:pt x="366614" y="18901"/>
                </a:lnTo>
                <a:lnTo>
                  <a:pt x="368784" y="19443"/>
                </a:lnTo>
                <a:lnTo>
                  <a:pt x="370986" y="19857"/>
                </a:lnTo>
                <a:lnTo>
                  <a:pt x="373162" y="20374"/>
                </a:lnTo>
                <a:lnTo>
                  <a:pt x="376082" y="21068"/>
                </a:lnTo>
                <a:lnTo>
                  <a:pt x="378958" y="21991"/>
                </a:lnTo>
                <a:lnTo>
                  <a:pt x="381904" y="22535"/>
                </a:lnTo>
                <a:lnTo>
                  <a:pt x="400131" y="24489"/>
                </a:lnTo>
                <a:lnTo>
                  <a:pt x="403776" y="24729"/>
                </a:lnTo>
                <a:lnTo>
                  <a:pt x="407421" y="24969"/>
                </a:lnTo>
                <a:lnTo>
                  <a:pt x="411063" y="25315"/>
                </a:lnTo>
                <a:lnTo>
                  <a:pt x="414712" y="25449"/>
                </a:lnTo>
                <a:lnTo>
                  <a:pt x="417622" y="25556"/>
                </a:lnTo>
                <a:lnTo>
                  <a:pt x="420548" y="25299"/>
                </a:lnTo>
                <a:lnTo>
                  <a:pt x="423454" y="25449"/>
                </a:lnTo>
                <a:lnTo>
                  <a:pt x="425405" y="25550"/>
                </a:lnTo>
                <a:lnTo>
                  <a:pt x="427332" y="26068"/>
                </a:lnTo>
                <a:lnTo>
                  <a:pt x="429282" y="26202"/>
                </a:lnTo>
                <a:lnTo>
                  <a:pt x="430977" y="26319"/>
                </a:lnTo>
                <a:lnTo>
                  <a:pt x="432701" y="26050"/>
                </a:lnTo>
                <a:lnTo>
                  <a:pt x="434390" y="26202"/>
                </a:lnTo>
                <a:lnTo>
                  <a:pt x="435375" y="26291"/>
                </a:lnTo>
                <a:lnTo>
                  <a:pt x="436319" y="26783"/>
                </a:lnTo>
                <a:lnTo>
                  <a:pt x="437304" y="26922"/>
                </a:lnTo>
                <a:lnTo>
                  <a:pt x="438021" y="27024"/>
                </a:lnTo>
                <a:lnTo>
                  <a:pt x="438767" y="26922"/>
                </a:lnTo>
                <a:lnTo>
                  <a:pt x="439498" y="26922"/>
                </a:lnTo>
                <a:lnTo>
                  <a:pt x="439978" y="26922"/>
                </a:lnTo>
                <a:lnTo>
                  <a:pt x="440458" y="26922"/>
                </a:lnTo>
                <a:lnTo>
                  <a:pt x="440939" y="26922"/>
                </a:lnTo>
                <a:lnTo>
                  <a:pt x="441430" y="26922"/>
                </a:lnTo>
                <a:lnTo>
                  <a:pt x="441939" y="26830"/>
                </a:lnTo>
                <a:lnTo>
                  <a:pt x="442412" y="26922"/>
                </a:lnTo>
                <a:lnTo>
                  <a:pt x="443161" y="27070"/>
                </a:lnTo>
                <a:lnTo>
                  <a:pt x="443876" y="27398"/>
                </a:lnTo>
                <a:lnTo>
                  <a:pt x="444606" y="27643"/>
                </a:lnTo>
                <a:lnTo>
                  <a:pt x="445339" y="27889"/>
                </a:lnTo>
                <a:lnTo>
                  <a:pt x="446048" y="28299"/>
                </a:lnTo>
                <a:lnTo>
                  <a:pt x="446799" y="28396"/>
                </a:lnTo>
                <a:lnTo>
                  <a:pt x="447991" y="28550"/>
                </a:lnTo>
                <a:lnTo>
                  <a:pt x="449237" y="28264"/>
                </a:lnTo>
                <a:lnTo>
                  <a:pt x="450434" y="28396"/>
                </a:lnTo>
                <a:lnTo>
                  <a:pt x="451420" y="28504"/>
                </a:lnTo>
                <a:lnTo>
                  <a:pt x="452376" y="28876"/>
                </a:lnTo>
                <a:lnTo>
                  <a:pt x="453348" y="29116"/>
                </a:lnTo>
                <a:lnTo>
                  <a:pt x="454319" y="29356"/>
                </a:lnTo>
                <a:lnTo>
                  <a:pt x="455276" y="29715"/>
                </a:lnTo>
                <a:lnTo>
                  <a:pt x="456262" y="29836"/>
                </a:lnTo>
                <a:lnTo>
                  <a:pt x="457219" y="29955"/>
                </a:lnTo>
                <a:lnTo>
                  <a:pt x="458230" y="29680"/>
                </a:lnTo>
                <a:lnTo>
                  <a:pt x="459176" y="29836"/>
                </a:lnTo>
                <a:lnTo>
                  <a:pt x="459682" y="29920"/>
                </a:lnTo>
                <a:lnTo>
                  <a:pt x="460112" y="30391"/>
                </a:lnTo>
                <a:lnTo>
                  <a:pt x="460617" y="30557"/>
                </a:lnTo>
                <a:lnTo>
                  <a:pt x="460843" y="30631"/>
                </a:lnTo>
                <a:lnTo>
                  <a:pt x="461119" y="30557"/>
                </a:lnTo>
                <a:lnTo>
                  <a:pt x="461370" y="30557"/>
                </a:lnTo>
                <a:lnTo>
                  <a:pt x="461610" y="30557"/>
                </a:lnTo>
                <a:lnTo>
                  <a:pt x="461975" y="30437"/>
                </a:lnTo>
                <a:lnTo>
                  <a:pt x="462215" y="30688"/>
                </a:lnTo>
                <a:lnTo>
                  <a:pt x="461965" y="31179"/>
                </a:lnTo>
                <a:lnTo>
                  <a:pt x="462090" y="31310"/>
                </a:lnTo>
                <a:lnTo>
                  <a:pt x="462570" y="31310"/>
                </a:lnTo>
                <a:lnTo>
                  <a:pt x="462810" y="31310"/>
                </a:lnTo>
                <a:lnTo>
                  <a:pt x="463301" y="31310"/>
                </a:lnTo>
                <a:lnTo>
                  <a:pt x="463793" y="31310"/>
                </a:lnTo>
                <a:lnTo>
                  <a:pt x="464284" y="31310"/>
                </a:lnTo>
                <a:lnTo>
                  <a:pt x="464524" y="31310"/>
                </a:lnTo>
                <a:lnTo>
                  <a:pt x="464764" y="31310"/>
                </a:lnTo>
                <a:lnTo>
                  <a:pt x="465004" y="31310"/>
                </a:lnTo>
                <a:lnTo>
                  <a:pt x="465735" y="31310"/>
                </a:lnTo>
                <a:lnTo>
                  <a:pt x="466467" y="31310"/>
                </a:lnTo>
                <a:lnTo>
                  <a:pt x="467198" y="31310"/>
                </a:lnTo>
                <a:lnTo>
                  <a:pt x="467438" y="31310"/>
                </a:lnTo>
                <a:lnTo>
                  <a:pt x="467678" y="31310"/>
                </a:lnTo>
                <a:lnTo>
                  <a:pt x="467918" y="31310"/>
                </a:lnTo>
                <a:lnTo>
                  <a:pt x="468158" y="31310"/>
                </a:lnTo>
                <a:lnTo>
                  <a:pt x="468398" y="31310"/>
                </a:lnTo>
                <a:lnTo>
                  <a:pt x="468638" y="31310"/>
                </a:lnTo>
                <a:lnTo>
                  <a:pt x="468638" y="31550"/>
                </a:lnTo>
                <a:lnTo>
                  <a:pt x="468638" y="31790"/>
                </a:lnTo>
                <a:lnTo>
                  <a:pt x="468638" y="32030"/>
                </a:lnTo>
                <a:lnTo>
                  <a:pt x="468889" y="32030"/>
                </a:lnTo>
                <a:lnTo>
                  <a:pt x="469140" y="32030"/>
                </a:lnTo>
                <a:lnTo>
                  <a:pt x="469392" y="32030"/>
                </a:lnTo>
                <a:lnTo>
                  <a:pt x="468420" y="32030"/>
                </a:lnTo>
                <a:lnTo>
                  <a:pt x="467449" y="32030"/>
                </a:lnTo>
                <a:lnTo>
                  <a:pt x="466477" y="32030"/>
                </a:lnTo>
                <a:lnTo>
                  <a:pt x="464775" y="32030"/>
                </a:lnTo>
                <a:lnTo>
                  <a:pt x="461370" y="32030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31995" y="3185329"/>
            <a:ext cx="5080" cy="78105"/>
          </a:xfrm>
          <a:custGeom>
            <a:avLst/>
            <a:gdLst/>
            <a:ahLst/>
            <a:cxnLst/>
            <a:rect l="l" t="t" r="r" b="b"/>
            <a:pathLst>
              <a:path w="5079" h="78104">
                <a:moveTo>
                  <a:pt x="3242" y="0"/>
                </a:moveTo>
                <a:lnTo>
                  <a:pt x="971" y="11138"/>
                </a:lnTo>
                <a:lnTo>
                  <a:pt x="328" y="16763"/>
                </a:lnTo>
                <a:lnTo>
                  <a:pt x="0" y="19640"/>
                </a:lnTo>
                <a:lnTo>
                  <a:pt x="328" y="22592"/>
                </a:lnTo>
                <a:lnTo>
                  <a:pt x="328" y="25506"/>
                </a:lnTo>
                <a:lnTo>
                  <a:pt x="328" y="28420"/>
                </a:lnTo>
                <a:lnTo>
                  <a:pt x="328" y="31334"/>
                </a:lnTo>
                <a:lnTo>
                  <a:pt x="328" y="34248"/>
                </a:lnTo>
                <a:lnTo>
                  <a:pt x="328" y="36922"/>
                </a:lnTo>
                <a:lnTo>
                  <a:pt x="208" y="39601"/>
                </a:lnTo>
                <a:lnTo>
                  <a:pt x="328" y="42270"/>
                </a:lnTo>
                <a:lnTo>
                  <a:pt x="448" y="44949"/>
                </a:lnTo>
                <a:lnTo>
                  <a:pt x="484" y="47688"/>
                </a:lnTo>
                <a:lnTo>
                  <a:pt x="1048" y="50291"/>
                </a:lnTo>
                <a:lnTo>
                  <a:pt x="1695" y="53276"/>
                </a:lnTo>
                <a:lnTo>
                  <a:pt x="3366" y="56045"/>
                </a:lnTo>
                <a:lnTo>
                  <a:pt x="3963" y="59034"/>
                </a:lnTo>
                <a:lnTo>
                  <a:pt x="4577" y="62113"/>
                </a:lnTo>
                <a:lnTo>
                  <a:pt x="4563" y="65337"/>
                </a:lnTo>
                <a:lnTo>
                  <a:pt x="4683" y="68496"/>
                </a:lnTo>
                <a:lnTo>
                  <a:pt x="4803" y="71657"/>
                </a:lnTo>
                <a:lnTo>
                  <a:pt x="4683" y="77991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61991" y="6283093"/>
            <a:ext cx="356870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3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4652" y="2065089"/>
            <a:ext cx="5196840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9063" y="2059501"/>
            <a:ext cx="5219700" cy="514350"/>
          </a:xfrm>
          <a:custGeom>
            <a:avLst/>
            <a:gdLst/>
            <a:ahLst/>
            <a:cxnLst/>
            <a:rect l="l" t="t" r="r" b="b"/>
            <a:pathLst>
              <a:path w="5219700" h="514350">
                <a:moveTo>
                  <a:pt x="0" y="0"/>
                </a:moveTo>
                <a:lnTo>
                  <a:pt x="5219191" y="0"/>
                </a:lnTo>
                <a:lnTo>
                  <a:pt x="5219191" y="51409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1542" y="893413"/>
            <a:ext cx="6172817" cy="4961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909" y="1193858"/>
            <a:ext cx="2745105" cy="42773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40"/>
              </a:lnSpc>
              <a:spcBef>
                <a:spcPts val="240"/>
              </a:spcBef>
            </a:pPr>
            <a:r>
              <a:rPr sz="2800" b="1" dirty="0">
                <a:latin typeface="Arial"/>
                <a:cs typeface="Arial"/>
              </a:rPr>
              <a:t>Character-level  language model  example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836294">
              <a:lnSpc>
                <a:spcPts val="3340"/>
              </a:lnSpc>
            </a:pPr>
            <a:r>
              <a:rPr sz="2800" dirty="0">
                <a:latin typeface="Arial"/>
                <a:cs typeface="Arial"/>
              </a:rPr>
              <a:t>Vocabulary:  [h,e,l,o]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61594">
              <a:lnSpc>
                <a:spcPts val="3340"/>
              </a:lnSpc>
            </a:pPr>
            <a:r>
              <a:rPr sz="2800" spc="5" dirty="0">
                <a:latin typeface="Arial"/>
                <a:cs typeface="Arial"/>
              </a:rPr>
              <a:t>Example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training  sequence:  </a:t>
            </a:r>
            <a:r>
              <a:rPr sz="2800" b="1" dirty="0">
                <a:latin typeface="Arial"/>
                <a:cs typeface="Arial"/>
              </a:rPr>
              <a:t>“hello”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4707" y="885113"/>
            <a:ext cx="7239000" cy="1987550"/>
          </a:xfrm>
          <a:custGeom>
            <a:avLst/>
            <a:gdLst/>
            <a:ahLst/>
            <a:cxnLst/>
            <a:rect l="l" t="t" r="r" b="b"/>
            <a:pathLst>
              <a:path w="7239000" h="1987550">
                <a:moveTo>
                  <a:pt x="0" y="0"/>
                </a:moveTo>
                <a:lnTo>
                  <a:pt x="7238527" y="0"/>
                </a:lnTo>
                <a:lnTo>
                  <a:pt x="7238527" y="1987391"/>
                </a:lnTo>
                <a:lnTo>
                  <a:pt x="0" y="1987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9740" y="1426444"/>
            <a:ext cx="5208013" cy="502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4151" y="1420856"/>
            <a:ext cx="5219700" cy="514350"/>
          </a:xfrm>
          <a:custGeom>
            <a:avLst/>
            <a:gdLst/>
            <a:ahLst/>
            <a:cxnLst/>
            <a:rect l="l" t="t" r="r" b="b"/>
            <a:pathLst>
              <a:path w="5219700" h="514350">
                <a:moveTo>
                  <a:pt x="0" y="0"/>
                </a:moveTo>
                <a:lnTo>
                  <a:pt x="5219191" y="0"/>
                </a:lnTo>
                <a:lnTo>
                  <a:pt x="5219191" y="51409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5320" y="3359013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20">
                <a:moveTo>
                  <a:pt x="0" y="7052"/>
                </a:moveTo>
                <a:lnTo>
                  <a:pt x="6050" y="1942"/>
                </a:lnTo>
                <a:lnTo>
                  <a:pt x="9462" y="1224"/>
                </a:lnTo>
                <a:lnTo>
                  <a:pt x="15283" y="0"/>
                </a:lnTo>
                <a:lnTo>
                  <a:pt x="21627" y="1020"/>
                </a:lnTo>
                <a:lnTo>
                  <a:pt x="27699" y="1224"/>
                </a:lnTo>
                <a:lnTo>
                  <a:pt x="35274" y="1575"/>
                </a:lnTo>
                <a:lnTo>
                  <a:pt x="43643" y="2069"/>
                </a:lnTo>
                <a:lnTo>
                  <a:pt x="50417" y="2508"/>
                </a:lnTo>
                <a:lnTo>
                  <a:pt x="53206" y="2698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3266" y="2479647"/>
            <a:ext cx="2850305" cy="649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38578" y="3222491"/>
            <a:ext cx="11430" cy="60960"/>
          </a:xfrm>
          <a:custGeom>
            <a:avLst/>
            <a:gdLst/>
            <a:ahLst/>
            <a:cxnLst/>
            <a:rect l="l" t="t" r="r" b="b"/>
            <a:pathLst>
              <a:path w="11429" h="60960">
                <a:moveTo>
                  <a:pt x="157" y="0"/>
                </a:moveTo>
                <a:lnTo>
                  <a:pt x="0" y="9238"/>
                </a:lnTo>
                <a:lnTo>
                  <a:pt x="157" y="13849"/>
                </a:lnTo>
                <a:lnTo>
                  <a:pt x="2752" y="27004"/>
                </a:lnTo>
                <a:lnTo>
                  <a:pt x="3791" y="29893"/>
                </a:lnTo>
                <a:lnTo>
                  <a:pt x="4934" y="33072"/>
                </a:lnTo>
                <a:lnTo>
                  <a:pt x="6360" y="36153"/>
                </a:lnTo>
                <a:lnTo>
                  <a:pt x="7425" y="39356"/>
                </a:lnTo>
                <a:lnTo>
                  <a:pt x="8542" y="42712"/>
                </a:lnTo>
                <a:lnTo>
                  <a:pt x="9861" y="46098"/>
                </a:lnTo>
                <a:lnTo>
                  <a:pt x="10339" y="49571"/>
                </a:lnTo>
                <a:lnTo>
                  <a:pt x="10832" y="53149"/>
                </a:lnTo>
                <a:lnTo>
                  <a:pt x="10339" y="60507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81423" y="2941077"/>
            <a:ext cx="46990" cy="26034"/>
          </a:xfrm>
          <a:custGeom>
            <a:avLst/>
            <a:gdLst/>
            <a:ahLst/>
            <a:cxnLst/>
            <a:rect l="l" t="t" r="r" b="b"/>
            <a:pathLst>
              <a:path w="46989" h="26035">
                <a:moveTo>
                  <a:pt x="46624" y="60"/>
                </a:moveTo>
                <a:lnTo>
                  <a:pt x="39836" y="60"/>
                </a:lnTo>
                <a:lnTo>
                  <a:pt x="33276" y="60"/>
                </a:lnTo>
                <a:lnTo>
                  <a:pt x="33010" y="0"/>
                </a:lnTo>
                <a:lnTo>
                  <a:pt x="32774" y="60"/>
                </a:lnTo>
                <a:lnTo>
                  <a:pt x="32038" y="251"/>
                </a:lnTo>
                <a:lnTo>
                  <a:pt x="31174" y="364"/>
                </a:lnTo>
                <a:lnTo>
                  <a:pt x="30613" y="813"/>
                </a:lnTo>
                <a:lnTo>
                  <a:pt x="28751" y="2306"/>
                </a:lnTo>
                <a:lnTo>
                  <a:pt x="27286" y="4283"/>
                </a:lnTo>
                <a:lnTo>
                  <a:pt x="25506" y="5888"/>
                </a:lnTo>
                <a:lnTo>
                  <a:pt x="22178" y="8889"/>
                </a:lnTo>
                <a:lnTo>
                  <a:pt x="18834" y="11896"/>
                </a:lnTo>
                <a:lnTo>
                  <a:pt x="15290" y="14631"/>
                </a:lnTo>
                <a:lnTo>
                  <a:pt x="10332" y="18456"/>
                </a:lnTo>
                <a:lnTo>
                  <a:pt x="0" y="25566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1693" y="3283959"/>
            <a:ext cx="76758" cy="1780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88283" y="3723938"/>
            <a:ext cx="95250" cy="34290"/>
          </a:xfrm>
          <a:custGeom>
            <a:avLst/>
            <a:gdLst/>
            <a:ahLst/>
            <a:cxnLst/>
            <a:rect l="l" t="t" r="r" b="b"/>
            <a:pathLst>
              <a:path w="95250" h="34289">
                <a:moveTo>
                  <a:pt x="0" y="32807"/>
                </a:moveTo>
                <a:lnTo>
                  <a:pt x="12616" y="32807"/>
                </a:lnTo>
                <a:lnTo>
                  <a:pt x="18924" y="32807"/>
                </a:lnTo>
                <a:lnTo>
                  <a:pt x="25004" y="32807"/>
                </a:lnTo>
                <a:lnTo>
                  <a:pt x="31353" y="34060"/>
                </a:lnTo>
                <a:lnTo>
                  <a:pt x="37162" y="32807"/>
                </a:lnTo>
                <a:lnTo>
                  <a:pt x="43751" y="31386"/>
                </a:lnTo>
                <a:lnTo>
                  <a:pt x="50049" y="27939"/>
                </a:lnTo>
                <a:lnTo>
                  <a:pt x="56120" y="24785"/>
                </a:lnTo>
                <a:lnTo>
                  <a:pt x="62677" y="21379"/>
                </a:lnTo>
                <a:lnTo>
                  <a:pt x="68811" y="17131"/>
                </a:lnTo>
                <a:lnTo>
                  <a:pt x="75045" y="13129"/>
                </a:lnTo>
                <a:lnTo>
                  <a:pt x="81679" y="8869"/>
                </a:lnTo>
                <a:lnTo>
                  <a:pt x="94723" y="0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61991" y="6283093"/>
            <a:ext cx="356870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35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4652" y="2065089"/>
            <a:ext cx="5196840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9063" y="2059501"/>
            <a:ext cx="5219700" cy="514350"/>
          </a:xfrm>
          <a:custGeom>
            <a:avLst/>
            <a:gdLst/>
            <a:ahLst/>
            <a:cxnLst/>
            <a:rect l="l" t="t" r="r" b="b"/>
            <a:pathLst>
              <a:path w="5219700" h="514350">
                <a:moveTo>
                  <a:pt x="0" y="0"/>
                </a:moveTo>
                <a:lnTo>
                  <a:pt x="5219191" y="0"/>
                </a:lnTo>
                <a:lnTo>
                  <a:pt x="5219191" y="51409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1542" y="893413"/>
            <a:ext cx="6172817" cy="4961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909" y="1193858"/>
            <a:ext cx="2745105" cy="42773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40"/>
              </a:lnSpc>
              <a:spcBef>
                <a:spcPts val="240"/>
              </a:spcBef>
            </a:pPr>
            <a:r>
              <a:rPr sz="2800" b="1" dirty="0">
                <a:latin typeface="Arial"/>
                <a:cs typeface="Arial"/>
              </a:rPr>
              <a:t>Character-level  language model  example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836294">
              <a:lnSpc>
                <a:spcPts val="3340"/>
              </a:lnSpc>
            </a:pPr>
            <a:r>
              <a:rPr sz="2800" dirty="0">
                <a:latin typeface="Arial"/>
                <a:cs typeface="Arial"/>
              </a:rPr>
              <a:t>Vocabulary:  [h,e,l,o]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61594">
              <a:lnSpc>
                <a:spcPts val="3340"/>
              </a:lnSpc>
            </a:pPr>
            <a:r>
              <a:rPr sz="2800" spc="5" dirty="0">
                <a:latin typeface="Arial"/>
                <a:cs typeface="Arial"/>
              </a:rPr>
              <a:t>Example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training  sequence:  </a:t>
            </a:r>
            <a:r>
              <a:rPr sz="2800" b="1" dirty="0">
                <a:latin typeface="Arial"/>
                <a:cs typeface="Arial"/>
              </a:rPr>
              <a:t>“hello”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4260" y="2164206"/>
            <a:ext cx="1950212" cy="894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93988" y="2974466"/>
            <a:ext cx="530859" cy="379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43364" y="3913250"/>
            <a:ext cx="530859" cy="385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3704" y="2488310"/>
            <a:ext cx="620268" cy="379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13752" y="2488310"/>
            <a:ext cx="620268" cy="379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52032" y="2488310"/>
            <a:ext cx="625856" cy="379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96388" y="2794169"/>
            <a:ext cx="158417" cy="1089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23210" y="2779776"/>
            <a:ext cx="78232" cy="1117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27072" y="4500943"/>
            <a:ext cx="184785" cy="250190"/>
          </a:xfrm>
          <a:custGeom>
            <a:avLst/>
            <a:gdLst/>
            <a:ahLst/>
            <a:cxnLst/>
            <a:rect l="l" t="t" r="r" b="b"/>
            <a:pathLst>
              <a:path w="184784" h="250189">
                <a:moveTo>
                  <a:pt x="28993" y="0"/>
                </a:moveTo>
                <a:lnTo>
                  <a:pt x="22222" y="78"/>
                </a:lnTo>
                <a:lnTo>
                  <a:pt x="19497" y="1440"/>
                </a:lnTo>
                <a:lnTo>
                  <a:pt x="16394" y="2992"/>
                </a:lnTo>
                <a:lnTo>
                  <a:pt x="13849" y="6030"/>
                </a:lnTo>
                <a:lnTo>
                  <a:pt x="11508" y="8742"/>
                </a:lnTo>
                <a:lnTo>
                  <a:pt x="2013" y="26946"/>
                </a:lnTo>
                <a:lnTo>
                  <a:pt x="1054" y="31215"/>
                </a:lnTo>
                <a:lnTo>
                  <a:pt x="807" y="35686"/>
                </a:lnTo>
                <a:lnTo>
                  <a:pt x="572" y="40076"/>
                </a:lnTo>
                <a:lnTo>
                  <a:pt x="327" y="44679"/>
                </a:lnTo>
                <a:lnTo>
                  <a:pt x="572" y="49309"/>
                </a:lnTo>
                <a:lnTo>
                  <a:pt x="572" y="53926"/>
                </a:lnTo>
                <a:lnTo>
                  <a:pt x="572" y="59274"/>
                </a:lnTo>
                <a:lnTo>
                  <a:pt x="0" y="64684"/>
                </a:lnTo>
                <a:lnTo>
                  <a:pt x="572" y="69970"/>
                </a:lnTo>
                <a:lnTo>
                  <a:pt x="1211" y="75860"/>
                </a:lnTo>
                <a:lnTo>
                  <a:pt x="2370" y="81830"/>
                </a:lnTo>
                <a:lnTo>
                  <a:pt x="4207" y="87454"/>
                </a:lnTo>
                <a:lnTo>
                  <a:pt x="6255" y="93726"/>
                </a:lnTo>
                <a:lnTo>
                  <a:pt x="9364" y="99682"/>
                </a:lnTo>
                <a:lnTo>
                  <a:pt x="12229" y="105659"/>
                </a:lnTo>
                <a:lnTo>
                  <a:pt x="14952" y="111338"/>
                </a:lnTo>
                <a:lnTo>
                  <a:pt x="18103" y="116811"/>
                </a:lnTo>
                <a:lnTo>
                  <a:pt x="20971" y="122423"/>
                </a:lnTo>
                <a:lnTo>
                  <a:pt x="23691" y="127747"/>
                </a:lnTo>
                <a:lnTo>
                  <a:pt x="26123" y="133226"/>
                </a:lnTo>
                <a:lnTo>
                  <a:pt x="28993" y="138466"/>
                </a:lnTo>
                <a:lnTo>
                  <a:pt x="31711" y="143430"/>
                </a:lnTo>
                <a:lnTo>
                  <a:pt x="35054" y="148054"/>
                </a:lnTo>
                <a:lnTo>
                  <a:pt x="37735" y="153036"/>
                </a:lnTo>
                <a:lnTo>
                  <a:pt x="40151" y="157528"/>
                </a:lnTo>
                <a:lnTo>
                  <a:pt x="41908" y="162371"/>
                </a:lnTo>
                <a:lnTo>
                  <a:pt x="44283" y="166886"/>
                </a:lnTo>
                <a:lnTo>
                  <a:pt x="46765" y="171604"/>
                </a:lnTo>
                <a:lnTo>
                  <a:pt x="49616" y="176128"/>
                </a:lnTo>
                <a:lnTo>
                  <a:pt x="52305" y="180736"/>
                </a:lnTo>
                <a:lnTo>
                  <a:pt x="54724" y="184882"/>
                </a:lnTo>
                <a:lnTo>
                  <a:pt x="57083" y="189064"/>
                </a:lnTo>
                <a:lnTo>
                  <a:pt x="59607" y="193146"/>
                </a:lnTo>
                <a:lnTo>
                  <a:pt x="62191" y="197326"/>
                </a:lnTo>
                <a:lnTo>
                  <a:pt x="64614" y="201662"/>
                </a:lnTo>
                <a:lnTo>
                  <a:pt x="67628" y="205522"/>
                </a:lnTo>
                <a:lnTo>
                  <a:pt x="90221" y="225921"/>
                </a:lnTo>
                <a:lnTo>
                  <a:pt x="94653" y="228872"/>
                </a:lnTo>
                <a:lnTo>
                  <a:pt x="99287" y="231611"/>
                </a:lnTo>
                <a:lnTo>
                  <a:pt x="104071" y="233942"/>
                </a:lnTo>
                <a:lnTo>
                  <a:pt x="108760" y="236228"/>
                </a:lnTo>
                <a:lnTo>
                  <a:pt x="113698" y="238080"/>
                </a:lnTo>
                <a:lnTo>
                  <a:pt x="118641" y="239771"/>
                </a:lnTo>
                <a:lnTo>
                  <a:pt x="123652" y="241485"/>
                </a:lnTo>
                <a:lnTo>
                  <a:pt x="128791" y="242870"/>
                </a:lnTo>
                <a:lnTo>
                  <a:pt x="133931" y="244158"/>
                </a:lnTo>
                <a:lnTo>
                  <a:pt x="138504" y="245304"/>
                </a:lnTo>
                <a:lnTo>
                  <a:pt x="143131" y="246301"/>
                </a:lnTo>
                <a:lnTo>
                  <a:pt x="147781" y="247072"/>
                </a:lnTo>
                <a:lnTo>
                  <a:pt x="151885" y="247753"/>
                </a:lnTo>
                <a:lnTo>
                  <a:pt x="156047" y="248110"/>
                </a:lnTo>
                <a:lnTo>
                  <a:pt x="160191" y="248513"/>
                </a:lnTo>
                <a:lnTo>
                  <a:pt x="163577" y="248842"/>
                </a:lnTo>
                <a:lnTo>
                  <a:pt x="166983" y="248968"/>
                </a:lnTo>
                <a:lnTo>
                  <a:pt x="170373" y="249266"/>
                </a:lnTo>
                <a:lnTo>
                  <a:pt x="172571" y="249459"/>
                </a:lnTo>
                <a:lnTo>
                  <a:pt x="174755" y="249841"/>
                </a:lnTo>
                <a:lnTo>
                  <a:pt x="176955" y="249986"/>
                </a:lnTo>
                <a:lnTo>
                  <a:pt x="178400" y="250081"/>
                </a:lnTo>
                <a:lnTo>
                  <a:pt x="179858" y="249986"/>
                </a:lnTo>
                <a:lnTo>
                  <a:pt x="181309" y="249986"/>
                </a:lnTo>
                <a:lnTo>
                  <a:pt x="182041" y="249986"/>
                </a:lnTo>
                <a:lnTo>
                  <a:pt x="182772" y="249986"/>
                </a:lnTo>
                <a:lnTo>
                  <a:pt x="183503" y="249986"/>
                </a:lnTo>
                <a:lnTo>
                  <a:pt x="183503" y="249746"/>
                </a:lnTo>
                <a:lnTo>
                  <a:pt x="183503" y="249506"/>
                </a:lnTo>
                <a:lnTo>
                  <a:pt x="183503" y="249266"/>
                </a:lnTo>
                <a:lnTo>
                  <a:pt x="183503" y="247323"/>
                </a:lnTo>
                <a:lnTo>
                  <a:pt x="184217" y="245067"/>
                </a:lnTo>
                <a:lnTo>
                  <a:pt x="171127" y="233222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72933" y="4661513"/>
            <a:ext cx="73363" cy="1649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61991" y="6283093"/>
            <a:ext cx="356870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35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FC076B-08ED-4280-B8A9-1E8FA64F21BB}"/>
              </a:ext>
            </a:extLst>
          </p:cNvPr>
          <p:cNvSpPr txBox="1"/>
          <p:nvPr/>
        </p:nvSpPr>
        <p:spPr>
          <a:xfrm>
            <a:off x="6052602" y="7898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74BFF1-E132-4AE6-9E91-F94094263DB8}"/>
              </a:ext>
            </a:extLst>
          </p:cNvPr>
          <p:cNvSpPr txBox="1"/>
          <p:nvPr/>
        </p:nvSpPr>
        <p:spPr>
          <a:xfrm>
            <a:off x="7131874" y="7898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4" y="1318894"/>
            <a:ext cx="36226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5" dirty="0">
                <a:latin typeface="Gill Sans MT"/>
                <a:cs typeface="Gill Sans MT"/>
              </a:rPr>
              <a:t>RNN</a:t>
            </a:r>
            <a:r>
              <a:rPr sz="3950" spc="-40" dirty="0">
                <a:latin typeface="Gill Sans MT"/>
                <a:cs typeface="Gill Sans MT"/>
              </a:rPr>
              <a:t> </a:t>
            </a:r>
            <a:r>
              <a:rPr sz="3950" spc="-5" dirty="0">
                <a:latin typeface="Gill Sans MT"/>
                <a:cs typeface="Gill Sans MT"/>
              </a:rPr>
              <a:t>applications</a:t>
            </a:r>
            <a:endParaRPr sz="395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815975">
              <a:lnSpc>
                <a:spcPct val="100000"/>
              </a:lnSpc>
              <a:spcBef>
                <a:spcPts val="445"/>
              </a:spcBef>
            </a:pPr>
            <a:r>
              <a:rPr spc="-5" dirty="0"/>
              <a:t>https://github.com/TensorFlowKR/awesome_tensorflow_implementations</a:t>
            </a:r>
          </a:p>
          <a:p>
            <a:pPr marL="1095375" indent="-313055">
              <a:lnSpc>
                <a:spcPct val="100000"/>
              </a:lnSpc>
              <a:spcBef>
                <a:spcPts val="1964"/>
              </a:spcBef>
              <a:buSzPct val="171794"/>
              <a:buChar char="•"/>
              <a:tabLst>
                <a:tab pos="1096010" algn="l"/>
              </a:tabLst>
            </a:pPr>
            <a:r>
              <a:rPr sz="1950" spc="10" dirty="0">
                <a:latin typeface="Gill Sans MT"/>
                <a:cs typeface="Gill Sans MT"/>
              </a:rPr>
              <a:t>Language</a:t>
            </a:r>
            <a:r>
              <a:rPr sz="1950" dirty="0">
                <a:latin typeface="Gill Sans MT"/>
                <a:cs typeface="Gill Sans MT"/>
              </a:rPr>
              <a:t> </a:t>
            </a:r>
            <a:r>
              <a:rPr sz="1950" spc="10" dirty="0">
                <a:latin typeface="Gill Sans MT"/>
                <a:cs typeface="Gill Sans MT"/>
              </a:rPr>
              <a:t>Modeling</a:t>
            </a:r>
            <a:endParaRPr sz="1950" dirty="0">
              <a:latin typeface="Gill Sans MT"/>
              <a:cs typeface="Gill Sans MT"/>
            </a:endParaRPr>
          </a:p>
          <a:p>
            <a:pPr marL="1095375" indent="-313055">
              <a:lnSpc>
                <a:spcPct val="100000"/>
              </a:lnSpc>
              <a:spcBef>
                <a:spcPts val="1400"/>
              </a:spcBef>
              <a:buSzPct val="171794"/>
              <a:buChar char="•"/>
              <a:tabLst>
                <a:tab pos="1096010" algn="l"/>
              </a:tabLst>
            </a:pPr>
            <a:r>
              <a:rPr sz="1950" spc="10" dirty="0">
                <a:latin typeface="Gill Sans MT"/>
                <a:cs typeface="Gill Sans MT"/>
              </a:rPr>
              <a:t>Speech</a:t>
            </a:r>
            <a:r>
              <a:rPr sz="1950" spc="-40" dirty="0">
                <a:latin typeface="Gill Sans MT"/>
                <a:cs typeface="Gill Sans MT"/>
              </a:rPr>
              <a:t> </a:t>
            </a:r>
            <a:r>
              <a:rPr sz="1950" spc="10" dirty="0">
                <a:latin typeface="Gill Sans MT"/>
                <a:cs typeface="Gill Sans MT"/>
              </a:rPr>
              <a:t>Recognition</a:t>
            </a:r>
            <a:endParaRPr sz="1950" dirty="0">
              <a:latin typeface="Gill Sans MT"/>
              <a:cs typeface="Gill Sans MT"/>
            </a:endParaRPr>
          </a:p>
          <a:p>
            <a:pPr marL="1095375" indent="-313055">
              <a:lnSpc>
                <a:spcPct val="100000"/>
              </a:lnSpc>
              <a:spcBef>
                <a:spcPts val="1400"/>
              </a:spcBef>
              <a:buSzPct val="171794"/>
              <a:buChar char="•"/>
              <a:tabLst>
                <a:tab pos="1096010" algn="l"/>
              </a:tabLst>
            </a:pPr>
            <a:r>
              <a:rPr sz="1950" spc="10" dirty="0">
                <a:latin typeface="Gill Sans MT"/>
                <a:cs typeface="Gill Sans MT"/>
              </a:rPr>
              <a:t>Machine</a:t>
            </a:r>
            <a:r>
              <a:rPr sz="1950" spc="-275" dirty="0">
                <a:latin typeface="Gill Sans MT"/>
                <a:cs typeface="Gill Sans MT"/>
              </a:rPr>
              <a:t> </a:t>
            </a:r>
            <a:r>
              <a:rPr sz="1950" spc="-15" dirty="0">
                <a:latin typeface="Gill Sans MT"/>
                <a:cs typeface="Gill Sans MT"/>
              </a:rPr>
              <a:t>Translation</a:t>
            </a:r>
            <a:endParaRPr sz="1950" dirty="0">
              <a:latin typeface="Gill Sans MT"/>
              <a:cs typeface="Gill Sans MT"/>
            </a:endParaRPr>
          </a:p>
          <a:p>
            <a:pPr marL="1095375" indent="-313055">
              <a:lnSpc>
                <a:spcPct val="100000"/>
              </a:lnSpc>
              <a:spcBef>
                <a:spcPts val="1355"/>
              </a:spcBef>
              <a:buSzPct val="171794"/>
              <a:buChar char="•"/>
              <a:tabLst>
                <a:tab pos="1096010" algn="l"/>
              </a:tabLst>
            </a:pPr>
            <a:r>
              <a:rPr sz="1950" spc="5" dirty="0">
                <a:latin typeface="Gill Sans MT"/>
                <a:cs typeface="Gill Sans MT"/>
              </a:rPr>
              <a:t>Conversation </a:t>
            </a:r>
            <a:r>
              <a:rPr sz="1950" spc="10" dirty="0">
                <a:latin typeface="Gill Sans MT"/>
                <a:cs typeface="Gill Sans MT"/>
              </a:rPr>
              <a:t>Modeling/Question</a:t>
            </a:r>
            <a:r>
              <a:rPr sz="1950" spc="-195" dirty="0">
                <a:latin typeface="Gill Sans MT"/>
                <a:cs typeface="Gill Sans MT"/>
              </a:rPr>
              <a:t> </a:t>
            </a:r>
            <a:r>
              <a:rPr sz="1950" spc="5" dirty="0">
                <a:latin typeface="Gill Sans MT"/>
                <a:cs typeface="Gill Sans MT"/>
              </a:rPr>
              <a:t>Answering</a:t>
            </a:r>
            <a:endParaRPr sz="1950" dirty="0">
              <a:latin typeface="Gill Sans MT"/>
              <a:cs typeface="Gill Sans MT"/>
            </a:endParaRPr>
          </a:p>
          <a:p>
            <a:pPr marL="1095375" indent="-313055">
              <a:lnSpc>
                <a:spcPct val="100000"/>
              </a:lnSpc>
              <a:spcBef>
                <a:spcPts val="1400"/>
              </a:spcBef>
              <a:buSzPct val="171794"/>
              <a:buChar char="•"/>
              <a:tabLst>
                <a:tab pos="1096010" algn="l"/>
              </a:tabLst>
            </a:pPr>
            <a:r>
              <a:rPr sz="1950" spc="10" dirty="0">
                <a:latin typeface="Gill Sans MT"/>
                <a:cs typeface="Gill Sans MT"/>
              </a:rPr>
              <a:t>Image/Video</a:t>
            </a:r>
            <a:r>
              <a:rPr sz="1950" dirty="0">
                <a:latin typeface="Gill Sans MT"/>
                <a:cs typeface="Gill Sans MT"/>
              </a:rPr>
              <a:t> </a:t>
            </a:r>
            <a:r>
              <a:rPr sz="1950" spc="10" dirty="0">
                <a:latin typeface="Gill Sans MT"/>
                <a:cs typeface="Gill Sans MT"/>
              </a:rPr>
              <a:t>Captioning</a:t>
            </a:r>
            <a:endParaRPr sz="1950" dirty="0">
              <a:latin typeface="Gill Sans MT"/>
              <a:cs typeface="Gill Sans MT"/>
            </a:endParaRPr>
          </a:p>
          <a:p>
            <a:pPr marL="1095375" indent="-313055">
              <a:lnSpc>
                <a:spcPct val="100000"/>
              </a:lnSpc>
              <a:spcBef>
                <a:spcPts val="1400"/>
              </a:spcBef>
              <a:buSzPct val="171794"/>
              <a:buChar char="•"/>
              <a:tabLst>
                <a:tab pos="1096010" algn="l"/>
              </a:tabLst>
            </a:pPr>
            <a:r>
              <a:rPr sz="1950" spc="10" dirty="0">
                <a:latin typeface="Gill Sans MT"/>
                <a:cs typeface="Gill Sans MT"/>
              </a:rPr>
              <a:t>Image/Music/Dance</a:t>
            </a:r>
            <a:r>
              <a:rPr sz="1950" spc="5" dirty="0">
                <a:latin typeface="Gill Sans MT"/>
                <a:cs typeface="Gill Sans MT"/>
              </a:rPr>
              <a:t> </a:t>
            </a:r>
            <a:r>
              <a:rPr sz="1950" spc="10" dirty="0">
                <a:latin typeface="Gill Sans MT"/>
                <a:cs typeface="Gill Sans MT"/>
              </a:rPr>
              <a:t>Generation</a:t>
            </a:r>
            <a:endParaRPr sz="1950" dirty="0">
              <a:latin typeface="Gill Sans MT"/>
              <a:cs typeface="Gill Sans MT"/>
            </a:endParaRPr>
          </a:p>
          <a:p>
            <a:pPr marL="769620">
              <a:lnSpc>
                <a:spcPct val="100000"/>
              </a:lnSpc>
              <a:spcBef>
                <a:spcPts val="40"/>
              </a:spcBef>
            </a:pPr>
            <a:endParaRPr sz="5250" dirty="0">
              <a:latin typeface="Times New Roman"/>
              <a:cs typeface="Times New Roman"/>
            </a:endParaRPr>
          </a:p>
          <a:p>
            <a:pPr marL="6471285">
              <a:lnSpc>
                <a:spcPct val="100000"/>
              </a:lnSpc>
            </a:pPr>
            <a:r>
              <a:rPr spc="5" dirty="0">
                <a:hlinkClick r:id="rId3"/>
              </a:rPr>
              <a:t>http://jiwonkim.org/awesome-rnn/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995" y="1809230"/>
            <a:ext cx="10190090" cy="3140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29" y="959488"/>
            <a:ext cx="8389620" cy="561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5" dirty="0"/>
              <a:t>Recurrent Networks </a:t>
            </a:r>
            <a:r>
              <a:rPr sz="3500" dirty="0"/>
              <a:t>offer </a:t>
            </a:r>
            <a:r>
              <a:rPr sz="3500" spc="10" dirty="0"/>
              <a:t>a </a:t>
            </a:r>
            <a:r>
              <a:rPr sz="3500" dirty="0"/>
              <a:t>lot </a:t>
            </a:r>
            <a:r>
              <a:rPr sz="3500" spc="5" dirty="0"/>
              <a:t>of</a:t>
            </a:r>
            <a:r>
              <a:rPr sz="3500" spc="-60" dirty="0"/>
              <a:t> </a:t>
            </a:r>
            <a:r>
              <a:rPr sz="3500" dirty="0"/>
              <a:t>flexibility:</a:t>
            </a:r>
            <a:endParaRPr sz="3500"/>
          </a:p>
        </p:txBody>
      </p:sp>
      <p:sp>
        <p:nvSpPr>
          <p:cNvPr id="4" name="object 4"/>
          <p:cNvSpPr/>
          <p:nvPr/>
        </p:nvSpPr>
        <p:spPr>
          <a:xfrm>
            <a:off x="1393326" y="5175275"/>
            <a:ext cx="617855" cy="467359"/>
          </a:xfrm>
          <a:custGeom>
            <a:avLst/>
            <a:gdLst/>
            <a:ahLst/>
            <a:cxnLst/>
            <a:rect l="l" t="t" r="r" b="b"/>
            <a:pathLst>
              <a:path w="617855" h="467360">
                <a:moveTo>
                  <a:pt x="617797" y="467174"/>
                </a:moveTo>
                <a:lnTo>
                  <a:pt x="0" y="0"/>
                </a:lnTo>
              </a:path>
            </a:pathLst>
          </a:custGeom>
          <a:ln w="2235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1243" y="5102919"/>
            <a:ext cx="125527" cy="112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9009" y="5445573"/>
            <a:ext cx="307848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1" dirty="0">
                <a:latin typeface="Arial"/>
                <a:cs typeface="Arial"/>
              </a:rPr>
              <a:t>Vanilla Neural</a:t>
            </a:r>
            <a:r>
              <a:rPr sz="2100" b="1" spc="-6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Networks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14974" y="6283093"/>
            <a:ext cx="217170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695"/>
              </a:lnSpc>
            </a:pP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35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995" y="1809230"/>
            <a:ext cx="10190090" cy="3140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29" y="959488"/>
            <a:ext cx="8389620" cy="561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5" dirty="0"/>
              <a:t>Recurrent Networks </a:t>
            </a:r>
            <a:r>
              <a:rPr sz="3500" dirty="0"/>
              <a:t>offer </a:t>
            </a:r>
            <a:r>
              <a:rPr sz="3500" spc="10" dirty="0"/>
              <a:t>a </a:t>
            </a:r>
            <a:r>
              <a:rPr sz="3500" dirty="0"/>
              <a:t>lot </a:t>
            </a:r>
            <a:r>
              <a:rPr sz="3500" spc="5" dirty="0"/>
              <a:t>of</a:t>
            </a:r>
            <a:r>
              <a:rPr sz="3500" spc="-60" dirty="0"/>
              <a:t> </a:t>
            </a:r>
            <a:r>
              <a:rPr sz="3500" dirty="0"/>
              <a:t>flexibility:</a:t>
            </a:r>
            <a:endParaRPr sz="3500"/>
          </a:p>
        </p:txBody>
      </p:sp>
      <p:sp>
        <p:nvSpPr>
          <p:cNvPr id="4" name="object 4"/>
          <p:cNvSpPr/>
          <p:nvPr/>
        </p:nvSpPr>
        <p:spPr>
          <a:xfrm>
            <a:off x="2459891" y="5232463"/>
            <a:ext cx="337820" cy="401320"/>
          </a:xfrm>
          <a:custGeom>
            <a:avLst/>
            <a:gdLst/>
            <a:ahLst/>
            <a:cxnLst/>
            <a:rect l="l" t="t" r="r" b="b"/>
            <a:pathLst>
              <a:path w="337819" h="401320">
                <a:moveTo>
                  <a:pt x="337775" y="401127"/>
                </a:moveTo>
                <a:lnTo>
                  <a:pt x="0" y="0"/>
                </a:lnTo>
              </a:path>
            </a:pathLst>
          </a:custGeom>
          <a:ln w="2235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379" y="5143698"/>
            <a:ext cx="115929" cy="123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85551" y="5286500"/>
            <a:ext cx="3400425" cy="6718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latin typeface="Arial"/>
                <a:cs typeface="Arial"/>
              </a:rPr>
              <a:t>e.g. </a:t>
            </a:r>
            <a:r>
              <a:rPr sz="2100" b="1" dirty="0">
                <a:latin typeface="Arial"/>
                <a:cs typeface="Arial"/>
              </a:rPr>
              <a:t>Image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Captioning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100" dirty="0">
                <a:latin typeface="Arial"/>
                <a:cs typeface="Arial"/>
              </a:rPr>
              <a:t>image </a:t>
            </a:r>
            <a:r>
              <a:rPr sz="2100" spc="5" dirty="0">
                <a:latin typeface="Arial"/>
                <a:cs typeface="Arial"/>
              </a:rPr>
              <a:t>-&gt; sequence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8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words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14974" y="6283093"/>
            <a:ext cx="217170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695"/>
              </a:lnSpc>
            </a:pP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3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0611" y="1318894"/>
            <a:ext cx="29464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>
                <a:latin typeface="Gill Sans MT"/>
                <a:cs typeface="Gill Sans MT"/>
              </a:rPr>
              <a:t>Sequence</a:t>
            </a:r>
            <a:r>
              <a:rPr sz="3950" spc="-45" dirty="0">
                <a:latin typeface="Gill Sans MT"/>
                <a:cs typeface="Gill Sans MT"/>
              </a:rPr>
              <a:t> </a:t>
            </a:r>
            <a:r>
              <a:rPr sz="3950" dirty="0">
                <a:latin typeface="Gill Sans MT"/>
                <a:cs typeface="Gill Sans MT"/>
              </a:rPr>
              <a:t>data</a:t>
            </a:r>
            <a:endParaRPr sz="395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119" y="3285870"/>
            <a:ext cx="6319520" cy="18986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2580" indent="-309880">
              <a:lnSpc>
                <a:spcPct val="100000"/>
              </a:lnSpc>
              <a:spcBef>
                <a:spcPts val="110"/>
              </a:spcBef>
              <a:buSzPct val="171428"/>
              <a:buChar char="•"/>
              <a:tabLst>
                <a:tab pos="323215" algn="l"/>
              </a:tabLst>
            </a:pPr>
            <a:r>
              <a:rPr sz="2450" spc="-105" dirty="0">
                <a:latin typeface="Gill Sans MT"/>
                <a:cs typeface="Gill Sans MT"/>
              </a:rPr>
              <a:t>We </a:t>
            </a:r>
            <a:r>
              <a:rPr sz="2450" spc="-15" dirty="0">
                <a:latin typeface="Gill Sans MT"/>
                <a:cs typeface="Gill Sans MT"/>
              </a:rPr>
              <a:t>don’t </a:t>
            </a:r>
            <a:r>
              <a:rPr sz="2450" dirty="0">
                <a:latin typeface="Gill Sans MT"/>
                <a:cs typeface="Gill Sans MT"/>
              </a:rPr>
              <a:t>understand </a:t>
            </a:r>
            <a:r>
              <a:rPr sz="2450" spc="5" dirty="0">
                <a:latin typeface="Gill Sans MT"/>
                <a:cs typeface="Gill Sans MT"/>
              </a:rPr>
              <a:t>one </a:t>
            </a:r>
            <a:r>
              <a:rPr sz="2450" spc="-15" dirty="0">
                <a:latin typeface="Gill Sans MT"/>
                <a:cs typeface="Gill Sans MT"/>
              </a:rPr>
              <a:t>word</a:t>
            </a:r>
            <a:r>
              <a:rPr sz="2450" spc="110" dirty="0">
                <a:latin typeface="Gill Sans MT"/>
                <a:cs typeface="Gill Sans MT"/>
              </a:rPr>
              <a:t> </a:t>
            </a:r>
            <a:r>
              <a:rPr sz="2450" spc="-5" dirty="0">
                <a:latin typeface="Gill Sans MT"/>
                <a:cs typeface="Gill Sans MT"/>
              </a:rPr>
              <a:t>only</a:t>
            </a:r>
            <a:endParaRPr sz="2450">
              <a:latin typeface="Gill Sans MT"/>
              <a:cs typeface="Gill Sans MT"/>
            </a:endParaRPr>
          </a:p>
          <a:p>
            <a:pPr marL="322580" marR="5080" indent="-309880">
              <a:lnSpc>
                <a:spcPts val="2820"/>
              </a:lnSpc>
              <a:spcBef>
                <a:spcPts val="1570"/>
              </a:spcBef>
              <a:buSzPct val="171428"/>
              <a:buChar char="•"/>
              <a:tabLst>
                <a:tab pos="323215" algn="l"/>
              </a:tabLst>
            </a:pPr>
            <a:r>
              <a:rPr sz="2450" spc="-105" dirty="0">
                <a:latin typeface="Gill Sans MT"/>
                <a:cs typeface="Gill Sans MT"/>
              </a:rPr>
              <a:t>We </a:t>
            </a:r>
            <a:r>
              <a:rPr sz="2450" dirty="0">
                <a:latin typeface="Gill Sans MT"/>
                <a:cs typeface="Gill Sans MT"/>
              </a:rPr>
              <a:t>understand </a:t>
            </a:r>
            <a:r>
              <a:rPr sz="2450" spc="5" dirty="0">
                <a:latin typeface="Gill Sans MT"/>
                <a:cs typeface="Gill Sans MT"/>
              </a:rPr>
              <a:t>based on the </a:t>
            </a:r>
            <a:r>
              <a:rPr sz="2450" spc="-10" dirty="0">
                <a:latin typeface="Gill Sans MT"/>
                <a:cs typeface="Gill Sans MT"/>
              </a:rPr>
              <a:t>previous </a:t>
            </a:r>
            <a:r>
              <a:rPr sz="2450" spc="-15" dirty="0">
                <a:latin typeface="Gill Sans MT"/>
                <a:cs typeface="Gill Sans MT"/>
              </a:rPr>
              <a:t>words </a:t>
            </a:r>
            <a:r>
              <a:rPr sz="2450" spc="5" dirty="0">
                <a:latin typeface="Gill Sans MT"/>
                <a:cs typeface="Gill Sans MT"/>
              </a:rPr>
              <a:t>+  this </a:t>
            </a:r>
            <a:r>
              <a:rPr sz="2450" spc="-15" dirty="0">
                <a:latin typeface="Gill Sans MT"/>
                <a:cs typeface="Gill Sans MT"/>
              </a:rPr>
              <a:t>word. </a:t>
            </a:r>
            <a:r>
              <a:rPr sz="2450" dirty="0">
                <a:latin typeface="Gill Sans MT"/>
                <a:cs typeface="Gill Sans MT"/>
              </a:rPr>
              <a:t>(time</a:t>
            </a:r>
            <a:r>
              <a:rPr sz="2450" spc="-240" dirty="0">
                <a:latin typeface="Gill Sans MT"/>
                <a:cs typeface="Gill Sans MT"/>
              </a:rPr>
              <a:t> </a:t>
            </a:r>
            <a:r>
              <a:rPr sz="2450" dirty="0">
                <a:latin typeface="Gill Sans MT"/>
                <a:cs typeface="Gill Sans MT"/>
              </a:rPr>
              <a:t>series)</a:t>
            </a:r>
            <a:endParaRPr sz="2450">
              <a:latin typeface="Gill Sans MT"/>
              <a:cs typeface="Gill Sans MT"/>
            </a:endParaRPr>
          </a:p>
          <a:p>
            <a:pPr marL="322580" indent="-309880">
              <a:lnSpc>
                <a:spcPct val="100000"/>
              </a:lnSpc>
              <a:spcBef>
                <a:spcPts val="1295"/>
              </a:spcBef>
              <a:buSzPct val="171428"/>
              <a:buChar char="•"/>
              <a:tabLst>
                <a:tab pos="323215" algn="l"/>
              </a:tabLst>
            </a:pPr>
            <a:r>
              <a:rPr sz="2450" spc="5" dirty="0">
                <a:latin typeface="Gill Sans MT"/>
                <a:cs typeface="Gill Sans MT"/>
              </a:rPr>
              <a:t>NN/CNN </a:t>
            </a:r>
            <a:r>
              <a:rPr sz="2450" dirty="0">
                <a:latin typeface="Gill Sans MT"/>
                <a:cs typeface="Gill Sans MT"/>
              </a:rPr>
              <a:t>cannot </a:t>
            </a:r>
            <a:r>
              <a:rPr sz="2450" spc="5" dirty="0">
                <a:latin typeface="Gill Sans MT"/>
                <a:cs typeface="Gill Sans MT"/>
              </a:rPr>
              <a:t>do</a:t>
            </a:r>
            <a:r>
              <a:rPr sz="2450" spc="-10" dirty="0">
                <a:latin typeface="Gill Sans MT"/>
                <a:cs typeface="Gill Sans MT"/>
              </a:rPr>
              <a:t> </a:t>
            </a:r>
            <a:r>
              <a:rPr sz="2450" spc="5" dirty="0">
                <a:latin typeface="Gill Sans MT"/>
                <a:cs typeface="Gill Sans MT"/>
              </a:rPr>
              <a:t>this</a:t>
            </a:r>
            <a:endParaRPr sz="245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46111" y="2343022"/>
            <a:ext cx="2559304" cy="3973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2586" y="2454501"/>
            <a:ext cx="113233" cy="112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37556" y="2437497"/>
            <a:ext cx="132080" cy="299085"/>
          </a:xfrm>
          <a:custGeom>
            <a:avLst/>
            <a:gdLst/>
            <a:ahLst/>
            <a:cxnLst/>
            <a:rect l="l" t="t" r="r" b="b"/>
            <a:pathLst>
              <a:path w="132079" h="299085">
                <a:moveTo>
                  <a:pt x="131493" y="0"/>
                </a:moveTo>
                <a:lnTo>
                  <a:pt x="127247" y="5149"/>
                </a:lnTo>
                <a:lnTo>
                  <a:pt x="125665" y="8021"/>
                </a:lnTo>
                <a:lnTo>
                  <a:pt x="123362" y="12200"/>
                </a:lnTo>
                <a:lnTo>
                  <a:pt x="122060" y="16922"/>
                </a:lnTo>
                <a:lnTo>
                  <a:pt x="119837" y="21151"/>
                </a:lnTo>
                <a:lnTo>
                  <a:pt x="97244" y="55399"/>
                </a:lnTo>
                <a:lnTo>
                  <a:pt x="86504" y="68482"/>
                </a:lnTo>
                <a:lnTo>
                  <a:pt x="81201" y="75077"/>
                </a:lnTo>
                <a:lnTo>
                  <a:pt x="56647" y="107029"/>
                </a:lnTo>
                <a:lnTo>
                  <a:pt x="38733" y="134454"/>
                </a:lnTo>
                <a:lnTo>
                  <a:pt x="35296" y="139940"/>
                </a:lnTo>
                <a:lnTo>
                  <a:pt x="31153" y="146495"/>
                </a:lnTo>
                <a:lnTo>
                  <a:pt x="26659" y="152855"/>
                </a:lnTo>
                <a:lnTo>
                  <a:pt x="22887" y="159618"/>
                </a:lnTo>
                <a:lnTo>
                  <a:pt x="19609" y="165494"/>
                </a:lnTo>
                <a:lnTo>
                  <a:pt x="17106" y="171799"/>
                </a:lnTo>
                <a:lnTo>
                  <a:pt x="14145" y="177855"/>
                </a:lnTo>
                <a:lnTo>
                  <a:pt x="11758" y="182735"/>
                </a:lnTo>
                <a:lnTo>
                  <a:pt x="9154" y="187511"/>
                </a:lnTo>
                <a:lnTo>
                  <a:pt x="6843" y="192425"/>
                </a:lnTo>
                <a:lnTo>
                  <a:pt x="5269" y="195773"/>
                </a:lnTo>
                <a:lnTo>
                  <a:pt x="3655" y="199141"/>
                </a:lnTo>
                <a:lnTo>
                  <a:pt x="2488" y="202641"/>
                </a:lnTo>
                <a:lnTo>
                  <a:pt x="1713" y="204969"/>
                </a:lnTo>
                <a:lnTo>
                  <a:pt x="1503" y="207486"/>
                </a:lnTo>
                <a:lnTo>
                  <a:pt x="1015" y="209910"/>
                </a:lnTo>
                <a:lnTo>
                  <a:pt x="771" y="211120"/>
                </a:lnTo>
                <a:lnTo>
                  <a:pt x="446" y="212322"/>
                </a:lnTo>
                <a:lnTo>
                  <a:pt x="295" y="213544"/>
                </a:lnTo>
                <a:lnTo>
                  <a:pt x="206" y="214264"/>
                </a:lnTo>
                <a:lnTo>
                  <a:pt x="295" y="215007"/>
                </a:lnTo>
                <a:lnTo>
                  <a:pt x="295" y="215738"/>
                </a:lnTo>
                <a:lnTo>
                  <a:pt x="295" y="216458"/>
                </a:lnTo>
                <a:lnTo>
                  <a:pt x="295" y="217440"/>
                </a:lnTo>
                <a:lnTo>
                  <a:pt x="0" y="218521"/>
                </a:lnTo>
                <a:lnTo>
                  <a:pt x="295" y="219405"/>
                </a:lnTo>
                <a:lnTo>
                  <a:pt x="1462" y="222898"/>
                </a:lnTo>
                <a:lnTo>
                  <a:pt x="3822" y="226047"/>
                </a:lnTo>
                <a:lnTo>
                  <a:pt x="4682" y="229588"/>
                </a:lnTo>
                <a:lnTo>
                  <a:pt x="6005" y="235029"/>
                </a:lnTo>
                <a:lnTo>
                  <a:pt x="6541" y="240741"/>
                </a:lnTo>
                <a:lnTo>
                  <a:pt x="6843" y="246352"/>
                </a:lnTo>
                <a:lnTo>
                  <a:pt x="7261" y="254111"/>
                </a:lnTo>
                <a:lnTo>
                  <a:pt x="7163" y="261928"/>
                </a:lnTo>
                <a:lnTo>
                  <a:pt x="6843" y="269697"/>
                </a:lnTo>
                <a:lnTo>
                  <a:pt x="6337" y="278354"/>
                </a:lnTo>
                <a:lnTo>
                  <a:pt x="5613" y="287915"/>
                </a:lnTo>
                <a:lnTo>
                  <a:pt x="4964" y="295652"/>
                </a:lnTo>
                <a:lnTo>
                  <a:pt x="4682" y="298837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77944" y="6513834"/>
            <a:ext cx="624713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5"/>
              </a:lnSpc>
            </a:pPr>
            <a:r>
              <a:rPr sz="1850" spc="5" dirty="0">
                <a:latin typeface="Arial"/>
                <a:cs typeface="Arial"/>
                <a:hlinkClick r:id="rId5"/>
              </a:rPr>
              <a:t>http://colah.github.io/posts/2015-08-Understanding-LSTMs/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995" y="1809230"/>
            <a:ext cx="10190090" cy="3140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29" y="959488"/>
            <a:ext cx="8389620" cy="561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5" dirty="0"/>
              <a:t>Recurrent Networks </a:t>
            </a:r>
            <a:r>
              <a:rPr sz="3500" dirty="0"/>
              <a:t>offer </a:t>
            </a:r>
            <a:r>
              <a:rPr sz="3500" spc="10" dirty="0"/>
              <a:t>a </a:t>
            </a:r>
            <a:r>
              <a:rPr sz="3500" dirty="0"/>
              <a:t>lot </a:t>
            </a:r>
            <a:r>
              <a:rPr sz="3500" spc="5" dirty="0"/>
              <a:t>of</a:t>
            </a:r>
            <a:r>
              <a:rPr sz="3500" spc="-60" dirty="0"/>
              <a:t> </a:t>
            </a:r>
            <a:r>
              <a:rPr sz="3500" dirty="0"/>
              <a:t>flexibility:</a:t>
            </a:r>
            <a:endParaRPr sz="3500"/>
          </a:p>
        </p:txBody>
      </p:sp>
      <p:sp>
        <p:nvSpPr>
          <p:cNvPr id="4" name="object 4"/>
          <p:cNvSpPr/>
          <p:nvPr/>
        </p:nvSpPr>
        <p:spPr>
          <a:xfrm>
            <a:off x="4430709" y="5170599"/>
            <a:ext cx="337820" cy="401320"/>
          </a:xfrm>
          <a:custGeom>
            <a:avLst/>
            <a:gdLst/>
            <a:ahLst/>
            <a:cxnLst/>
            <a:rect l="l" t="t" r="r" b="b"/>
            <a:pathLst>
              <a:path w="337820" h="401320">
                <a:moveTo>
                  <a:pt x="337776" y="401127"/>
                </a:moveTo>
                <a:lnTo>
                  <a:pt x="0" y="0"/>
                </a:lnTo>
              </a:path>
            </a:pathLst>
          </a:custGeom>
          <a:ln w="2235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4196" y="5081834"/>
            <a:ext cx="115931" cy="123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06556" y="5268899"/>
            <a:ext cx="3832860" cy="6718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latin typeface="Arial"/>
                <a:cs typeface="Arial"/>
              </a:rPr>
              <a:t>e.g. </a:t>
            </a:r>
            <a:r>
              <a:rPr sz="2100" b="1" dirty="0">
                <a:latin typeface="Arial"/>
                <a:cs typeface="Arial"/>
              </a:rPr>
              <a:t>Sentiment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Classification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100" spc="5" dirty="0">
                <a:latin typeface="Arial"/>
                <a:cs typeface="Arial"/>
              </a:rPr>
              <a:t>sequence </a:t>
            </a:r>
            <a:r>
              <a:rPr sz="2100" dirty="0">
                <a:latin typeface="Arial"/>
                <a:cs typeface="Arial"/>
              </a:rPr>
              <a:t>of words </a:t>
            </a:r>
            <a:r>
              <a:rPr sz="2100" spc="5" dirty="0">
                <a:latin typeface="Arial"/>
                <a:cs typeface="Arial"/>
              </a:rPr>
              <a:t>-&gt;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sentiment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14974" y="6283093"/>
            <a:ext cx="217170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695"/>
              </a:lnSpc>
            </a:pP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3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995" y="1809230"/>
            <a:ext cx="10190090" cy="3140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29" y="959488"/>
            <a:ext cx="8389620" cy="561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5" dirty="0"/>
              <a:t>Recurrent Networks </a:t>
            </a:r>
            <a:r>
              <a:rPr sz="3500" dirty="0"/>
              <a:t>offer </a:t>
            </a:r>
            <a:r>
              <a:rPr sz="3500" spc="10" dirty="0"/>
              <a:t>a </a:t>
            </a:r>
            <a:r>
              <a:rPr sz="3500" dirty="0"/>
              <a:t>lot </a:t>
            </a:r>
            <a:r>
              <a:rPr sz="3500" spc="5" dirty="0"/>
              <a:t>of</a:t>
            </a:r>
            <a:r>
              <a:rPr sz="3500" spc="-60" dirty="0"/>
              <a:t> </a:t>
            </a:r>
            <a:r>
              <a:rPr sz="3500" dirty="0"/>
              <a:t>flexibility:</a:t>
            </a:r>
            <a:endParaRPr sz="3500"/>
          </a:p>
        </p:txBody>
      </p:sp>
      <p:sp>
        <p:nvSpPr>
          <p:cNvPr id="4" name="object 4"/>
          <p:cNvSpPr/>
          <p:nvPr/>
        </p:nvSpPr>
        <p:spPr>
          <a:xfrm>
            <a:off x="6399022" y="5231501"/>
            <a:ext cx="119380" cy="384810"/>
          </a:xfrm>
          <a:custGeom>
            <a:avLst/>
            <a:gdLst/>
            <a:ahLst/>
            <a:cxnLst/>
            <a:rect l="l" t="t" r="r" b="b"/>
            <a:pathLst>
              <a:path w="119379" h="384810">
                <a:moveTo>
                  <a:pt x="119342" y="384430"/>
                </a:moveTo>
                <a:lnTo>
                  <a:pt x="0" y="0"/>
                </a:lnTo>
              </a:path>
            </a:pathLst>
          </a:custGeom>
          <a:ln w="2235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52588" y="5123452"/>
            <a:ext cx="92869" cy="130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21092" y="5268899"/>
            <a:ext cx="3458845" cy="6718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latin typeface="Arial"/>
                <a:cs typeface="Arial"/>
              </a:rPr>
              <a:t>e.g. </a:t>
            </a:r>
            <a:r>
              <a:rPr sz="2100" b="1" dirty="0">
                <a:latin typeface="Arial"/>
                <a:cs typeface="Arial"/>
              </a:rPr>
              <a:t>Machine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Translation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100" spc="5" dirty="0">
                <a:latin typeface="Arial"/>
                <a:cs typeface="Arial"/>
              </a:rPr>
              <a:t>seq </a:t>
            </a:r>
            <a:r>
              <a:rPr sz="2100" dirty="0">
                <a:latin typeface="Arial"/>
                <a:cs typeface="Arial"/>
              </a:rPr>
              <a:t>of words </a:t>
            </a:r>
            <a:r>
              <a:rPr sz="2100" spc="5" dirty="0">
                <a:latin typeface="Arial"/>
                <a:cs typeface="Arial"/>
              </a:rPr>
              <a:t>-&gt; seq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words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14974" y="6283093"/>
            <a:ext cx="217170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695"/>
              </a:lnSpc>
            </a:pP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3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995" y="1809230"/>
            <a:ext cx="10190090" cy="3140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29" y="959488"/>
            <a:ext cx="8389620" cy="561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5" dirty="0"/>
              <a:t>Recurrent Networks </a:t>
            </a:r>
            <a:r>
              <a:rPr sz="3500" dirty="0"/>
              <a:t>offer </a:t>
            </a:r>
            <a:r>
              <a:rPr sz="3500" spc="10" dirty="0"/>
              <a:t>a </a:t>
            </a:r>
            <a:r>
              <a:rPr sz="3500" dirty="0"/>
              <a:t>lot </a:t>
            </a:r>
            <a:r>
              <a:rPr sz="3500" spc="5" dirty="0"/>
              <a:t>of</a:t>
            </a:r>
            <a:r>
              <a:rPr sz="3500" spc="-60" dirty="0"/>
              <a:t> </a:t>
            </a:r>
            <a:r>
              <a:rPr sz="3500" dirty="0"/>
              <a:t>flexibility:</a:t>
            </a:r>
            <a:endParaRPr sz="3500"/>
          </a:p>
        </p:txBody>
      </p:sp>
      <p:sp>
        <p:nvSpPr>
          <p:cNvPr id="4" name="object 4"/>
          <p:cNvSpPr/>
          <p:nvPr/>
        </p:nvSpPr>
        <p:spPr>
          <a:xfrm>
            <a:off x="9346420" y="5166240"/>
            <a:ext cx="241935" cy="414655"/>
          </a:xfrm>
          <a:custGeom>
            <a:avLst/>
            <a:gdLst/>
            <a:ahLst/>
            <a:cxnLst/>
            <a:rect l="l" t="t" r="r" b="b"/>
            <a:pathLst>
              <a:path w="241934" h="414654">
                <a:moveTo>
                  <a:pt x="0" y="414286"/>
                </a:moveTo>
                <a:lnTo>
                  <a:pt x="241803" y="0"/>
                </a:lnTo>
              </a:path>
            </a:pathLst>
          </a:custGeom>
          <a:ln w="2235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45163" y="5067460"/>
            <a:ext cx="105371" cy="128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92208" y="5554781"/>
            <a:ext cx="49256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latin typeface="Arial"/>
                <a:cs typeface="Arial"/>
              </a:rPr>
              <a:t>e.g. </a:t>
            </a:r>
            <a:r>
              <a:rPr sz="2100" b="1" dirty="0">
                <a:latin typeface="Arial"/>
                <a:cs typeface="Arial"/>
              </a:rPr>
              <a:t>Video classification on </a:t>
            </a:r>
            <a:r>
              <a:rPr sz="2100" b="1" spc="5" dirty="0">
                <a:latin typeface="Arial"/>
                <a:cs typeface="Arial"/>
              </a:rPr>
              <a:t>frame</a:t>
            </a:r>
            <a:r>
              <a:rPr sz="2100" b="1" spc="-5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level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1991" y="6283093"/>
            <a:ext cx="356870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3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4447" y="1318894"/>
            <a:ext cx="35407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20" dirty="0">
                <a:latin typeface="Gill Sans MT"/>
                <a:cs typeface="Gill Sans MT"/>
              </a:rPr>
              <a:t>Multi-Layer</a:t>
            </a:r>
            <a:r>
              <a:rPr sz="3950" spc="-75" dirty="0">
                <a:latin typeface="Gill Sans MT"/>
                <a:cs typeface="Gill Sans MT"/>
              </a:rPr>
              <a:t> </a:t>
            </a:r>
            <a:r>
              <a:rPr sz="3950" spc="5" dirty="0">
                <a:latin typeface="Gill Sans MT"/>
                <a:cs typeface="Gill Sans MT"/>
              </a:rPr>
              <a:t>RNN</a:t>
            </a:r>
            <a:endParaRPr sz="39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495" y="1318894"/>
            <a:ext cx="58134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60" dirty="0">
                <a:latin typeface="Gill Sans MT"/>
                <a:cs typeface="Gill Sans MT"/>
              </a:rPr>
              <a:t>Training </a:t>
            </a:r>
            <a:r>
              <a:rPr sz="3950" spc="5" dirty="0">
                <a:latin typeface="Gill Sans MT"/>
                <a:cs typeface="Gill Sans MT"/>
              </a:rPr>
              <a:t>RNNs </a:t>
            </a:r>
            <a:r>
              <a:rPr sz="3950" dirty="0">
                <a:latin typeface="Gill Sans MT"/>
                <a:cs typeface="Gill Sans MT"/>
              </a:rPr>
              <a:t>is</a:t>
            </a:r>
            <a:r>
              <a:rPr sz="3950" spc="-15" dirty="0">
                <a:latin typeface="Gill Sans MT"/>
                <a:cs typeface="Gill Sans MT"/>
              </a:rPr>
              <a:t> </a:t>
            </a:r>
            <a:r>
              <a:rPr sz="3950" dirty="0">
                <a:latin typeface="Gill Sans MT"/>
                <a:cs typeface="Gill Sans MT"/>
              </a:rPr>
              <a:t>challenging</a:t>
            </a:r>
            <a:endParaRPr sz="395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4778" y="3447922"/>
            <a:ext cx="3486785" cy="401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5755" indent="-313055">
              <a:lnSpc>
                <a:spcPct val="100000"/>
              </a:lnSpc>
              <a:spcBef>
                <a:spcPts val="110"/>
              </a:spcBef>
              <a:buSzPct val="171428"/>
              <a:buChar char="•"/>
              <a:tabLst>
                <a:tab pos="326390" algn="l"/>
              </a:tabLst>
            </a:pPr>
            <a:r>
              <a:rPr sz="2450" spc="-10" dirty="0">
                <a:latin typeface="Gill Sans MT"/>
                <a:cs typeface="Gill Sans MT"/>
              </a:rPr>
              <a:t>Several </a:t>
            </a:r>
            <a:r>
              <a:rPr sz="2450" spc="5" dirty="0">
                <a:latin typeface="Gill Sans MT"/>
                <a:cs typeface="Gill Sans MT"/>
              </a:rPr>
              <a:t>advanced</a:t>
            </a:r>
            <a:r>
              <a:rPr sz="2450" spc="-60" dirty="0">
                <a:latin typeface="Gill Sans MT"/>
                <a:cs typeface="Gill Sans MT"/>
              </a:rPr>
              <a:t> </a:t>
            </a:r>
            <a:r>
              <a:rPr sz="2450" spc="5" dirty="0">
                <a:latin typeface="Gill Sans MT"/>
                <a:cs typeface="Gill Sans MT"/>
              </a:rPr>
              <a:t>models</a:t>
            </a:r>
            <a:endParaRPr sz="24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8298" y="3663060"/>
            <a:ext cx="4121785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625" baseline="-3703" dirty="0">
                <a:latin typeface="Gill Sans MT"/>
                <a:cs typeface="Gill Sans MT"/>
              </a:rPr>
              <a:t>- </a:t>
            </a:r>
            <a:r>
              <a:rPr sz="2200" spc="-5" dirty="0">
                <a:latin typeface="Gill Sans MT"/>
                <a:cs typeface="Gill Sans MT"/>
              </a:rPr>
              <a:t>Long </a:t>
            </a:r>
            <a:r>
              <a:rPr sz="2200" spc="5" dirty="0">
                <a:latin typeface="Gill Sans MT"/>
                <a:cs typeface="Gill Sans MT"/>
              </a:rPr>
              <a:t>Short</a:t>
            </a:r>
            <a:r>
              <a:rPr sz="2200" spc="-490" dirty="0">
                <a:latin typeface="Gill Sans MT"/>
                <a:cs typeface="Gill Sans MT"/>
              </a:rPr>
              <a:t> </a:t>
            </a:r>
            <a:r>
              <a:rPr sz="2200" spc="-85" dirty="0">
                <a:latin typeface="Gill Sans MT"/>
                <a:cs typeface="Gill Sans MT"/>
              </a:rPr>
              <a:t>Term </a:t>
            </a:r>
            <a:r>
              <a:rPr sz="2200" spc="10" dirty="0">
                <a:latin typeface="Gill Sans MT"/>
                <a:cs typeface="Gill Sans MT"/>
              </a:rPr>
              <a:t>Memory </a:t>
            </a:r>
            <a:r>
              <a:rPr sz="2200" spc="-5" dirty="0">
                <a:latin typeface="Gill Sans MT"/>
                <a:cs typeface="Gill Sans MT"/>
              </a:rPr>
              <a:t>(LSTM)</a:t>
            </a:r>
            <a:endParaRPr sz="2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8298" y="4031868"/>
            <a:ext cx="2986405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625" baseline="-4444" dirty="0">
                <a:latin typeface="Gill Sans MT"/>
                <a:cs typeface="Gill Sans MT"/>
              </a:rPr>
              <a:t>-</a:t>
            </a:r>
            <a:r>
              <a:rPr sz="5625" spc="-765" baseline="-4444" dirty="0">
                <a:latin typeface="Gill Sans MT"/>
                <a:cs typeface="Gill Sans MT"/>
              </a:rPr>
              <a:t> </a:t>
            </a:r>
            <a:r>
              <a:rPr sz="2200" spc="-25" dirty="0">
                <a:latin typeface="Gill Sans MT"/>
                <a:cs typeface="Gill Sans MT"/>
              </a:rPr>
              <a:t>GRU </a:t>
            </a:r>
            <a:r>
              <a:rPr sz="2200" spc="-15" dirty="0">
                <a:latin typeface="Gill Sans MT"/>
                <a:cs typeface="Gill Sans MT"/>
              </a:rPr>
              <a:t>by </a:t>
            </a:r>
            <a:r>
              <a:rPr sz="2200" dirty="0">
                <a:latin typeface="Gill Sans MT"/>
                <a:cs typeface="Gill Sans MT"/>
              </a:rPr>
              <a:t>Cho et </a:t>
            </a:r>
            <a:r>
              <a:rPr sz="2200" spc="-5" dirty="0">
                <a:latin typeface="Gill Sans MT"/>
                <a:cs typeface="Gill Sans MT"/>
              </a:rPr>
              <a:t>al. </a:t>
            </a:r>
            <a:r>
              <a:rPr sz="2200" dirty="0">
                <a:latin typeface="Gill Sans MT"/>
                <a:cs typeface="Gill Sans MT"/>
              </a:rPr>
              <a:t>2014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055B98-A3BC-4959-9D38-451D548C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6475"/>
            <a:ext cx="10693400" cy="51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0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055B98-A3BC-4959-9D38-451D548C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6475"/>
            <a:ext cx="10693400" cy="51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8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027" y="2443606"/>
            <a:ext cx="8471408" cy="222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77944" y="6513834"/>
            <a:ext cx="624713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5"/>
              </a:lnSpc>
            </a:pPr>
            <a:r>
              <a:rPr sz="1850" spc="5" dirty="0">
                <a:latin typeface="Arial"/>
                <a:cs typeface="Arial"/>
                <a:hlinkClick r:id="rId4"/>
              </a:rPr>
              <a:t>http://colah.github.io/posts/2015-08-Understanding-LSTMs/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054629-170A-4052-AC63-6BBFD1435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9625"/>
            <a:ext cx="10693400" cy="57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5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Recurrent Neural</a:t>
            </a:r>
            <a:r>
              <a:rPr spc="-55" dirty="0"/>
              <a:t> </a:t>
            </a:r>
            <a:r>
              <a:rPr spc="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5654" y="4632500"/>
            <a:ext cx="492759" cy="1074420"/>
          </a:xfrm>
          <a:prstGeom prst="rect">
            <a:avLst/>
          </a:prstGeom>
          <a:solidFill>
            <a:srgbClr val="F4CCCC"/>
          </a:solidFill>
          <a:ln w="11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spc="5" dirty="0">
                <a:latin typeface="Arial"/>
                <a:cs typeface="Arial"/>
              </a:rPr>
              <a:t>x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722" y="3431925"/>
            <a:ext cx="1212850" cy="771525"/>
          </a:xfrm>
          <a:prstGeom prst="rect">
            <a:avLst/>
          </a:prstGeom>
          <a:solidFill>
            <a:srgbClr val="38761D"/>
          </a:solidFill>
        </p:spPr>
        <p:txBody>
          <a:bodyPr vert="horz" wrap="square" lIns="0" tIns="21399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685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RNN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5654" y="1948454"/>
            <a:ext cx="492759" cy="1074420"/>
          </a:xfrm>
          <a:prstGeom prst="rect">
            <a:avLst/>
          </a:prstGeom>
          <a:solidFill>
            <a:srgbClr val="C9DAF8"/>
          </a:solidFill>
          <a:ln w="11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spc="5" dirty="0"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51980" y="3156914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275010"/>
                </a:moveTo>
                <a:lnTo>
                  <a:pt x="0" y="0"/>
                </a:lnTo>
              </a:path>
            </a:pathLst>
          </a:custGeom>
          <a:ln w="22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3886" y="3044303"/>
            <a:ext cx="96189" cy="123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1980" y="4337069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295430"/>
                </a:moveTo>
                <a:lnTo>
                  <a:pt x="0" y="0"/>
                </a:lnTo>
              </a:path>
            </a:pathLst>
          </a:custGeom>
          <a:ln w="22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3886" y="4224459"/>
            <a:ext cx="96189" cy="123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0873" y="3627049"/>
            <a:ext cx="613410" cy="321945"/>
          </a:xfrm>
          <a:custGeom>
            <a:avLst/>
            <a:gdLst/>
            <a:ahLst/>
            <a:cxnLst/>
            <a:rect l="l" t="t" r="r" b="b"/>
            <a:pathLst>
              <a:path w="613410" h="321945">
                <a:moveTo>
                  <a:pt x="0" y="0"/>
                </a:moveTo>
                <a:lnTo>
                  <a:pt x="27875" y="8076"/>
                </a:lnTo>
                <a:lnTo>
                  <a:pt x="66358" y="18128"/>
                </a:lnTo>
                <a:lnTo>
                  <a:pt x="113409" y="29889"/>
                </a:lnTo>
                <a:lnTo>
                  <a:pt x="166988" y="43092"/>
                </a:lnTo>
                <a:lnTo>
                  <a:pt x="225054" y="57473"/>
                </a:lnTo>
                <a:lnTo>
                  <a:pt x="285567" y="72765"/>
                </a:lnTo>
                <a:lnTo>
                  <a:pt x="346487" y="88704"/>
                </a:lnTo>
                <a:lnTo>
                  <a:pt x="405774" y="105022"/>
                </a:lnTo>
                <a:lnTo>
                  <a:pt x="461388" y="121454"/>
                </a:lnTo>
                <a:lnTo>
                  <a:pt x="511288" y="137735"/>
                </a:lnTo>
                <a:lnTo>
                  <a:pt x="553435" y="153598"/>
                </a:lnTo>
                <a:lnTo>
                  <a:pt x="606307" y="183010"/>
                </a:lnTo>
                <a:lnTo>
                  <a:pt x="612952" y="196026"/>
                </a:lnTo>
                <a:lnTo>
                  <a:pt x="601439" y="210562"/>
                </a:lnTo>
                <a:lnTo>
                  <a:pt x="526011" y="240066"/>
                </a:lnTo>
                <a:lnTo>
                  <a:pt x="468670" y="254681"/>
                </a:lnTo>
                <a:lnTo>
                  <a:pt x="402627" y="268969"/>
                </a:lnTo>
                <a:lnTo>
                  <a:pt x="331170" y="282753"/>
                </a:lnTo>
                <a:lnTo>
                  <a:pt x="275998" y="292656"/>
                </a:lnTo>
                <a:lnTo>
                  <a:pt x="221017" y="302100"/>
                </a:lnTo>
                <a:lnTo>
                  <a:pt x="167612" y="311012"/>
                </a:lnTo>
                <a:lnTo>
                  <a:pt x="117171" y="319317"/>
                </a:lnTo>
                <a:lnTo>
                  <a:pt x="104784" y="321368"/>
                </a:lnTo>
              </a:path>
            </a:pathLst>
          </a:custGeom>
          <a:ln w="22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4631" y="3900897"/>
            <a:ext cx="128702" cy="95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6200" y="1748817"/>
            <a:ext cx="1597025" cy="1500505"/>
          </a:xfrm>
          <a:custGeom>
            <a:avLst/>
            <a:gdLst/>
            <a:ahLst/>
            <a:cxnLst/>
            <a:rect l="l" t="t" r="r" b="b"/>
            <a:pathLst>
              <a:path w="1597025" h="1500505">
                <a:moveTo>
                  <a:pt x="0" y="750111"/>
                </a:moveTo>
                <a:lnTo>
                  <a:pt x="1570" y="702673"/>
                </a:lnTo>
                <a:lnTo>
                  <a:pt x="6220" y="656019"/>
                </a:lnTo>
                <a:lnTo>
                  <a:pt x="13855" y="610237"/>
                </a:lnTo>
                <a:lnTo>
                  <a:pt x="24381" y="565414"/>
                </a:lnTo>
                <a:lnTo>
                  <a:pt x="37707" y="521639"/>
                </a:lnTo>
                <a:lnTo>
                  <a:pt x="53737" y="479000"/>
                </a:lnTo>
                <a:lnTo>
                  <a:pt x="72378" y="437584"/>
                </a:lnTo>
                <a:lnTo>
                  <a:pt x="93537" y="397480"/>
                </a:lnTo>
                <a:lnTo>
                  <a:pt x="117120" y="358775"/>
                </a:lnTo>
                <a:lnTo>
                  <a:pt x="143035" y="321556"/>
                </a:lnTo>
                <a:lnTo>
                  <a:pt x="171186" y="285913"/>
                </a:lnTo>
                <a:lnTo>
                  <a:pt x="201481" y="251932"/>
                </a:lnTo>
                <a:lnTo>
                  <a:pt x="233826" y="219702"/>
                </a:lnTo>
                <a:lnTo>
                  <a:pt x="268129" y="189311"/>
                </a:lnTo>
                <a:lnTo>
                  <a:pt x="304294" y="160845"/>
                </a:lnTo>
                <a:lnTo>
                  <a:pt x="342229" y="134395"/>
                </a:lnTo>
                <a:lnTo>
                  <a:pt x="381840" y="110046"/>
                </a:lnTo>
                <a:lnTo>
                  <a:pt x="423033" y="87887"/>
                </a:lnTo>
                <a:lnTo>
                  <a:pt x="465716" y="68006"/>
                </a:lnTo>
                <a:lnTo>
                  <a:pt x="509795" y="50491"/>
                </a:lnTo>
                <a:lnTo>
                  <a:pt x="555175" y="35429"/>
                </a:lnTo>
                <a:lnTo>
                  <a:pt x="601764" y="22909"/>
                </a:lnTo>
                <a:lnTo>
                  <a:pt x="649468" y="13018"/>
                </a:lnTo>
                <a:lnTo>
                  <a:pt x="698194" y="5844"/>
                </a:lnTo>
                <a:lnTo>
                  <a:pt x="747847" y="1475"/>
                </a:lnTo>
                <a:lnTo>
                  <a:pt x="798335" y="0"/>
                </a:lnTo>
                <a:lnTo>
                  <a:pt x="847022" y="1394"/>
                </a:lnTo>
                <a:lnTo>
                  <a:pt x="895279" y="5548"/>
                </a:lnTo>
                <a:lnTo>
                  <a:pt x="942984" y="12412"/>
                </a:lnTo>
                <a:lnTo>
                  <a:pt x="990015" y="21939"/>
                </a:lnTo>
                <a:lnTo>
                  <a:pt x="1036251" y="34083"/>
                </a:lnTo>
                <a:lnTo>
                  <a:pt x="1081568" y="48794"/>
                </a:lnTo>
                <a:lnTo>
                  <a:pt x="1125846" y="66027"/>
                </a:lnTo>
                <a:lnTo>
                  <a:pt x="1168962" y="85733"/>
                </a:lnTo>
                <a:lnTo>
                  <a:pt x="1210794" y="107865"/>
                </a:lnTo>
                <a:lnTo>
                  <a:pt x="1251220" y="132375"/>
                </a:lnTo>
                <a:lnTo>
                  <a:pt x="1290118" y="159216"/>
                </a:lnTo>
                <a:lnTo>
                  <a:pt x="1327367" y="188341"/>
                </a:lnTo>
                <a:lnTo>
                  <a:pt x="1362844" y="219702"/>
                </a:lnTo>
                <a:lnTo>
                  <a:pt x="1398895" y="255891"/>
                </a:lnTo>
                <a:lnTo>
                  <a:pt x="1432149" y="294021"/>
                </a:lnTo>
                <a:lnTo>
                  <a:pt x="1462541" y="333949"/>
                </a:lnTo>
                <a:lnTo>
                  <a:pt x="1490007" y="375528"/>
                </a:lnTo>
                <a:lnTo>
                  <a:pt x="1514481" y="418612"/>
                </a:lnTo>
                <a:lnTo>
                  <a:pt x="1535901" y="463056"/>
                </a:lnTo>
                <a:lnTo>
                  <a:pt x="1554202" y="508714"/>
                </a:lnTo>
                <a:lnTo>
                  <a:pt x="1569320" y="555440"/>
                </a:lnTo>
                <a:lnTo>
                  <a:pt x="1581190" y="603088"/>
                </a:lnTo>
                <a:lnTo>
                  <a:pt x="1589748" y="651514"/>
                </a:lnTo>
                <a:lnTo>
                  <a:pt x="1594930" y="700570"/>
                </a:lnTo>
                <a:lnTo>
                  <a:pt x="1596671" y="750111"/>
                </a:lnTo>
                <a:lnTo>
                  <a:pt x="1595101" y="797550"/>
                </a:lnTo>
                <a:lnTo>
                  <a:pt x="1590451" y="844204"/>
                </a:lnTo>
                <a:lnTo>
                  <a:pt x="1582816" y="889986"/>
                </a:lnTo>
                <a:lnTo>
                  <a:pt x="1572289" y="934808"/>
                </a:lnTo>
                <a:lnTo>
                  <a:pt x="1558964" y="978583"/>
                </a:lnTo>
                <a:lnTo>
                  <a:pt x="1542934" y="1021222"/>
                </a:lnTo>
                <a:lnTo>
                  <a:pt x="1524293" y="1062638"/>
                </a:lnTo>
                <a:lnTo>
                  <a:pt x="1503134" y="1102743"/>
                </a:lnTo>
                <a:lnTo>
                  <a:pt x="1479550" y="1141448"/>
                </a:lnTo>
                <a:lnTo>
                  <a:pt x="1453636" y="1178666"/>
                </a:lnTo>
                <a:lnTo>
                  <a:pt x="1425485" y="1214310"/>
                </a:lnTo>
                <a:lnTo>
                  <a:pt x="1395190" y="1248290"/>
                </a:lnTo>
                <a:lnTo>
                  <a:pt x="1362844" y="1280521"/>
                </a:lnTo>
                <a:lnTo>
                  <a:pt x="1328542" y="1310912"/>
                </a:lnTo>
                <a:lnTo>
                  <a:pt x="1292377" y="1339377"/>
                </a:lnTo>
                <a:lnTo>
                  <a:pt x="1254442" y="1365828"/>
                </a:lnTo>
                <a:lnTo>
                  <a:pt x="1214831" y="1390177"/>
                </a:lnTo>
                <a:lnTo>
                  <a:pt x="1173637" y="1412336"/>
                </a:lnTo>
                <a:lnTo>
                  <a:pt x="1130955" y="1432217"/>
                </a:lnTo>
                <a:lnTo>
                  <a:pt x="1086876" y="1449732"/>
                </a:lnTo>
                <a:lnTo>
                  <a:pt x="1041496" y="1464794"/>
                </a:lnTo>
                <a:lnTo>
                  <a:pt x="994907" y="1477314"/>
                </a:lnTo>
                <a:lnTo>
                  <a:pt x="947203" y="1487205"/>
                </a:lnTo>
                <a:lnTo>
                  <a:pt x="898477" y="1494379"/>
                </a:lnTo>
                <a:lnTo>
                  <a:pt x="848823" y="1498748"/>
                </a:lnTo>
                <a:lnTo>
                  <a:pt x="798335" y="1500223"/>
                </a:lnTo>
                <a:lnTo>
                  <a:pt x="747847" y="1498748"/>
                </a:lnTo>
                <a:lnTo>
                  <a:pt x="698194" y="1494379"/>
                </a:lnTo>
                <a:lnTo>
                  <a:pt x="649468" y="1487205"/>
                </a:lnTo>
                <a:lnTo>
                  <a:pt x="601764" y="1477314"/>
                </a:lnTo>
                <a:lnTo>
                  <a:pt x="555175" y="1464794"/>
                </a:lnTo>
                <a:lnTo>
                  <a:pt x="509795" y="1449732"/>
                </a:lnTo>
                <a:lnTo>
                  <a:pt x="465716" y="1432217"/>
                </a:lnTo>
                <a:lnTo>
                  <a:pt x="423033" y="1412336"/>
                </a:lnTo>
                <a:lnTo>
                  <a:pt x="381840" y="1390177"/>
                </a:lnTo>
                <a:lnTo>
                  <a:pt x="342229" y="1365828"/>
                </a:lnTo>
                <a:lnTo>
                  <a:pt x="304294" y="1339377"/>
                </a:lnTo>
                <a:lnTo>
                  <a:pt x="268129" y="1310912"/>
                </a:lnTo>
                <a:lnTo>
                  <a:pt x="233826" y="1280521"/>
                </a:lnTo>
                <a:lnTo>
                  <a:pt x="201481" y="1248290"/>
                </a:lnTo>
                <a:lnTo>
                  <a:pt x="171186" y="1214310"/>
                </a:lnTo>
                <a:lnTo>
                  <a:pt x="143035" y="1178666"/>
                </a:lnTo>
                <a:lnTo>
                  <a:pt x="117120" y="1141448"/>
                </a:lnTo>
                <a:lnTo>
                  <a:pt x="93537" y="1102743"/>
                </a:lnTo>
                <a:lnTo>
                  <a:pt x="72378" y="1062638"/>
                </a:lnTo>
                <a:lnTo>
                  <a:pt x="53737" y="1021222"/>
                </a:lnTo>
                <a:lnTo>
                  <a:pt x="37707" y="978583"/>
                </a:lnTo>
                <a:lnTo>
                  <a:pt x="24381" y="934808"/>
                </a:lnTo>
                <a:lnTo>
                  <a:pt x="13855" y="889986"/>
                </a:lnTo>
                <a:lnTo>
                  <a:pt x="6220" y="844204"/>
                </a:lnTo>
                <a:lnTo>
                  <a:pt x="1570" y="797550"/>
                </a:lnTo>
                <a:lnTo>
                  <a:pt x="0" y="750111"/>
                </a:lnTo>
                <a:close/>
              </a:path>
            </a:pathLst>
          </a:custGeom>
          <a:ln w="223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9606" y="1940169"/>
            <a:ext cx="2865755" cy="132600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40"/>
              </a:lnSpc>
              <a:spcBef>
                <a:spcPts val="24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usually want to  </a:t>
            </a:r>
            <a:endParaRPr lang="en-US" altLang="ko-KR" sz="2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ts val="3340"/>
              </a:lnSpc>
              <a:spcBef>
                <a:spcPts val="24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predict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a vector</a:t>
            </a:r>
            <a:r>
              <a:rPr sz="2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at 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some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2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steps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695"/>
              </a:lnSpc>
            </a:pPr>
            <a:r>
              <a:rPr spc="-5" dirty="0"/>
              <a:t>14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Recurrent Neural</a:t>
            </a:r>
            <a:r>
              <a:rPr spc="-55" dirty="0"/>
              <a:t> </a:t>
            </a:r>
            <a:r>
              <a:rPr spc="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9025666" y="4572778"/>
            <a:ext cx="492759" cy="1074420"/>
          </a:xfrm>
          <a:custGeom>
            <a:avLst/>
            <a:gdLst/>
            <a:ahLst/>
            <a:cxnLst/>
            <a:rect l="l" t="t" r="r" b="b"/>
            <a:pathLst>
              <a:path w="492759" h="1074420">
                <a:moveTo>
                  <a:pt x="0" y="0"/>
                </a:moveTo>
                <a:lnTo>
                  <a:pt x="492654" y="0"/>
                </a:lnTo>
                <a:lnTo>
                  <a:pt x="492654" y="1074409"/>
                </a:lnTo>
                <a:lnTo>
                  <a:pt x="0" y="107440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5664" y="4572777"/>
            <a:ext cx="492759" cy="1074420"/>
          </a:xfrm>
          <a:prstGeom prst="rect">
            <a:avLst/>
          </a:prstGeom>
          <a:ln w="11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spc="5" dirty="0">
                <a:latin typeface="Arial"/>
                <a:cs typeface="Arial"/>
              </a:rPr>
              <a:t>x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65732" y="3372202"/>
            <a:ext cx="1212850" cy="771525"/>
          </a:xfrm>
          <a:custGeom>
            <a:avLst/>
            <a:gdLst/>
            <a:ahLst/>
            <a:cxnLst/>
            <a:rect l="l" t="t" r="r" b="b"/>
            <a:pathLst>
              <a:path w="1212850" h="771525">
                <a:moveTo>
                  <a:pt x="0" y="0"/>
                </a:moveTo>
                <a:lnTo>
                  <a:pt x="1212518" y="0"/>
                </a:lnTo>
                <a:lnTo>
                  <a:pt x="1212518" y="771094"/>
                </a:lnTo>
                <a:lnTo>
                  <a:pt x="0" y="771094"/>
                </a:lnTo>
                <a:lnTo>
                  <a:pt x="0" y="0"/>
                </a:lnTo>
                <a:close/>
              </a:path>
            </a:pathLst>
          </a:custGeom>
          <a:solidFill>
            <a:srgbClr val="387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65732" y="3572269"/>
            <a:ext cx="121285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RNN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5664" y="1888732"/>
            <a:ext cx="492759" cy="1074420"/>
          </a:xfrm>
          <a:prstGeom prst="rect">
            <a:avLst/>
          </a:prstGeom>
          <a:solidFill>
            <a:srgbClr val="C9DAF8"/>
          </a:solidFill>
          <a:ln w="11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spc="5" dirty="0"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71990" y="309719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275010"/>
                </a:moveTo>
                <a:lnTo>
                  <a:pt x="0" y="0"/>
                </a:lnTo>
              </a:path>
            </a:pathLst>
          </a:custGeom>
          <a:ln w="22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23895" y="2984580"/>
            <a:ext cx="96189" cy="123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71990" y="4277347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295430"/>
                </a:moveTo>
                <a:lnTo>
                  <a:pt x="0" y="0"/>
                </a:lnTo>
              </a:path>
            </a:pathLst>
          </a:custGeom>
          <a:ln w="22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23895" y="4164736"/>
            <a:ext cx="96189" cy="123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80883" y="3567327"/>
            <a:ext cx="613410" cy="321945"/>
          </a:xfrm>
          <a:custGeom>
            <a:avLst/>
            <a:gdLst/>
            <a:ahLst/>
            <a:cxnLst/>
            <a:rect l="l" t="t" r="r" b="b"/>
            <a:pathLst>
              <a:path w="613409" h="321945">
                <a:moveTo>
                  <a:pt x="0" y="0"/>
                </a:moveTo>
                <a:lnTo>
                  <a:pt x="27875" y="8076"/>
                </a:lnTo>
                <a:lnTo>
                  <a:pt x="66358" y="18128"/>
                </a:lnTo>
                <a:lnTo>
                  <a:pt x="113409" y="29889"/>
                </a:lnTo>
                <a:lnTo>
                  <a:pt x="166988" y="43092"/>
                </a:lnTo>
                <a:lnTo>
                  <a:pt x="225054" y="57473"/>
                </a:lnTo>
                <a:lnTo>
                  <a:pt x="285567" y="72765"/>
                </a:lnTo>
                <a:lnTo>
                  <a:pt x="346487" y="88704"/>
                </a:lnTo>
                <a:lnTo>
                  <a:pt x="405774" y="105022"/>
                </a:lnTo>
                <a:lnTo>
                  <a:pt x="461388" y="121454"/>
                </a:lnTo>
                <a:lnTo>
                  <a:pt x="511288" y="137735"/>
                </a:lnTo>
                <a:lnTo>
                  <a:pt x="553435" y="153598"/>
                </a:lnTo>
                <a:lnTo>
                  <a:pt x="606307" y="183010"/>
                </a:lnTo>
                <a:lnTo>
                  <a:pt x="612952" y="196026"/>
                </a:lnTo>
                <a:lnTo>
                  <a:pt x="601439" y="210562"/>
                </a:lnTo>
                <a:lnTo>
                  <a:pt x="526011" y="240066"/>
                </a:lnTo>
                <a:lnTo>
                  <a:pt x="468670" y="254681"/>
                </a:lnTo>
                <a:lnTo>
                  <a:pt x="402627" y="268969"/>
                </a:lnTo>
                <a:lnTo>
                  <a:pt x="331170" y="282753"/>
                </a:lnTo>
                <a:lnTo>
                  <a:pt x="275998" y="292656"/>
                </a:lnTo>
                <a:lnTo>
                  <a:pt x="221017" y="302100"/>
                </a:lnTo>
                <a:lnTo>
                  <a:pt x="167612" y="311012"/>
                </a:lnTo>
                <a:lnTo>
                  <a:pt x="117171" y="319317"/>
                </a:lnTo>
                <a:lnTo>
                  <a:pt x="104784" y="321368"/>
                </a:lnTo>
              </a:path>
            </a:pathLst>
          </a:custGeom>
          <a:ln w="22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74641" y="3841175"/>
            <a:ext cx="128702" cy="95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2274" y="1922991"/>
            <a:ext cx="5835015" cy="6718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0"/>
              </a:spcBef>
            </a:pPr>
            <a:r>
              <a:rPr sz="2100" spc="5" dirty="0">
                <a:latin typeface="Arial"/>
                <a:cs typeface="Arial"/>
              </a:rPr>
              <a:t>We can </a:t>
            </a:r>
            <a:r>
              <a:rPr sz="2100" dirty="0">
                <a:latin typeface="Arial"/>
                <a:cs typeface="Arial"/>
              </a:rPr>
              <a:t>process </a:t>
            </a:r>
            <a:r>
              <a:rPr sz="2100" spc="5" dirty="0">
                <a:latin typeface="Arial"/>
                <a:cs typeface="Arial"/>
              </a:rPr>
              <a:t>a sequence </a:t>
            </a:r>
            <a:r>
              <a:rPr sz="2100" dirty="0">
                <a:latin typeface="Arial"/>
                <a:cs typeface="Arial"/>
              </a:rPr>
              <a:t>of vectors </a:t>
            </a:r>
            <a:r>
              <a:rPr sz="2100" b="1" spc="5" dirty="0">
                <a:latin typeface="Arial"/>
                <a:cs typeface="Arial"/>
              </a:rPr>
              <a:t>x </a:t>
            </a:r>
            <a:r>
              <a:rPr sz="2100" dirty="0">
                <a:latin typeface="Arial"/>
                <a:cs typeface="Arial"/>
              </a:rPr>
              <a:t>by  applying </a:t>
            </a:r>
            <a:r>
              <a:rPr sz="2100" spc="5" dirty="0">
                <a:latin typeface="Arial"/>
                <a:cs typeface="Arial"/>
              </a:rPr>
              <a:t>a recurrence </a:t>
            </a:r>
            <a:r>
              <a:rPr sz="2100" dirty="0">
                <a:latin typeface="Arial"/>
                <a:cs typeface="Arial"/>
              </a:rPr>
              <a:t>formula at every time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step: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71163" y="3252361"/>
            <a:ext cx="4613832" cy="6682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2729" y="3179124"/>
            <a:ext cx="728345" cy="720725"/>
          </a:xfrm>
          <a:custGeom>
            <a:avLst/>
            <a:gdLst/>
            <a:ahLst/>
            <a:cxnLst/>
            <a:rect l="l" t="t" r="r" b="b"/>
            <a:pathLst>
              <a:path w="728344" h="720725">
                <a:moveTo>
                  <a:pt x="0" y="0"/>
                </a:moveTo>
                <a:lnTo>
                  <a:pt x="728287" y="0"/>
                </a:lnTo>
                <a:lnTo>
                  <a:pt x="728287" y="720543"/>
                </a:lnTo>
                <a:lnTo>
                  <a:pt x="0" y="720543"/>
                </a:lnTo>
                <a:lnTo>
                  <a:pt x="0" y="0"/>
                </a:lnTo>
                <a:close/>
              </a:path>
            </a:pathLst>
          </a:custGeom>
          <a:ln w="2235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91077" y="3973248"/>
            <a:ext cx="155511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new</a:t>
            </a:r>
            <a:r>
              <a:rPr sz="28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31382" y="3203354"/>
            <a:ext cx="1102360" cy="720725"/>
          </a:xfrm>
          <a:custGeom>
            <a:avLst/>
            <a:gdLst/>
            <a:ahLst/>
            <a:cxnLst/>
            <a:rect l="l" t="t" r="r" b="b"/>
            <a:pathLst>
              <a:path w="1102360" h="720725">
                <a:moveTo>
                  <a:pt x="0" y="0"/>
                </a:moveTo>
                <a:lnTo>
                  <a:pt x="1102111" y="0"/>
                </a:lnTo>
                <a:lnTo>
                  <a:pt x="1102111" y="720543"/>
                </a:lnTo>
                <a:lnTo>
                  <a:pt x="0" y="720543"/>
                </a:lnTo>
                <a:lnTo>
                  <a:pt x="0" y="0"/>
                </a:lnTo>
                <a:close/>
              </a:path>
            </a:pathLst>
          </a:custGeom>
          <a:ln w="22351">
            <a:solidFill>
              <a:srgbClr val="3876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36627" y="3203354"/>
            <a:ext cx="643890" cy="720725"/>
          </a:xfrm>
          <a:custGeom>
            <a:avLst/>
            <a:gdLst/>
            <a:ahLst/>
            <a:cxnLst/>
            <a:rect l="l" t="t" r="r" b="b"/>
            <a:pathLst>
              <a:path w="643890" h="720725">
                <a:moveTo>
                  <a:pt x="0" y="0"/>
                </a:moveTo>
                <a:lnTo>
                  <a:pt x="643807" y="0"/>
                </a:lnTo>
                <a:lnTo>
                  <a:pt x="643807" y="720543"/>
                </a:lnTo>
                <a:lnTo>
                  <a:pt x="0" y="720543"/>
                </a:lnTo>
                <a:lnTo>
                  <a:pt x="0" y="0"/>
                </a:lnTo>
                <a:close/>
              </a:path>
            </a:pathLst>
          </a:custGeom>
          <a:ln w="223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03463" y="3986829"/>
            <a:ext cx="3789679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32255" algn="l"/>
              </a:tabLst>
            </a:pPr>
            <a:r>
              <a:rPr sz="4200" baseline="1984" dirty="0">
                <a:solidFill>
                  <a:srgbClr val="38761D"/>
                </a:solidFill>
                <a:latin typeface="Arial"/>
                <a:cs typeface="Arial"/>
              </a:rPr>
              <a:t>old</a:t>
            </a:r>
            <a:r>
              <a:rPr sz="4200" spc="15" baseline="1984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4200" baseline="1984" dirty="0">
                <a:solidFill>
                  <a:srgbClr val="38761D"/>
                </a:solidFill>
                <a:latin typeface="Arial"/>
                <a:cs typeface="Arial"/>
              </a:rPr>
              <a:t>state	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input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vector</a:t>
            </a:r>
            <a:r>
              <a:rPr sz="2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23282" y="4411517"/>
            <a:ext cx="2448560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some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2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step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29270" y="3179124"/>
            <a:ext cx="844550" cy="720725"/>
          </a:xfrm>
          <a:custGeom>
            <a:avLst/>
            <a:gdLst/>
            <a:ahLst/>
            <a:cxnLst/>
            <a:rect l="l" t="t" r="r" b="b"/>
            <a:pathLst>
              <a:path w="844550" h="720725">
                <a:moveTo>
                  <a:pt x="0" y="0"/>
                </a:moveTo>
                <a:lnTo>
                  <a:pt x="844447" y="0"/>
                </a:lnTo>
                <a:lnTo>
                  <a:pt x="844447" y="720543"/>
                </a:lnTo>
                <a:lnTo>
                  <a:pt x="0" y="720543"/>
                </a:lnTo>
                <a:lnTo>
                  <a:pt x="0" y="0"/>
                </a:lnTo>
                <a:close/>
              </a:path>
            </a:pathLst>
          </a:custGeom>
          <a:ln w="22351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61861" y="4757358"/>
            <a:ext cx="3004185" cy="879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350"/>
              </a:lnSpc>
              <a:spcBef>
                <a:spcPts val="114"/>
              </a:spcBef>
            </a:pPr>
            <a:r>
              <a:rPr sz="2800" spc="5" dirty="0">
                <a:solidFill>
                  <a:srgbClr val="9900FF"/>
                </a:solidFill>
                <a:latin typeface="Arial"/>
                <a:cs typeface="Arial"/>
              </a:rPr>
              <a:t>some</a:t>
            </a:r>
            <a:r>
              <a:rPr sz="2800" spc="-1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9900FF"/>
                </a:solidFill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50"/>
              </a:lnSpc>
            </a:pPr>
            <a:r>
              <a:rPr sz="2800" dirty="0">
                <a:solidFill>
                  <a:srgbClr val="9900FF"/>
                </a:solidFill>
                <a:latin typeface="Arial"/>
                <a:cs typeface="Arial"/>
              </a:rPr>
              <a:t>with parameters</a:t>
            </a:r>
            <a:r>
              <a:rPr sz="2800" spc="-5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9900FF"/>
                </a:solidFill>
                <a:latin typeface="Arial"/>
                <a:cs typeface="Arial"/>
              </a:rPr>
              <a:t>W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61446" y="3989077"/>
            <a:ext cx="200660" cy="798830"/>
          </a:xfrm>
          <a:custGeom>
            <a:avLst/>
            <a:gdLst/>
            <a:ahLst/>
            <a:cxnLst/>
            <a:rect l="l" t="t" r="r" b="b"/>
            <a:pathLst>
              <a:path w="200660" h="798829">
                <a:moveTo>
                  <a:pt x="0" y="798335"/>
                </a:moveTo>
                <a:lnTo>
                  <a:pt x="200639" y="0"/>
                </a:lnTo>
              </a:path>
            </a:pathLst>
          </a:custGeom>
          <a:ln w="11175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40133" y="2970551"/>
            <a:ext cx="177186" cy="68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44445" y="3429615"/>
            <a:ext cx="1169406" cy="598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81984" y="2901230"/>
            <a:ext cx="713521" cy="9820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695"/>
              </a:lnSpc>
            </a:pPr>
            <a:r>
              <a:rPr spc="-5" dirty="0"/>
              <a:t>15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Recurrent Neural</a:t>
            </a:r>
            <a:r>
              <a:rPr spc="-55" dirty="0"/>
              <a:t> </a:t>
            </a:r>
            <a:r>
              <a:rPr spc="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5664" y="4572777"/>
            <a:ext cx="492759" cy="1074420"/>
          </a:xfrm>
          <a:prstGeom prst="rect">
            <a:avLst/>
          </a:prstGeom>
          <a:solidFill>
            <a:srgbClr val="F4CCCC"/>
          </a:solidFill>
          <a:ln w="11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spc="5" dirty="0">
                <a:latin typeface="Arial"/>
                <a:cs typeface="Arial"/>
              </a:rPr>
              <a:t>x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65732" y="3372202"/>
            <a:ext cx="1212850" cy="771525"/>
          </a:xfrm>
          <a:custGeom>
            <a:avLst/>
            <a:gdLst/>
            <a:ahLst/>
            <a:cxnLst/>
            <a:rect l="l" t="t" r="r" b="b"/>
            <a:pathLst>
              <a:path w="1212850" h="771525">
                <a:moveTo>
                  <a:pt x="0" y="0"/>
                </a:moveTo>
                <a:lnTo>
                  <a:pt x="1212518" y="0"/>
                </a:lnTo>
                <a:lnTo>
                  <a:pt x="1212518" y="771094"/>
                </a:lnTo>
                <a:lnTo>
                  <a:pt x="0" y="771094"/>
                </a:lnTo>
                <a:lnTo>
                  <a:pt x="0" y="0"/>
                </a:lnTo>
                <a:close/>
              </a:path>
            </a:pathLst>
          </a:custGeom>
          <a:solidFill>
            <a:srgbClr val="3876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68736" y="3572269"/>
            <a:ext cx="60642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RNN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5664" y="1888732"/>
            <a:ext cx="492759" cy="1074420"/>
          </a:xfrm>
          <a:prstGeom prst="rect">
            <a:avLst/>
          </a:prstGeom>
          <a:solidFill>
            <a:srgbClr val="C9DAF8"/>
          </a:solidFill>
          <a:ln w="11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spc="5" dirty="0"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71990" y="309719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275010"/>
                </a:moveTo>
                <a:lnTo>
                  <a:pt x="0" y="0"/>
                </a:lnTo>
              </a:path>
            </a:pathLst>
          </a:custGeom>
          <a:ln w="22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23895" y="2984580"/>
            <a:ext cx="96189" cy="123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71990" y="4277347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295430"/>
                </a:moveTo>
                <a:lnTo>
                  <a:pt x="0" y="0"/>
                </a:lnTo>
              </a:path>
            </a:pathLst>
          </a:custGeom>
          <a:ln w="22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23895" y="4164736"/>
            <a:ext cx="96189" cy="123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80883" y="3567327"/>
            <a:ext cx="613410" cy="321945"/>
          </a:xfrm>
          <a:custGeom>
            <a:avLst/>
            <a:gdLst/>
            <a:ahLst/>
            <a:cxnLst/>
            <a:rect l="l" t="t" r="r" b="b"/>
            <a:pathLst>
              <a:path w="613409" h="321945">
                <a:moveTo>
                  <a:pt x="0" y="0"/>
                </a:moveTo>
                <a:lnTo>
                  <a:pt x="27875" y="8076"/>
                </a:lnTo>
                <a:lnTo>
                  <a:pt x="66358" y="18128"/>
                </a:lnTo>
                <a:lnTo>
                  <a:pt x="113409" y="29889"/>
                </a:lnTo>
                <a:lnTo>
                  <a:pt x="166988" y="43092"/>
                </a:lnTo>
                <a:lnTo>
                  <a:pt x="225054" y="57473"/>
                </a:lnTo>
                <a:lnTo>
                  <a:pt x="285567" y="72765"/>
                </a:lnTo>
                <a:lnTo>
                  <a:pt x="346487" y="88704"/>
                </a:lnTo>
                <a:lnTo>
                  <a:pt x="405774" y="105022"/>
                </a:lnTo>
                <a:lnTo>
                  <a:pt x="461388" y="121454"/>
                </a:lnTo>
                <a:lnTo>
                  <a:pt x="511288" y="137735"/>
                </a:lnTo>
                <a:lnTo>
                  <a:pt x="553435" y="153598"/>
                </a:lnTo>
                <a:lnTo>
                  <a:pt x="606307" y="183010"/>
                </a:lnTo>
                <a:lnTo>
                  <a:pt x="612952" y="196026"/>
                </a:lnTo>
                <a:lnTo>
                  <a:pt x="601439" y="210562"/>
                </a:lnTo>
                <a:lnTo>
                  <a:pt x="526011" y="240066"/>
                </a:lnTo>
                <a:lnTo>
                  <a:pt x="468670" y="254681"/>
                </a:lnTo>
                <a:lnTo>
                  <a:pt x="402627" y="268969"/>
                </a:lnTo>
                <a:lnTo>
                  <a:pt x="331170" y="282753"/>
                </a:lnTo>
                <a:lnTo>
                  <a:pt x="275998" y="292656"/>
                </a:lnTo>
                <a:lnTo>
                  <a:pt x="221017" y="302100"/>
                </a:lnTo>
                <a:lnTo>
                  <a:pt x="167612" y="311012"/>
                </a:lnTo>
                <a:lnTo>
                  <a:pt x="117171" y="319317"/>
                </a:lnTo>
                <a:lnTo>
                  <a:pt x="104784" y="321368"/>
                </a:lnTo>
              </a:path>
            </a:pathLst>
          </a:custGeom>
          <a:ln w="22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74641" y="3841175"/>
            <a:ext cx="128702" cy="95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2274" y="1922991"/>
            <a:ext cx="5835015" cy="6718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0"/>
              </a:spcBef>
            </a:pPr>
            <a:r>
              <a:rPr sz="2100" spc="5" dirty="0">
                <a:latin typeface="Arial"/>
                <a:cs typeface="Arial"/>
              </a:rPr>
              <a:t>We can </a:t>
            </a:r>
            <a:r>
              <a:rPr sz="2100" dirty="0">
                <a:latin typeface="Arial"/>
                <a:cs typeface="Arial"/>
              </a:rPr>
              <a:t>process </a:t>
            </a:r>
            <a:r>
              <a:rPr sz="2100" spc="5" dirty="0">
                <a:latin typeface="Arial"/>
                <a:cs typeface="Arial"/>
              </a:rPr>
              <a:t>a sequence </a:t>
            </a:r>
            <a:r>
              <a:rPr sz="2100" dirty="0">
                <a:latin typeface="Arial"/>
                <a:cs typeface="Arial"/>
              </a:rPr>
              <a:t>of vectors </a:t>
            </a:r>
            <a:r>
              <a:rPr sz="2100" b="1" spc="5" dirty="0">
                <a:latin typeface="Arial"/>
                <a:cs typeface="Arial"/>
              </a:rPr>
              <a:t>x </a:t>
            </a:r>
            <a:r>
              <a:rPr sz="2100" dirty="0">
                <a:latin typeface="Arial"/>
                <a:cs typeface="Arial"/>
              </a:rPr>
              <a:t>by  applying </a:t>
            </a:r>
            <a:r>
              <a:rPr sz="2100" spc="5" dirty="0">
                <a:latin typeface="Arial"/>
                <a:cs typeface="Arial"/>
              </a:rPr>
              <a:t>a recurrence </a:t>
            </a:r>
            <a:r>
              <a:rPr sz="2100" dirty="0">
                <a:latin typeface="Arial"/>
                <a:cs typeface="Arial"/>
              </a:rPr>
              <a:t>formula at every time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step: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1163" y="3252361"/>
            <a:ext cx="4613832" cy="6682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6098" y="4745389"/>
            <a:ext cx="6898005" cy="8794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40"/>
              </a:lnSpc>
              <a:spcBef>
                <a:spcPts val="24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Notice: the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same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function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same set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of parameters are used at every time</a:t>
            </a:r>
            <a:r>
              <a:rPr sz="2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step.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695"/>
              </a:lnSpc>
            </a:pPr>
            <a:r>
              <a:rPr spc="-5" dirty="0"/>
              <a:t>16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113" y="4669345"/>
            <a:ext cx="467359" cy="1019175"/>
          </a:xfrm>
          <a:prstGeom prst="rect">
            <a:avLst/>
          </a:prstGeom>
          <a:solidFill>
            <a:srgbClr val="F4CCCC"/>
          </a:solidFill>
          <a:ln w="11175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spc="5" dirty="0">
                <a:latin typeface="Arial"/>
                <a:cs typeface="Arial"/>
              </a:rPr>
              <a:t>x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849" y="3531037"/>
            <a:ext cx="1149985" cy="731520"/>
          </a:xfrm>
          <a:prstGeom prst="rect">
            <a:avLst/>
          </a:prstGeom>
          <a:solidFill>
            <a:srgbClr val="38761D"/>
          </a:solidFill>
        </p:spPr>
        <p:txBody>
          <a:bodyPr vert="horz" wrap="square" lIns="0" tIns="19431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530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RNN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6113" y="2124504"/>
            <a:ext cx="467359" cy="1019175"/>
          </a:xfrm>
          <a:custGeom>
            <a:avLst/>
            <a:gdLst/>
            <a:ahLst/>
            <a:cxnLst/>
            <a:rect l="l" t="t" r="r" b="b"/>
            <a:pathLst>
              <a:path w="467359" h="1019175">
                <a:moveTo>
                  <a:pt x="0" y="0"/>
                </a:moveTo>
                <a:lnTo>
                  <a:pt x="467104" y="0"/>
                </a:lnTo>
                <a:lnTo>
                  <a:pt x="467104" y="1018687"/>
                </a:lnTo>
                <a:lnTo>
                  <a:pt x="0" y="1018687"/>
                </a:lnTo>
                <a:lnTo>
                  <a:pt x="0" y="0"/>
                </a:lnTo>
                <a:close/>
              </a:path>
            </a:pathLst>
          </a:custGeom>
          <a:solidFill>
            <a:srgbClr val="C9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6113" y="2124503"/>
            <a:ext cx="467359" cy="1019175"/>
          </a:xfrm>
          <a:prstGeom prst="rect">
            <a:avLst/>
          </a:prstGeom>
          <a:ln w="11175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spc="5" dirty="0"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1569" y="3164633"/>
            <a:ext cx="96191" cy="36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9665" y="4396194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273151"/>
                </a:moveTo>
                <a:lnTo>
                  <a:pt x="0" y="0"/>
                </a:lnTo>
              </a:path>
            </a:pathLst>
          </a:custGeom>
          <a:ln w="22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1569" y="4283583"/>
            <a:ext cx="96191" cy="1237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6980" y="3716042"/>
            <a:ext cx="581660" cy="304165"/>
          </a:xfrm>
          <a:custGeom>
            <a:avLst/>
            <a:gdLst/>
            <a:ahLst/>
            <a:cxnLst/>
            <a:rect l="l" t="t" r="r" b="b"/>
            <a:pathLst>
              <a:path w="581660" h="304164">
                <a:moveTo>
                  <a:pt x="0" y="0"/>
                </a:moveTo>
                <a:lnTo>
                  <a:pt x="28903" y="8327"/>
                </a:lnTo>
                <a:lnTo>
                  <a:pt x="69299" y="18804"/>
                </a:lnTo>
                <a:lnTo>
                  <a:pt x="118771" y="31115"/>
                </a:lnTo>
                <a:lnTo>
                  <a:pt x="174903" y="44945"/>
                </a:lnTo>
                <a:lnTo>
                  <a:pt x="235279" y="59980"/>
                </a:lnTo>
                <a:lnTo>
                  <a:pt x="297483" y="75905"/>
                </a:lnTo>
                <a:lnTo>
                  <a:pt x="359100" y="92405"/>
                </a:lnTo>
                <a:lnTo>
                  <a:pt x="417713" y="109166"/>
                </a:lnTo>
                <a:lnTo>
                  <a:pt x="470906" y="125873"/>
                </a:lnTo>
                <a:lnTo>
                  <a:pt x="516263" y="142210"/>
                </a:lnTo>
                <a:lnTo>
                  <a:pt x="551368" y="157864"/>
                </a:lnTo>
                <a:lnTo>
                  <a:pt x="581160" y="185861"/>
                </a:lnTo>
                <a:lnTo>
                  <a:pt x="570245" y="199642"/>
                </a:lnTo>
                <a:lnTo>
                  <a:pt x="498730" y="227615"/>
                </a:lnTo>
                <a:lnTo>
                  <a:pt x="444363" y="241472"/>
                </a:lnTo>
                <a:lnTo>
                  <a:pt x="381744" y="255019"/>
                </a:lnTo>
                <a:lnTo>
                  <a:pt x="313992" y="268089"/>
                </a:lnTo>
                <a:lnTo>
                  <a:pt x="261683" y="277478"/>
                </a:lnTo>
                <a:lnTo>
                  <a:pt x="209553" y="286433"/>
                </a:lnTo>
                <a:lnTo>
                  <a:pt x="158918" y="294883"/>
                </a:lnTo>
                <a:lnTo>
                  <a:pt x="111092" y="302758"/>
                </a:lnTo>
                <a:lnTo>
                  <a:pt x="106211" y="303564"/>
                </a:lnTo>
              </a:path>
            </a:pathLst>
          </a:custGeom>
          <a:ln w="22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2153" y="3972084"/>
            <a:ext cx="128690" cy="950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92017" y="3940967"/>
            <a:ext cx="5404924" cy="4599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2017" y="4862812"/>
            <a:ext cx="2180369" cy="4593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80167" y="783664"/>
            <a:ext cx="8336915" cy="993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(Vanilla) Recurrent Neural</a:t>
            </a:r>
            <a:r>
              <a:rPr spc="-55" dirty="0"/>
              <a:t> </a:t>
            </a:r>
            <a:r>
              <a:rPr spc="5" dirty="0"/>
              <a:t>Network</a:t>
            </a:r>
          </a:p>
          <a:p>
            <a:pPr marL="69215">
              <a:lnSpc>
                <a:spcPct val="100000"/>
              </a:lnSpc>
              <a:spcBef>
                <a:spcPts val="30"/>
              </a:spcBef>
            </a:pPr>
            <a:r>
              <a:rPr sz="2100" dirty="0"/>
              <a:t>The state consists of </a:t>
            </a:r>
            <a:r>
              <a:rPr sz="2100" spc="5" dirty="0"/>
              <a:t>a single </a:t>
            </a:r>
            <a:r>
              <a:rPr sz="2100" i="1" spc="5" dirty="0">
                <a:latin typeface="Arial"/>
                <a:cs typeface="Arial"/>
              </a:rPr>
              <a:t>“hidden” </a:t>
            </a:r>
            <a:r>
              <a:rPr sz="2100" dirty="0"/>
              <a:t>vector</a:t>
            </a:r>
            <a:r>
              <a:rPr sz="2100" spc="5" dirty="0"/>
              <a:t> </a:t>
            </a:r>
            <a:r>
              <a:rPr sz="2100" b="1" spc="5" dirty="0">
                <a:latin typeface="Arial"/>
                <a:cs typeface="Arial"/>
              </a:rPr>
              <a:t>h</a:t>
            </a:r>
            <a:r>
              <a:rPr sz="2100" spc="5" dirty="0"/>
              <a:t>: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71491" y="2401485"/>
            <a:ext cx="3527105" cy="510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33549" y="314307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35"/>
                </a:lnTo>
              </a:path>
            </a:pathLst>
          </a:custGeom>
          <a:ln w="11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15090" y="3585010"/>
            <a:ext cx="37465" cy="50800"/>
          </a:xfrm>
          <a:custGeom>
            <a:avLst/>
            <a:gdLst/>
            <a:ahLst/>
            <a:cxnLst/>
            <a:rect l="l" t="t" r="r" b="b"/>
            <a:pathLst>
              <a:path w="37464" h="50800">
                <a:moveTo>
                  <a:pt x="18459" y="50717"/>
                </a:moveTo>
                <a:lnTo>
                  <a:pt x="0" y="0"/>
                </a:lnTo>
                <a:lnTo>
                  <a:pt x="36918" y="0"/>
                </a:lnTo>
                <a:lnTo>
                  <a:pt x="18459" y="5071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15090" y="3585010"/>
            <a:ext cx="37465" cy="50800"/>
          </a:xfrm>
          <a:custGeom>
            <a:avLst/>
            <a:gdLst/>
            <a:ahLst/>
            <a:cxnLst/>
            <a:rect l="l" t="t" r="r" b="b"/>
            <a:pathLst>
              <a:path w="37464" h="50800">
                <a:moveTo>
                  <a:pt x="0" y="0"/>
                </a:moveTo>
                <a:lnTo>
                  <a:pt x="18459" y="50717"/>
                </a:lnTo>
                <a:lnTo>
                  <a:pt x="36918" y="0"/>
                </a:lnTo>
                <a:lnTo>
                  <a:pt x="0" y="0"/>
                </a:lnTo>
                <a:close/>
              </a:path>
            </a:pathLst>
          </a:custGeom>
          <a:ln w="11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02121" y="2956461"/>
            <a:ext cx="453390" cy="20955"/>
          </a:xfrm>
          <a:custGeom>
            <a:avLst/>
            <a:gdLst/>
            <a:ahLst/>
            <a:cxnLst/>
            <a:rect l="l" t="t" r="r" b="b"/>
            <a:pathLst>
              <a:path w="453389" h="20955">
                <a:moveTo>
                  <a:pt x="0" y="20398"/>
                </a:moveTo>
                <a:lnTo>
                  <a:pt x="2417" y="15482"/>
                </a:lnTo>
                <a:lnTo>
                  <a:pt x="4354" y="14570"/>
                </a:lnTo>
                <a:lnTo>
                  <a:pt x="6543" y="13539"/>
                </a:lnTo>
                <a:lnTo>
                  <a:pt x="9702" y="14570"/>
                </a:lnTo>
                <a:lnTo>
                  <a:pt x="12376" y="14570"/>
                </a:lnTo>
                <a:lnTo>
                  <a:pt x="44201" y="14570"/>
                </a:lnTo>
                <a:lnTo>
                  <a:pt x="48330" y="14465"/>
                </a:lnTo>
                <a:lnTo>
                  <a:pt x="52452" y="14570"/>
                </a:lnTo>
                <a:lnTo>
                  <a:pt x="57803" y="14705"/>
                </a:lnTo>
                <a:lnTo>
                  <a:pt x="63147" y="15083"/>
                </a:lnTo>
                <a:lnTo>
                  <a:pt x="68496" y="15290"/>
                </a:lnTo>
                <a:lnTo>
                  <a:pt x="75545" y="15563"/>
                </a:lnTo>
                <a:lnTo>
                  <a:pt x="82602" y="15674"/>
                </a:lnTo>
                <a:lnTo>
                  <a:pt x="89648" y="16010"/>
                </a:lnTo>
                <a:lnTo>
                  <a:pt x="97914" y="16405"/>
                </a:lnTo>
                <a:lnTo>
                  <a:pt x="106166" y="17128"/>
                </a:lnTo>
                <a:lnTo>
                  <a:pt x="114433" y="17484"/>
                </a:lnTo>
                <a:lnTo>
                  <a:pt x="147404" y="18256"/>
                </a:lnTo>
                <a:lnTo>
                  <a:pt x="154149" y="18250"/>
                </a:lnTo>
                <a:lnTo>
                  <a:pt x="160894" y="18221"/>
                </a:lnTo>
                <a:lnTo>
                  <a:pt x="167640" y="18204"/>
                </a:lnTo>
                <a:lnTo>
                  <a:pt x="294210" y="18204"/>
                </a:lnTo>
                <a:lnTo>
                  <a:pt x="296905" y="18442"/>
                </a:lnTo>
                <a:lnTo>
                  <a:pt x="299558" y="18204"/>
                </a:lnTo>
                <a:lnTo>
                  <a:pt x="302253" y="17962"/>
                </a:lnTo>
                <a:lnTo>
                  <a:pt x="304890" y="17131"/>
                </a:lnTo>
                <a:lnTo>
                  <a:pt x="307580" y="16764"/>
                </a:lnTo>
                <a:lnTo>
                  <a:pt x="310238" y="16400"/>
                </a:lnTo>
                <a:lnTo>
                  <a:pt x="312938" y="16345"/>
                </a:lnTo>
                <a:lnTo>
                  <a:pt x="315601" y="16010"/>
                </a:lnTo>
                <a:lnTo>
                  <a:pt x="318766" y="15613"/>
                </a:lnTo>
                <a:lnTo>
                  <a:pt x="321906" y="15021"/>
                </a:lnTo>
                <a:lnTo>
                  <a:pt x="325064" y="14570"/>
                </a:lnTo>
                <a:lnTo>
                  <a:pt x="328705" y="14050"/>
                </a:lnTo>
                <a:lnTo>
                  <a:pt x="332366" y="13663"/>
                </a:lnTo>
                <a:lnTo>
                  <a:pt x="336000" y="13096"/>
                </a:lnTo>
                <a:lnTo>
                  <a:pt x="340137" y="12451"/>
                </a:lnTo>
                <a:lnTo>
                  <a:pt x="344252" y="11660"/>
                </a:lnTo>
                <a:lnTo>
                  <a:pt x="348376" y="10935"/>
                </a:lnTo>
                <a:lnTo>
                  <a:pt x="352514" y="10208"/>
                </a:lnTo>
                <a:lnTo>
                  <a:pt x="356628" y="9322"/>
                </a:lnTo>
                <a:lnTo>
                  <a:pt x="360786" y="8742"/>
                </a:lnTo>
                <a:lnTo>
                  <a:pt x="365381" y="8100"/>
                </a:lnTo>
                <a:lnTo>
                  <a:pt x="370020" y="7767"/>
                </a:lnTo>
                <a:lnTo>
                  <a:pt x="374636" y="7268"/>
                </a:lnTo>
                <a:lnTo>
                  <a:pt x="379002" y="6796"/>
                </a:lnTo>
                <a:lnTo>
                  <a:pt x="383367" y="6313"/>
                </a:lnTo>
                <a:lnTo>
                  <a:pt x="387732" y="5828"/>
                </a:lnTo>
                <a:lnTo>
                  <a:pt x="392110" y="5341"/>
                </a:lnTo>
                <a:lnTo>
                  <a:pt x="396476" y="4731"/>
                </a:lnTo>
                <a:lnTo>
                  <a:pt x="400862" y="4354"/>
                </a:lnTo>
                <a:lnTo>
                  <a:pt x="404989" y="4000"/>
                </a:lnTo>
                <a:lnTo>
                  <a:pt x="409136" y="3898"/>
                </a:lnTo>
                <a:lnTo>
                  <a:pt x="413271" y="3634"/>
                </a:lnTo>
                <a:lnTo>
                  <a:pt x="416667" y="3417"/>
                </a:lnTo>
                <a:lnTo>
                  <a:pt x="420056" y="3048"/>
                </a:lnTo>
                <a:lnTo>
                  <a:pt x="423454" y="2914"/>
                </a:lnTo>
                <a:lnTo>
                  <a:pt x="426124" y="2808"/>
                </a:lnTo>
                <a:lnTo>
                  <a:pt x="428809" y="3052"/>
                </a:lnTo>
                <a:lnTo>
                  <a:pt x="431476" y="2914"/>
                </a:lnTo>
                <a:lnTo>
                  <a:pt x="433426" y="2812"/>
                </a:lnTo>
                <a:lnTo>
                  <a:pt x="435354" y="2342"/>
                </a:lnTo>
                <a:lnTo>
                  <a:pt x="437304" y="2193"/>
                </a:lnTo>
                <a:lnTo>
                  <a:pt x="438509" y="2102"/>
                </a:lnTo>
                <a:lnTo>
                  <a:pt x="439743" y="2331"/>
                </a:lnTo>
                <a:lnTo>
                  <a:pt x="440939" y="2193"/>
                </a:lnTo>
                <a:lnTo>
                  <a:pt x="441926" y="2080"/>
                </a:lnTo>
                <a:lnTo>
                  <a:pt x="442880" y="1685"/>
                </a:lnTo>
                <a:lnTo>
                  <a:pt x="443853" y="1440"/>
                </a:lnTo>
                <a:lnTo>
                  <a:pt x="444833" y="1194"/>
                </a:lnTo>
                <a:lnTo>
                  <a:pt x="445803" y="860"/>
                </a:lnTo>
                <a:lnTo>
                  <a:pt x="446799" y="720"/>
                </a:lnTo>
                <a:lnTo>
                  <a:pt x="447506" y="620"/>
                </a:lnTo>
                <a:lnTo>
                  <a:pt x="448240" y="720"/>
                </a:lnTo>
                <a:lnTo>
                  <a:pt x="448960" y="720"/>
                </a:lnTo>
                <a:lnTo>
                  <a:pt x="451874" y="720"/>
                </a:lnTo>
                <a:lnTo>
                  <a:pt x="452125" y="720"/>
                </a:lnTo>
                <a:lnTo>
                  <a:pt x="452496" y="845"/>
                </a:lnTo>
                <a:lnTo>
                  <a:pt x="452628" y="720"/>
                </a:lnTo>
                <a:lnTo>
                  <a:pt x="452628" y="240"/>
                </a:lnTo>
                <a:lnTo>
                  <a:pt x="452628" y="0"/>
                </a:lnTo>
                <a:lnTo>
                  <a:pt x="453348" y="0"/>
                </a:lnTo>
                <a:lnTo>
                  <a:pt x="452857" y="0"/>
                </a:lnTo>
                <a:lnTo>
                  <a:pt x="415432" y="0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1173" y="3109437"/>
            <a:ext cx="878207" cy="6767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9538" y="2958497"/>
            <a:ext cx="422275" cy="12700"/>
          </a:xfrm>
          <a:custGeom>
            <a:avLst/>
            <a:gdLst/>
            <a:ahLst/>
            <a:cxnLst/>
            <a:rect l="l" t="t" r="r" b="b"/>
            <a:pathLst>
              <a:path w="422275" h="12700">
                <a:moveTo>
                  <a:pt x="0" y="12534"/>
                </a:moveTo>
                <a:lnTo>
                  <a:pt x="3554" y="3405"/>
                </a:lnTo>
                <a:lnTo>
                  <a:pt x="6581" y="2318"/>
                </a:lnTo>
                <a:lnTo>
                  <a:pt x="13039" y="0"/>
                </a:lnTo>
                <a:lnTo>
                  <a:pt x="21176" y="1996"/>
                </a:lnTo>
                <a:lnTo>
                  <a:pt x="28452" y="2318"/>
                </a:lnTo>
                <a:lnTo>
                  <a:pt x="35374" y="2754"/>
                </a:lnTo>
                <a:lnTo>
                  <a:pt x="42288" y="3356"/>
                </a:lnTo>
                <a:lnTo>
                  <a:pt x="49201" y="3988"/>
                </a:lnTo>
                <a:lnTo>
                  <a:pt x="56120" y="4512"/>
                </a:lnTo>
                <a:lnTo>
                  <a:pt x="97135" y="6094"/>
                </a:lnTo>
                <a:lnTo>
                  <a:pt x="106066" y="6082"/>
                </a:lnTo>
                <a:lnTo>
                  <a:pt x="114997" y="6022"/>
                </a:lnTo>
                <a:lnTo>
                  <a:pt x="123929" y="5985"/>
                </a:lnTo>
                <a:lnTo>
                  <a:pt x="363230" y="5985"/>
                </a:lnTo>
                <a:lnTo>
                  <a:pt x="366401" y="5855"/>
                </a:lnTo>
                <a:lnTo>
                  <a:pt x="369561" y="5985"/>
                </a:lnTo>
                <a:lnTo>
                  <a:pt x="372240" y="6095"/>
                </a:lnTo>
                <a:lnTo>
                  <a:pt x="374914" y="6412"/>
                </a:lnTo>
                <a:lnTo>
                  <a:pt x="377582" y="6706"/>
                </a:lnTo>
                <a:lnTo>
                  <a:pt x="379280" y="6892"/>
                </a:lnTo>
                <a:lnTo>
                  <a:pt x="380972" y="7148"/>
                </a:lnTo>
                <a:lnTo>
                  <a:pt x="382657" y="7426"/>
                </a:lnTo>
                <a:lnTo>
                  <a:pt x="383886" y="7628"/>
                </a:lnTo>
                <a:lnTo>
                  <a:pt x="385152" y="7756"/>
                </a:lnTo>
                <a:lnTo>
                  <a:pt x="386325" y="8146"/>
                </a:lnTo>
                <a:lnTo>
                  <a:pt x="387346" y="8487"/>
                </a:lnTo>
                <a:lnTo>
                  <a:pt x="388218" y="9274"/>
                </a:lnTo>
                <a:lnTo>
                  <a:pt x="389239" y="9620"/>
                </a:lnTo>
                <a:lnTo>
                  <a:pt x="389670" y="9765"/>
                </a:lnTo>
                <a:lnTo>
                  <a:pt x="390199" y="9620"/>
                </a:lnTo>
                <a:lnTo>
                  <a:pt x="390679" y="9620"/>
                </a:lnTo>
                <a:lnTo>
                  <a:pt x="390919" y="9620"/>
                </a:lnTo>
                <a:lnTo>
                  <a:pt x="391400" y="9620"/>
                </a:lnTo>
                <a:lnTo>
                  <a:pt x="422014" y="9620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3274" y="2921557"/>
            <a:ext cx="364490" cy="34290"/>
          </a:xfrm>
          <a:custGeom>
            <a:avLst/>
            <a:gdLst/>
            <a:ahLst/>
            <a:cxnLst/>
            <a:rect l="l" t="t" r="r" b="b"/>
            <a:pathLst>
              <a:path w="364490" h="34289">
                <a:moveTo>
                  <a:pt x="10935" y="34151"/>
                </a:moveTo>
                <a:lnTo>
                  <a:pt x="5156" y="29717"/>
                </a:lnTo>
                <a:lnTo>
                  <a:pt x="2193" y="27602"/>
                </a:lnTo>
                <a:lnTo>
                  <a:pt x="1762" y="27294"/>
                </a:lnTo>
                <a:lnTo>
                  <a:pt x="1113" y="27242"/>
                </a:lnTo>
                <a:lnTo>
                  <a:pt x="753" y="26882"/>
                </a:lnTo>
                <a:lnTo>
                  <a:pt x="381" y="26511"/>
                </a:lnTo>
                <a:lnTo>
                  <a:pt x="251" y="25900"/>
                </a:lnTo>
                <a:lnTo>
                  <a:pt x="0" y="25409"/>
                </a:lnTo>
                <a:lnTo>
                  <a:pt x="0" y="25169"/>
                </a:lnTo>
                <a:lnTo>
                  <a:pt x="0" y="24928"/>
                </a:lnTo>
                <a:lnTo>
                  <a:pt x="0" y="24688"/>
                </a:lnTo>
                <a:lnTo>
                  <a:pt x="1702" y="24688"/>
                </a:lnTo>
                <a:lnTo>
                  <a:pt x="3405" y="24688"/>
                </a:lnTo>
                <a:lnTo>
                  <a:pt x="5107" y="24688"/>
                </a:lnTo>
                <a:lnTo>
                  <a:pt x="9975" y="24688"/>
                </a:lnTo>
                <a:lnTo>
                  <a:pt x="14844" y="24783"/>
                </a:lnTo>
                <a:lnTo>
                  <a:pt x="57612" y="23279"/>
                </a:lnTo>
                <a:lnTo>
                  <a:pt x="100788" y="20873"/>
                </a:lnTo>
                <a:lnTo>
                  <a:pt x="110079" y="20334"/>
                </a:lnTo>
                <a:lnTo>
                  <a:pt x="150155" y="18140"/>
                </a:lnTo>
                <a:lnTo>
                  <a:pt x="171670" y="17087"/>
                </a:lnTo>
                <a:lnTo>
                  <a:pt x="182426" y="16551"/>
                </a:lnTo>
                <a:lnTo>
                  <a:pt x="223784" y="13857"/>
                </a:lnTo>
                <a:lnTo>
                  <a:pt x="261307" y="10310"/>
                </a:lnTo>
                <a:lnTo>
                  <a:pt x="270417" y="9398"/>
                </a:lnTo>
                <a:lnTo>
                  <a:pt x="278437" y="8650"/>
                </a:lnTo>
                <a:lnTo>
                  <a:pt x="286460" y="7927"/>
                </a:lnTo>
                <a:lnTo>
                  <a:pt x="294483" y="7211"/>
                </a:lnTo>
                <a:lnTo>
                  <a:pt x="302505" y="6484"/>
                </a:lnTo>
                <a:lnTo>
                  <a:pt x="310277" y="5767"/>
                </a:lnTo>
                <a:lnTo>
                  <a:pt x="318044" y="5001"/>
                </a:lnTo>
                <a:lnTo>
                  <a:pt x="325817" y="4290"/>
                </a:lnTo>
                <a:lnTo>
                  <a:pt x="331403" y="3779"/>
                </a:lnTo>
                <a:lnTo>
                  <a:pt x="337003" y="3403"/>
                </a:lnTo>
                <a:lnTo>
                  <a:pt x="342581" y="2817"/>
                </a:lnTo>
                <a:lnTo>
                  <a:pt x="346236" y="2432"/>
                </a:lnTo>
                <a:lnTo>
                  <a:pt x="349857" y="1677"/>
                </a:lnTo>
                <a:lnTo>
                  <a:pt x="353517" y="1376"/>
                </a:lnTo>
                <a:lnTo>
                  <a:pt x="355685" y="1197"/>
                </a:lnTo>
                <a:lnTo>
                  <a:pt x="357896" y="1548"/>
                </a:lnTo>
                <a:lnTo>
                  <a:pt x="360065" y="1376"/>
                </a:lnTo>
                <a:lnTo>
                  <a:pt x="361050" y="1297"/>
                </a:lnTo>
                <a:lnTo>
                  <a:pt x="361994" y="792"/>
                </a:lnTo>
                <a:lnTo>
                  <a:pt x="362979" y="623"/>
                </a:lnTo>
                <a:lnTo>
                  <a:pt x="363456" y="541"/>
                </a:lnTo>
                <a:lnTo>
                  <a:pt x="363962" y="623"/>
                </a:lnTo>
                <a:lnTo>
                  <a:pt x="364453" y="623"/>
                </a:lnTo>
                <a:lnTo>
                  <a:pt x="362750" y="623"/>
                </a:lnTo>
                <a:lnTo>
                  <a:pt x="360776" y="0"/>
                </a:lnTo>
                <a:lnTo>
                  <a:pt x="359345" y="623"/>
                </a:lnTo>
                <a:lnTo>
                  <a:pt x="355188" y="2433"/>
                </a:lnTo>
                <a:lnTo>
                  <a:pt x="351365" y="5207"/>
                </a:lnTo>
                <a:lnTo>
                  <a:pt x="347689" y="7924"/>
                </a:lnTo>
                <a:lnTo>
                  <a:pt x="341160" y="12749"/>
                </a:lnTo>
                <a:lnTo>
                  <a:pt x="328731" y="23248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56101" y="3942377"/>
            <a:ext cx="791845" cy="530225"/>
          </a:xfrm>
          <a:custGeom>
            <a:avLst/>
            <a:gdLst/>
            <a:ahLst/>
            <a:cxnLst/>
            <a:rect l="l" t="t" r="r" b="b"/>
            <a:pathLst>
              <a:path w="791845" h="530225">
                <a:moveTo>
                  <a:pt x="192657" y="517736"/>
                </a:moveTo>
                <a:lnTo>
                  <a:pt x="186335" y="517943"/>
                </a:lnTo>
                <a:lnTo>
                  <a:pt x="183194" y="517736"/>
                </a:lnTo>
                <a:lnTo>
                  <a:pt x="182689" y="517703"/>
                </a:lnTo>
                <a:lnTo>
                  <a:pt x="182226" y="517220"/>
                </a:lnTo>
                <a:lnTo>
                  <a:pt x="181721" y="517016"/>
                </a:lnTo>
                <a:lnTo>
                  <a:pt x="181015" y="516729"/>
                </a:lnTo>
                <a:lnTo>
                  <a:pt x="180234" y="516604"/>
                </a:lnTo>
                <a:lnTo>
                  <a:pt x="179560" y="516262"/>
                </a:lnTo>
                <a:lnTo>
                  <a:pt x="179263" y="516112"/>
                </a:lnTo>
                <a:lnTo>
                  <a:pt x="179104" y="515640"/>
                </a:lnTo>
                <a:lnTo>
                  <a:pt x="178807" y="515542"/>
                </a:lnTo>
                <a:lnTo>
                  <a:pt x="178373" y="515400"/>
                </a:lnTo>
                <a:lnTo>
                  <a:pt x="177800" y="515684"/>
                </a:lnTo>
                <a:lnTo>
                  <a:pt x="177366" y="515542"/>
                </a:lnTo>
                <a:lnTo>
                  <a:pt x="177068" y="515444"/>
                </a:lnTo>
                <a:lnTo>
                  <a:pt x="176911" y="514920"/>
                </a:lnTo>
                <a:lnTo>
                  <a:pt x="176613" y="514822"/>
                </a:lnTo>
                <a:lnTo>
                  <a:pt x="176179" y="514679"/>
                </a:lnTo>
                <a:lnTo>
                  <a:pt x="175604" y="514966"/>
                </a:lnTo>
                <a:lnTo>
                  <a:pt x="175172" y="514822"/>
                </a:lnTo>
                <a:lnTo>
                  <a:pt x="174884" y="514726"/>
                </a:lnTo>
                <a:lnTo>
                  <a:pt x="174692" y="514342"/>
                </a:lnTo>
                <a:lnTo>
                  <a:pt x="174452" y="514101"/>
                </a:lnTo>
                <a:lnTo>
                  <a:pt x="174201" y="513850"/>
                </a:lnTo>
                <a:lnTo>
                  <a:pt x="174000" y="513502"/>
                </a:lnTo>
                <a:lnTo>
                  <a:pt x="173699" y="513348"/>
                </a:lnTo>
                <a:lnTo>
                  <a:pt x="173508" y="513251"/>
                </a:lnTo>
                <a:lnTo>
                  <a:pt x="173171" y="513444"/>
                </a:lnTo>
                <a:lnTo>
                  <a:pt x="172979" y="513348"/>
                </a:lnTo>
                <a:lnTo>
                  <a:pt x="172690" y="513204"/>
                </a:lnTo>
                <a:lnTo>
                  <a:pt x="172498" y="512868"/>
                </a:lnTo>
                <a:lnTo>
                  <a:pt x="172258" y="512628"/>
                </a:lnTo>
                <a:lnTo>
                  <a:pt x="172018" y="512628"/>
                </a:lnTo>
                <a:lnTo>
                  <a:pt x="171778" y="512628"/>
                </a:lnTo>
                <a:lnTo>
                  <a:pt x="171538" y="512628"/>
                </a:lnTo>
                <a:lnTo>
                  <a:pt x="171287" y="512388"/>
                </a:lnTo>
                <a:lnTo>
                  <a:pt x="171036" y="512148"/>
                </a:lnTo>
                <a:lnTo>
                  <a:pt x="170785" y="511908"/>
                </a:lnTo>
                <a:lnTo>
                  <a:pt x="171036" y="511908"/>
                </a:lnTo>
                <a:lnTo>
                  <a:pt x="171287" y="511908"/>
                </a:lnTo>
                <a:lnTo>
                  <a:pt x="171538" y="511908"/>
                </a:lnTo>
                <a:lnTo>
                  <a:pt x="174932" y="511908"/>
                </a:lnTo>
                <a:lnTo>
                  <a:pt x="178337" y="511717"/>
                </a:lnTo>
                <a:lnTo>
                  <a:pt x="181721" y="511908"/>
                </a:lnTo>
                <a:lnTo>
                  <a:pt x="186839" y="512197"/>
                </a:lnTo>
                <a:lnTo>
                  <a:pt x="192005" y="512472"/>
                </a:lnTo>
                <a:lnTo>
                  <a:pt x="197044" y="513348"/>
                </a:lnTo>
                <a:lnTo>
                  <a:pt x="203181" y="514415"/>
                </a:lnTo>
                <a:lnTo>
                  <a:pt x="209167" y="516332"/>
                </a:lnTo>
                <a:lnTo>
                  <a:pt x="215249" y="517736"/>
                </a:lnTo>
                <a:lnTo>
                  <a:pt x="221794" y="519246"/>
                </a:lnTo>
                <a:lnTo>
                  <a:pt x="228330" y="520839"/>
                </a:lnTo>
                <a:lnTo>
                  <a:pt x="234927" y="522091"/>
                </a:lnTo>
                <a:lnTo>
                  <a:pt x="278670" y="527951"/>
                </a:lnTo>
                <a:lnTo>
                  <a:pt x="285460" y="528545"/>
                </a:lnTo>
                <a:lnTo>
                  <a:pt x="292261" y="529143"/>
                </a:lnTo>
                <a:lnTo>
                  <a:pt x="299069" y="529392"/>
                </a:lnTo>
                <a:lnTo>
                  <a:pt x="305379" y="529623"/>
                </a:lnTo>
                <a:lnTo>
                  <a:pt x="311707" y="529392"/>
                </a:lnTo>
                <a:lnTo>
                  <a:pt x="318026" y="529392"/>
                </a:lnTo>
                <a:lnTo>
                  <a:pt x="380455" y="529392"/>
                </a:lnTo>
                <a:lnTo>
                  <a:pt x="383134" y="529507"/>
                </a:lnTo>
                <a:lnTo>
                  <a:pt x="385803" y="529392"/>
                </a:lnTo>
                <a:lnTo>
                  <a:pt x="388722" y="529267"/>
                </a:lnTo>
                <a:lnTo>
                  <a:pt x="391629" y="528893"/>
                </a:lnTo>
                <a:lnTo>
                  <a:pt x="394545" y="528672"/>
                </a:lnTo>
                <a:lnTo>
                  <a:pt x="397949" y="528413"/>
                </a:lnTo>
                <a:lnTo>
                  <a:pt x="401351" y="528068"/>
                </a:lnTo>
                <a:lnTo>
                  <a:pt x="404760" y="527951"/>
                </a:lnTo>
                <a:lnTo>
                  <a:pt x="408402" y="527827"/>
                </a:lnTo>
                <a:lnTo>
                  <a:pt x="412055" y="528073"/>
                </a:lnTo>
                <a:lnTo>
                  <a:pt x="415696" y="527951"/>
                </a:lnTo>
                <a:lnTo>
                  <a:pt x="435109" y="525991"/>
                </a:lnTo>
                <a:lnTo>
                  <a:pt x="439009" y="525758"/>
                </a:lnTo>
                <a:lnTo>
                  <a:pt x="443130" y="525511"/>
                </a:lnTo>
                <a:lnTo>
                  <a:pt x="447286" y="525885"/>
                </a:lnTo>
                <a:lnTo>
                  <a:pt x="451418" y="525758"/>
                </a:lnTo>
                <a:lnTo>
                  <a:pt x="455067" y="525645"/>
                </a:lnTo>
                <a:lnTo>
                  <a:pt x="458705" y="525158"/>
                </a:lnTo>
                <a:lnTo>
                  <a:pt x="462354" y="525037"/>
                </a:lnTo>
                <a:lnTo>
                  <a:pt x="465995" y="524917"/>
                </a:lnTo>
                <a:lnTo>
                  <a:pt x="469648" y="525155"/>
                </a:lnTo>
                <a:lnTo>
                  <a:pt x="473290" y="525037"/>
                </a:lnTo>
                <a:lnTo>
                  <a:pt x="477419" y="524904"/>
                </a:lnTo>
                <a:lnTo>
                  <a:pt x="481551" y="524649"/>
                </a:lnTo>
                <a:lnTo>
                  <a:pt x="485666" y="524284"/>
                </a:lnTo>
                <a:lnTo>
                  <a:pt x="489813" y="523917"/>
                </a:lnTo>
                <a:lnTo>
                  <a:pt x="493925" y="523085"/>
                </a:lnTo>
                <a:lnTo>
                  <a:pt x="498076" y="522844"/>
                </a:lnTo>
                <a:lnTo>
                  <a:pt x="502187" y="522605"/>
                </a:lnTo>
                <a:lnTo>
                  <a:pt x="506343" y="523103"/>
                </a:lnTo>
                <a:lnTo>
                  <a:pt x="510452" y="522844"/>
                </a:lnTo>
                <a:lnTo>
                  <a:pt x="514114" y="522612"/>
                </a:lnTo>
                <a:lnTo>
                  <a:pt x="517726" y="521644"/>
                </a:lnTo>
                <a:lnTo>
                  <a:pt x="521388" y="521370"/>
                </a:lnTo>
                <a:lnTo>
                  <a:pt x="524286" y="521153"/>
                </a:lnTo>
                <a:lnTo>
                  <a:pt x="527216" y="521370"/>
                </a:lnTo>
                <a:lnTo>
                  <a:pt x="530130" y="521370"/>
                </a:lnTo>
                <a:lnTo>
                  <a:pt x="532564" y="521370"/>
                </a:lnTo>
                <a:lnTo>
                  <a:pt x="564641" y="521370"/>
                </a:lnTo>
                <a:lnTo>
                  <a:pt x="566350" y="521475"/>
                </a:lnTo>
                <a:lnTo>
                  <a:pt x="568046" y="521370"/>
                </a:lnTo>
                <a:lnTo>
                  <a:pt x="570235" y="521235"/>
                </a:lnTo>
                <a:lnTo>
                  <a:pt x="572409" y="520866"/>
                </a:lnTo>
                <a:lnTo>
                  <a:pt x="574594" y="520650"/>
                </a:lnTo>
                <a:lnTo>
                  <a:pt x="577266" y="520386"/>
                </a:lnTo>
                <a:lnTo>
                  <a:pt x="579959" y="520293"/>
                </a:lnTo>
                <a:lnTo>
                  <a:pt x="582616" y="519930"/>
                </a:lnTo>
                <a:lnTo>
                  <a:pt x="585307" y="519562"/>
                </a:lnTo>
                <a:lnTo>
                  <a:pt x="587963" y="518942"/>
                </a:lnTo>
                <a:lnTo>
                  <a:pt x="590638" y="518456"/>
                </a:lnTo>
                <a:lnTo>
                  <a:pt x="593311" y="517971"/>
                </a:lnTo>
                <a:lnTo>
                  <a:pt x="595965" y="517282"/>
                </a:lnTo>
                <a:lnTo>
                  <a:pt x="598660" y="517016"/>
                </a:lnTo>
                <a:lnTo>
                  <a:pt x="600821" y="516802"/>
                </a:lnTo>
                <a:lnTo>
                  <a:pt x="603033" y="517148"/>
                </a:lnTo>
                <a:lnTo>
                  <a:pt x="605208" y="517016"/>
                </a:lnTo>
                <a:lnTo>
                  <a:pt x="607159" y="516897"/>
                </a:lnTo>
                <a:lnTo>
                  <a:pt x="609086" y="516406"/>
                </a:lnTo>
                <a:lnTo>
                  <a:pt x="611036" y="516262"/>
                </a:lnTo>
                <a:lnTo>
                  <a:pt x="612491" y="516155"/>
                </a:lnTo>
                <a:lnTo>
                  <a:pt x="613971" y="516382"/>
                </a:lnTo>
                <a:lnTo>
                  <a:pt x="615424" y="516262"/>
                </a:lnTo>
                <a:lnTo>
                  <a:pt x="616885" y="516142"/>
                </a:lnTo>
                <a:lnTo>
                  <a:pt x="618327" y="515781"/>
                </a:lnTo>
                <a:lnTo>
                  <a:pt x="619778" y="515542"/>
                </a:lnTo>
                <a:lnTo>
                  <a:pt x="621241" y="515301"/>
                </a:lnTo>
                <a:lnTo>
                  <a:pt x="622707" y="515084"/>
                </a:lnTo>
                <a:lnTo>
                  <a:pt x="624166" y="514822"/>
                </a:lnTo>
                <a:lnTo>
                  <a:pt x="625382" y="514604"/>
                </a:lnTo>
                <a:lnTo>
                  <a:pt x="626586" y="514325"/>
                </a:lnTo>
                <a:lnTo>
                  <a:pt x="627800" y="514101"/>
                </a:lnTo>
                <a:lnTo>
                  <a:pt x="629260" y="513833"/>
                </a:lnTo>
                <a:lnTo>
                  <a:pt x="630715" y="513487"/>
                </a:lnTo>
                <a:lnTo>
                  <a:pt x="632188" y="513348"/>
                </a:lnTo>
                <a:lnTo>
                  <a:pt x="633389" y="513236"/>
                </a:lnTo>
                <a:lnTo>
                  <a:pt x="634611" y="513348"/>
                </a:lnTo>
                <a:lnTo>
                  <a:pt x="635822" y="513348"/>
                </a:lnTo>
                <a:lnTo>
                  <a:pt x="636793" y="513348"/>
                </a:lnTo>
                <a:lnTo>
                  <a:pt x="637780" y="513467"/>
                </a:lnTo>
                <a:lnTo>
                  <a:pt x="638736" y="513348"/>
                </a:lnTo>
                <a:lnTo>
                  <a:pt x="642586" y="512073"/>
                </a:lnTo>
                <a:lnTo>
                  <a:pt x="643091" y="511908"/>
                </a:lnTo>
                <a:lnTo>
                  <a:pt x="643317" y="511833"/>
                </a:lnTo>
                <a:lnTo>
                  <a:pt x="643593" y="511908"/>
                </a:lnTo>
                <a:lnTo>
                  <a:pt x="643844" y="511908"/>
                </a:lnTo>
                <a:lnTo>
                  <a:pt x="644564" y="511908"/>
                </a:lnTo>
                <a:lnTo>
                  <a:pt x="657912" y="511908"/>
                </a:lnTo>
                <a:lnTo>
                  <a:pt x="658895" y="512013"/>
                </a:lnTo>
                <a:lnTo>
                  <a:pt x="659855" y="511908"/>
                </a:lnTo>
                <a:lnTo>
                  <a:pt x="661089" y="511773"/>
                </a:lnTo>
                <a:lnTo>
                  <a:pt x="662288" y="511298"/>
                </a:lnTo>
                <a:lnTo>
                  <a:pt x="663522" y="511187"/>
                </a:lnTo>
                <a:lnTo>
                  <a:pt x="664962" y="511058"/>
                </a:lnTo>
                <a:lnTo>
                  <a:pt x="666436" y="511312"/>
                </a:lnTo>
                <a:lnTo>
                  <a:pt x="667877" y="511187"/>
                </a:lnTo>
                <a:lnTo>
                  <a:pt x="669350" y="511060"/>
                </a:lnTo>
                <a:lnTo>
                  <a:pt x="670801" y="510681"/>
                </a:lnTo>
                <a:lnTo>
                  <a:pt x="672264" y="510434"/>
                </a:lnTo>
                <a:lnTo>
                  <a:pt x="673715" y="510190"/>
                </a:lnTo>
                <a:lnTo>
                  <a:pt x="675158" y="509825"/>
                </a:lnTo>
                <a:lnTo>
                  <a:pt x="676619" y="509714"/>
                </a:lnTo>
                <a:lnTo>
                  <a:pt x="678312" y="509585"/>
                </a:lnTo>
                <a:lnTo>
                  <a:pt x="680032" y="509826"/>
                </a:lnTo>
                <a:lnTo>
                  <a:pt x="681726" y="509714"/>
                </a:lnTo>
                <a:lnTo>
                  <a:pt x="683677" y="509586"/>
                </a:lnTo>
                <a:lnTo>
                  <a:pt x="685612" y="509234"/>
                </a:lnTo>
                <a:lnTo>
                  <a:pt x="687555" y="508994"/>
                </a:lnTo>
                <a:lnTo>
                  <a:pt x="689498" y="508754"/>
                </a:lnTo>
                <a:lnTo>
                  <a:pt x="691433" y="508402"/>
                </a:lnTo>
                <a:lnTo>
                  <a:pt x="693383" y="508273"/>
                </a:lnTo>
                <a:lnTo>
                  <a:pt x="695078" y="508162"/>
                </a:lnTo>
                <a:lnTo>
                  <a:pt x="696797" y="508398"/>
                </a:lnTo>
                <a:lnTo>
                  <a:pt x="698490" y="508273"/>
                </a:lnTo>
                <a:lnTo>
                  <a:pt x="700203" y="508147"/>
                </a:lnTo>
                <a:lnTo>
                  <a:pt x="701887" y="507656"/>
                </a:lnTo>
                <a:lnTo>
                  <a:pt x="703598" y="507520"/>
                </a:lnTo>
                <a:lnTo>
                  <a:pt x="705052" y="507405"/>
                </a:lnTo>
                <a:lnTo>
                  <a:pt x="706535" y="507651"/>
                </a:lnTo>
                <a:lnTo>
                  <a:pt x="707986" y="507520"/>
                </a:lnTo>
                <a:lnTo>
                  <a:pt x="709209" y="507410"/>
                </a:lnTo>
                <a:lnTo>
                  <a:pt x="710397" y="506921"/>
                </a:lnTo>
                <a:lnTo>
                  <a:pt x="711620" y="506800"/>
                </a:lnTo>
                <a:lnTo>
                  <a:pt x="712820" y="506681"/>
                </a:lnTo>
                <a:lnTo>
                  <a:pt x="714058" y="506932"/>
                </a:lnTo>
                <a:lnTo>
                  <a:pt x="715254" y="506800"/>
                </a:lnTo>
                <a:lnTo>
                  <a:pt x="716241" y="506692"/>
                </a:lnTo>
                <a:lnTo>
                  <a:pt x="717199" y="506325"/>
                </a:lnTo>
                <a:lnTo>
                  <a:pt x="718169" y="506080"/>
                </a:lnTo>
                <a:lnTo>
                  <a:pt x="719141" y="505834"/>
                </a:lnTo>
                <a:lnTo>
                  <a:pt x="720096" y="505472"/>
                </a:lnTo>
                <a:lnTo>
                  <a:pt x="721083" y="505327"/>
                </a:lnTo>
                <a:lnTo>
                  <a:pt x="721799" y="505221"/>
                </a:lnTo>
                <a:lnTo>
                  <a:pt x="722560" y="505428"/>
                </a:lnTo>
                <a:lnTo>
                  <a:pt x="723277" y="505327"/>
                </a:lnTo>
                <a:lnTo>
                  <a:pt x="724262" y="505188"/>
                </a:lnTo>
                <a:lnTo>
                  <a:pt x="725213" y="504821"/>
                </a:lnTo>
                <a:lnTo>
                  <a:pt x="726191" y="504606"/>
                </a:lnTo>
                <a:lnTo>
                  <a:pt x="727397" y="504341"/>
                </a:lnTo>
                <a:lnTo>
                  <a:pt x="728619" y="504150"/>
                </a:lnTo>
                <a:lnTo>
                  <a:pt x="729825" y="503886"/>
                </a:lnTo>
                <a:lnTo>
                  <a:pt x="730813" y="503670"/>
                </a:lnTo>
                <a:lnTo>
                  <a:pt x="731775" y="503288"/>
                </a:lnTo>
                <a:lnTo>
                  <a:pt x="732772" y="503166"/>
                </a:lnTo>
                <a:lnTo>
                  <a:pt x="733728" y="503048"/>
                </a:lnTo>
                <a:lnTo>
                  <a:pt x="734715" y="503166"/>
                </a:lnTo>
                <a:lnTo>
                  <a:pt x="735686" y="503166"/>
                </a:lnTo>
                <a:lnTo>
                  <a:pt x="742955" y="503166"/>
                </a:lnTo>
                <a:lnTo>
                  <a:pt x="743675" y="503166"/>
                </a:lnTo>
                <a:lnTo>
                  <a:pt x="746360" y="503166"/>
                </a:lnTo>
                <a:lnTo>
                  <a:pt x="746881" y="503285"/>
                </a:lnTo>
                <a:lnTo>
                  <a:pt x="747342" y="503166"/>
                </a:lnTo>
                <a:lnTo>
                  <a:pt x="747853" y="503034"/>
                </a:lnTo>
                <a:lnTo>
                  <a:pt x="748356" y="502734"/>
                </a:lnTo>
                <a:lnTo>
                  <a:pt x="748782" y="502412"/>
                </a:lnTo>
                <a:lnTo>
                  <a:pt x="749327" y="502003"/>
                </a:lnTo>
                <a:lnTo>
                  <a:pt x="749693" y="501342"/>
                </a:lnTo>
                <a:lnTo>
                  <a:pt x="750256" y="500972"/>
                </a:lnTo>
                <a:lnTo>
                  <a:pt x="750424" y="500862"/>
                </a:lnTo>
                <a:lnTo>
                  <a:pt x="750736" y="500972"/>
                </a:lnTo>
                <a:lnTo>
                  <a:pt x="750976" y="500972"/>
                </a:lnTo>
                <a:lnTo>
                  <a:pt x="751217" y="500972"/>
                </a:lnTo>
                <a:lnTo>
                  <a:pt x="751503" y="501067"/>
                </a:lnTo>
                <a:lnTo>
                  <a:pt x="751697" y="500972"/>
                </a:lnTo>
                <a:lnTo>
                  <a:pt x="751994" y="500827"/>
                </a:lnTo>
                <a:lnTo>
                  <a:pt x="752152" y="500349"/>
                </a:lnTo>
                <a:lnTo>
                  <a:pt x="752450" y="500252"/>
                </a:lnTo>
                <a:lnTo>
                  <a:pt x="752884" y="500109"/>
                </a:lnTo>
                <a:lnTo>
                  <a:pt x="753410" y="500252"/>
                </a:lnTo>
                <a:lnTo>
                  <a:pt x="753890" y="500252"/>
                </a:lnTo>
                <a:lnTo>
                  <a:pt x="754862" y="500252"/>
                </a:lnTo>
                <a:lnTo>
                  <a:pt x="755880" y="500460"/>
                </a:lnTo>
                <a:lnTo>
                  <a:pt x="756805" y="500252"/>
                </a:lnTo>
                <a:lnTo>
                  <a:pt x="758063" y="499968"/>
                </a:lnTo>
                <a:lnTo>
                  <a:pt x="759181" y="499069"/>
                </a:lnTo>
                <a:lnTo>
                  <a:pt x="760439" y="498778"/>
                </a:lnTo>
                <a:lnTo>
                  <a:pt x="762346" y="498337"/>
                </a:lnTo>
                <a:lnTo>
                  <a:pt x="764369" y="498420"/>
                </a:lnTo>
                <a:lnTo>
                  <a:pt x="766300" y="498058"/>
                </a:lnTo>
                <a:lnTo>
                  <a:pt x="768266" y="497689"/>
                </a:lnTo>
                <a:lnTo>
                  <a:pt x="770184" y="497070"/>
                </a:lnTo>
                <a:lnTo>
                  <a:pt x="772128" y="496584"/>
                </a:lnTo>
                <a:lnTo>
                  <a:pt x="774069" y="496099"/>
                </a:lnTo>
                <a:lnTo>
                  <a:pt x="775995" y="495531"/>
                </a:lnTo>
                <a:lnTo>
                  <a:pt x="777956" y="495144"/>
                </a:lnTo>
                <a:lnTo>
                  <a:pt x="779640" y="494811"/>
                </a:lnTo>
                <a:lnTo>
                  <a:pt x="781374" y="494734"/>
                </a:lnTo>
                <a:lnTo>
                  <a:pt x="783064" y="494423"/>
                </a:lnTo>
                <a:lnTo>
                  <a:pt x="784048" y="494243"/>
                </a:lnTo>
                <a:lnTo>
                  <a:pt x="785015" y="493950"/>
                </a:lnTo>
                <a:lnTo>
                  <a:pt x="785978" y="493670"/>
                </a:lnTo>
                <a:lnTo>
                  <a:pt x="786707" y="493459"/>
                </a:lnTo>
                <a:lnTo>
                  <a:pt x="787434" y="493229"/>
                </a:lnTo>
                <a:lnTo>
                  <a:pt x="788139" y="492950"/>
                </a:lnTo>
                <a:lnTo>
                  <a:pt x="788646" y="492749"/>
                </a:lnTo>
                <a:lnTo>
                  <a:pt x="789121" y="492470"/>
                </a:lnTo>
                <a:lnTo>
                  <a:pt x="789612" y="492230"/>
                </a:lnTo>
                <a:lnTo>
                  <a:pt x="789852" y="492230"/>
                </a:lnTo>
                <a:lnTo>
                  <a:pt x="790092" y="492230"/>
                </a:lnTo>
                <a:lnTo>
                  <a:pt x="790333" y="492230"/>
                </a:lnTo>
                <a:lnTo>
                  <a:pt x="790573" y="492230"/>
                </a:lnTo>
                <a:lnTo>
                  <a:pt x="790813" y="492230"/>
                </a:lnTo>
                <a:lnTo>
                  <a:pt x="791053" y="492230"/>
                </a:lnTo>
                <a:lnTo>
                  <a:pt x="791053" y="491990"/>
                </a:lnTo>
                <a:lnTo>
                  <a:pt x="791053" y="491749"/>
                </a:lnTo>
                <a:lnTo>
                  <a:pt x="791053" y="491509"/>
                </a:lnTo>
                <a:lnTo>
                  <a:pt x="791053" y="491258"/>
                </a:lnTo>
                <a:lnTo>
                  <a:pt x="791053" y="491007"/>
                </a:lnTo>
                <a:lnTo>
                  <a:pt x="791053" y="490756"/>
                </a:lnTo>
                <a:lnTo>
                  <a:pt x="791053" y="490276"/>
                </a:lnTo>
                <a:lnTo>
                  <a:pt x="791053" y="489796"/>
                </a:lnTo>
                <a:lnTo>
                  <a:pt x="791053" y="489316"/>
                </a:lnTo>
                <a:lnTo>
                  <a:pt x="791053" y="488584"/>
                </a:lnTo>
                <a:lnTo>
                  <a:pt x="791053" y="487853"/>
                </a:lnTo>
                <a:lnTo>
                  <a:pt x="791053" y="487122"/>
                </a:lnTo>
                <a:lnTo>
                  <a:pt x="791053" y="485659"/>
                </a:lnTo>
                <a:lnTo>
                  <a:pt x="791053" y="484197"/>
                </a:lnTo>
                <a:lnTo>
                  <a:pt x="791053" y="482734"/>
                </a:lnTo>
                <a:lnTo>
                  <a:pt x="791053" y="480792"/>
                </a:lnTo>
                <a:lnTo>
                  <a:pt x="791264" y="478826"/>
                </a:lnTo>
                <a:lnTo>
                  <a:pt x="791053" y="476906"/>
                </a:lnTo>
                <a:lnTo>
                  <a:pt x="790784" y="474460"/>
                </a:lnTo>
                <a:lnTo>
                  <a:pt x="790159" y="472045"/>
                </a:lnTo>
                <a:lnTo>
                  <a:pt x="789612" y="469638"/>
                </a:lnTo>
                <a:lnTo>
                  <a:pt x="788947" y="466708"/>
                </a:lnTo>
                <a:lnTo>
                  <a:pt x="788242" y="463783"/>
                </a:lnTo>
                <a:lnTo>
                  <a:pt x="787418" y="460895"/>
                </a:lnTo>
                <a:lnTo>
                  <a:pt x="786300" y="456973"/>
                </a:lnTo>
                <a:lnTo>
                  <a:pt x="785105" y="453065"/>
                </a:lnTo>
                <a:lnTo>
                  <a:pt x="783784" y="449206"/>
                </a:lnTo>
                <a:lnTo>
                  <a:pt x="782191" y="444552"/>
                </a:lnTo>
                <a:lnTo>
                  <a:pt x="774289" y="418592"/>
                </a:lnTo>
                <a:lnTo>
                  <a:pt x="772697" y="411826"/>
                </a:lnTo>
                <a:lnTo>
                  <a:pt x="771319" y="405007"/>
                </a:lnTo>
                <a:lnTo>
                  <a:pt x="769934" y="398194"/>
                </a:lnTo>
                <a:lnTo>
                  <a:pt x="768405" y="390677"/>
                </a:lnTo>
                <a:lnTo>
                  <a:pt x="766771" y="383171"/>
                </a:lnTo>
                <a:lnTo>
                  <a:pt x="765546" y="375602"/>
                </a:lnTo>
                <a:lnTo>
                  <a:pt x="764538" y="368873"/>
                </a:lnTo>
                <a:lnTo>
                  <a:pt x="763641" y="362127"/>
                </a:lnTo>
                <a:lnTo>
                  <a:pt x="762788" y="355373"/>
                </a:lnTo>
                <a:lnTo>
                  <a:pt x="761912" y="348622"/>
                </a:lnTo>
                <a:lnTo>
                  <a:pt x="760989" y="341888"/>
                </a:lnTo>
                <a:lnTo>
                  <a:pt x="760056" y="335154"/>
                </a:lnTo>
                <a:lnTo>
                  <a:pt x="759143" y="328418"/>
                </a:lnTo>
                <a:lnTo>
                  <a:pt x="758278" y="321676"/>
                </a:lnTo>
                <a:lnTo>
                  <a:pt x="757509" y="315116"/>
                </a:lnTo>
                <a:lnTo>
                  <a:pt x="756792" y="308550"/>
                </a:lnTo>
                <a:lnTo>
                  <a:pt x="756089" y="301982"/>
                </a:lnTo>
                <a:lnTo>
                  <a:pt x="755364" y="295416"/>
                </a:lnTo>
                <a:lnTo>
                  <a:pt x="754420" y="287151"/>
                </a:lnTo>
                <a:lnTo>
                  <a:pt x="753356" y="278900"/>
                </a:lnTo>
                <a:lnTo>
                  <a:pt x="752450" y="270631"/>
                </a:lnTo>
                <a:lnTo>
                  <a:pt x="751653" y="263358"/>
                </a:lnTo>
                <a:lnTo>
                  <a:pt x="751012" y="256069"/>
                </a:lnTo>
                <a:lnTo>
                  <a:pt x="750256" y="248792"/>
                </a:lnTo>
                <a:lnTo>
                  <a:pt x="749549" y="241979"/>
                </a:lnTo>
                <a:lnTo>
                  <a:pt x="748722" y="235178"/>
                </a:lnTo>
                <a:lnTo>
                  <a:pt x="748062" y="228360"/>
                </a:lnTo>
                <a:lnTo>
                  <a:pt x="747499" y="222539"/>
                </a:lnTo>
                <a:lnTo>
                  <a:pt x="747107" y="216702"/>
                </a:lnTo>
                <a:lnTo>
                  <a:pt x="746589" y="210876"/>
                </a:lnTo>
                <a:lnTo>
                  <a:pt x="746135" y="205777"/>
                </a:lnTo>
                <a:lnTo>
                  <a:pt x="745671" y="200678"/>
                </a:lnTo>
                <a:lnTo>
                  <a:pt x="745148" y="195585"/>
                </a:lnTo>
                <a:lnTo>
                  <a:pt x="744699" y="191205"/>
                </a:lnTo>
                <a:lnTo>
                  <a:pt x="744174" y="186831"/>
                </a:lnTo>
                <a:lnTo>
                  <a:pt x="743675" y="182456"/>
                </a:lnTo>
                <a:lnTo>
                  <a:pt x="743203" y="178319"/>
                </a:lnTo>
                <a:lnTo>
                  <a:pt x="742618" y="174192"/>
                </a:lnTo>
                <a:lnTo>
                  <a:pt x="742234" y="170047"/>
                </a:lnTo>
                <a:lnTo>
                  <a:pt x="741898" y="166421"/>
                </a:lnTo>
                <a:lnTo>
                  <a:pt x="741878" y="162765"/>
                </a:lnTo>
                <a:lnTo>
                  <a:pt x="741514" y="159143"/>
                </a:lnTo>
                <a:lnTo>
                  <a:pt x="741146" y="155486"/>
                </a:lnTo>
                <a:lnTo>
                  <a:pt x="740526" y="151854"/>
                </a:lnTo>
                <a:lnTo>
                  <a:pt x="740041" y="148208"/>
                </a:lnTo>
                <a:lnTo>
                  <a:pt x="739555" y="144563"/>
                </a:lnTo>
                <a:lnTo>
                  <a:pt x="739222" y="140893"/>
                </a:lnTo>
                <a:lnTo>
                  <a:pt x="738600" y="137272"/>
                </a:lnTo>
                <a:lnTo>
                  <a:pt x="738010" y="133842"/>
                </a:lnTo>
                <a:lnTo>
                  <a:pt x="737021" y="130482"/>
                </a:lnTo>
                <a:lnTo>
                  <a:pt x="736406" y="127056"/>
                </a:lnTo>
                <a:lnTo>
                  <a:pt x="735799" y="123672"/>
                </a:lnTo>
                <a:lnTo>
                  <a:pt x="735536" y="120226"/>
                </a:lnTo>
                <a:lnTo>
                  <a:pt x="734933" y="116841"/>
                </a:lnTo>
                <a:lnTo>
                  <a:pt x="734325" y="113426"/>
                </a:lnTo>
                <a:lnTo>
                  <a:pt x="733522" y="110045"/>
                </a:lnTo>
                <a:lnTo>
                  <a:pt x="732772" y="106658"/>
                </a:lnTo>
                <a:lnTo>
                  <a:pt x="732070" y="103486"/>
                </a:lnTo>
                <a:lnTo>
                  <a:pt x="731285" y="100333"/>
                </a:lnTo>
                <a:lnTo>
                  <a:pt x="730578" y="97162"/>
                </a:lnTo>
                <a:lnTo>
                  <a:pt x="729822" y="93774"/>
                </a:lnTo>
                <a:lnTo>
                  <a:pt x="729198" y="90354"/>
                </a:lnTo>
                <a:lnTo>
                  <a:pt x="728384" y="86980"/>
                </a:lnTo>
                <a:lnTo>
                  <a:pt x="727735" y="84286"/>
                </a:lnTo>
                <a:lnTo>
                  <a:pt x="726803" y="81659"/>
                </a:lnTo>
                <a:lnTo>
                  <a:pt x="726191" y="78958"/>
                </a:lnTo>
                <a:lnTo>
                  <a:pt x="725591" y="76311"/>
                </a:lnTo>
                <a:lnTo>
                  <a:pt x="725437" y="73556"/>
                </a:lnTo>
                <a:lnTo>
                  <a:pt x="724750" y="70936"/>
                </a:lnTo>
                <a:lnTo>
                  <a:pt x="724226" y="68939"/>
                </a:lnTo>
                <a:lnTo>
                  <a:pt x="723258" y="67061"/>
                </a:lnTo>
                <a:lnTo>
                  <a:pt x="722556" y="65108"/>
                </a:lnTo>
                <a:lnTo>
                  <a:pt x="722035" y="63656"/>
                </a:lnTo>
                <a:lnTo>
                  <a:pt x="721571" y="62184"/>
                </a:lnTo>
                <a:lnTo>
                  <a:pt x="721083" y="60720"/>
                </a:lnTo>
                <a:lnTo>
                  <a:pt x="720599" y="59270"/>
                </a:lnTo>
                <a:lnTo>
                  <a:pt x="720210" y="57782"/>
                </a:lnTo>
                <a:lnTo>
                  <a:pt x="719642" y="56366"/>
                </a:lnTo>
                <a:lnTo>
                  <a:pt x="719239" y="55359"/>
                </a:lnTo>
                <a:lnTo>
                  <a:pt x="718550" y="54464"/>
                </a:lnTo>
                <a:lnTo>
                  <a:pt x="718169" y="53452"/>
                </a:lnTo>
                <a:lnTo>
                  <a:pt x="717819" y="52522"/>
                </a:lnTo>
                <a:lnTo>
                  <a:pt x="717610" y="51522"/>
                </a:lnTo>
                <a:lnTo>
                  <a:pt x="717448" y="50538"/>
                </a:lnTo>
                <a:lnTo>
                  <a:pt x="717370" y="50059"/>
                </a:lnTo>
                <a:lnTo>
                  <a:pt x="717563" y="49527"/>
                </a:lnTo>
                <a:lnTo>
                  <a:pt x="717448" y="49064"/>
                </a:lnTo>
                <a:lnTo>
                  <a:pt x="717323" y="48556"/>
                </a:lnTo>
                <a:lnTo>
                  <a:pt x="716894" y="48128"/>
                </a:lnTo>
                <a:lnTo>
                  <a:pt x="716728" y="47624"/>
                </a:lnTo>
                <a:lnTo>
                  <a:pt x="716654" y="47397"/>
                </a:lnTo>
                <a:lnTo>
                  <a:pt x="716853" y="47002"/>
                </a:lnTo>
                <a:lnTo>
                  <a:pt x="716728" y="46870"/>
                </a:lnTo>
                <a:lnTo>
                  <a:pt x="716248" y="46870"/>
                </a:lnTo>
                <a:lnTo>
                  <a:pt x="716008" y="46870"/>
                </a:lnTo>
                <a:lnTo>
                  <a:pt x="715757" y="46870"/>
                </a:lnTo>
                <a:lnTo>
                  <a:pt x="706523" y="46870"/>
                </a:lnTo>
                <a:lnTo>
                  <a:pt x="705039" y="47048"/>
                </a:lnTo>
                <a:lnTo>
                  <a:pt x="703598" y="46870"/>
                </a:lnTo>
                <a:lnTo>
                  <a:pt x="701143" y="46568"/>
                </a:lnTo>
                <a:lnTo>
                  <a:pt x="698716" y="45978"/>
                </a:lnTo>
                <a:lnTo>
                  <a:pt x="696297" y="45430"/>
                </a:lnTo>
                <a:lnTo>
                  <a:pt x="693367" y="44766"/>
                </a:lnTo>
                <a:lnTo>
                  <a:pt x="690463" y="43991"/>
                </a:lnTo>
                <a:lnTo>
                  <a:pt x="687555" y="43236"/>
                </a:lnTo>
                <a:lnTo>
                  <a:pt x="683904" y="42288"/>
                </a:lnTo>
                <a:lnTo>
                  <a:pt x="680272" y="41264"/>
                </a:lnTo>
                <a:lnTo>
                  <a:pt x="676619" y="40322"/>
                </a:lnTo>
                <a:lnTo>
                  <a:pt x="672741" y="39322"/>
                </a:lnTo>
                <a:lnTo>
                  <a:pt x="668877" y="38240"/>
                </a:lnTo>
                <a:lnTo>
                  <a:pt x="664962" y="37408"/>
                </a:lnTo>
                <a:lnTo>
                  <a:pt x="642871" y="34271"/>
                </a:lnTo>
                <a:lnTo>
                  <a:pt x="638016" y="33774"/>
                </a:lnTo>
                <a:lnTo>
                  <a:pt x="633398" y="33300"/>
                </a:lnTo>
                <a:lnTo>
                  <a:pt x="628794" y="32640"/>
                </a:lnTo>
                <a:lnTo>
                  <a:pt x="624166" y="32300"/>
                </a:lnTo>
                <a:lnTo>
                  <a:pt x="618829" y="31909"/>
                </a:lnTo>
                <a:lnTo>
                  <a:pt x="613470" y="31815"/>
                </a:lnTo>
                <a:lnTo>
                  <a:pt x="608122" y="31580"/>
                </a:lnTo>
                <a:lnTo>
                  <a:pt x="579193" y="30472"/>
                </a:lnTo>
                <a:lnTo>
                  <a:pt x="573121" y="30106"/>
                </a:lnTo>
                <a:lnTo>
                  <a:pt x="567046" y="29741"/>
                </a:lnTo>
                <a:lnTo>
                  <a:pt x="560982" y="29182"/>
                </a:lnTo>
                <a:lnTo>
                  <a:pt x="554916" y="28666"/>
                </a:lnTo>
                <a:lnTo>
                  <a:pt x="549565" y="28211"/>
                </a:lnTo>
                <a:lnTo>
                  <a:pt x="544193" y="27889"/>
                </a:lnTo>
                <a:lnTo>
                  <a:pt x="538873" y="27192"/>
                </a:lnTo>
                <a:lnTo>
                  <a:pt x="533017" y="26426"/>
                </a:lnTo>
                <a:lnTo>
                  <a:pt x="527213" y="25270"/>
                </a:lnTo>
                <a:lnTo>
                  <a:pt x="521388" y="24278"/>
                </a:lnTo>
                <a:lnTo>
                  <a:pt x="515797" y="23327"/>
                </a:lnTo>
                <a:lnTo>
                  <a:pt x="510208" y="22356"/>
                </a:lnTo>
                <a:lnTo>
                  <a:pt x="504624" y="21364"/>
                </a:lnTo>
                <a:lnTo>
                  <a:pt x="499273" y="20414"/>
                </a:lnTo>
                <a:lnTo>
                  <a:pt x="493950" y="19286"/>
                </a:lnTo>
                <a:lnTo>
                  <a:pt x="488580" y="18450"/>
                </a:lnTo>
                <a:lnTo>
                  <a:pt x="483014" y="17584"/>
                </a:lnTo>
                <a:lnTo>
                  <a:pt x="477403" y="16998"/>
                </a:lnTo>
                <a:lnTo>
                  <a:pt x="471816" y="16257"/>
                </a:lnTo>
                <a:lnTo>
                  <a:pt x="466467" y="15546"/>
                </a:lnTo>
                <a:lnTo>
                  <a:pt x="461135" y="14689"/>
                </a:lnTo>
                <a:lnTo>
                  <a:pt x="455773" y="14096"/>
                </a:lnTo>
                <a:lnTo>
                  <a:pt x="450199" y="13478"/>
                </a:lnTo>
                <a:lnTo>
                  <a:pt x="444594" y="13141"/>
                </a:lnTo>
                <a:lnTo>
                  <a:pt x="439009" y="12622"/>
                </a:lnTo>
                <a:lnTo>
                  <a:pt x="434149" y="12170"/>
                </a:lnTo>
                <a:lnTo>
                  <a:pt x="429286" y="11744"/>
                </a:lnTo>
                <a:lnTo>
                  <a:pt x="424439" y="11182"/>
                </a:lnTo>
                <a:lnTo>
                  <a:pt x="418841" y="10532"/>
                </a:lnTo>
                <a:lnTo>
                  <a:pt x="413283" y="9486"/>
                </a:lnTo>
                <a:lnTo>
                  <a:pt x="407675" y="8988"/>
                </a:lnTo>
                <a:lnTo>
                  <a:pt x="402347" y="8514"/>
                </a:lnTo>
                <a:lnTo>
                  <a:pt x="396971" y="8625"/>
                </a:lnTo>
                <a:lnTo>
                  <a:pt x="391631" y="8268"/>
                </a:lnTo>
                <a:lnTo>
                  <a:pt x="386035" y="7893"/>
                </a:lnTo>
                <a:lnTo>
                  <a:pt x="380444" y="7391"/>
                </a:lnTo>
                <a:lnTo>
                  <a:pt x="374867" y="6794"/>
                </a:lnTo>
                <a:lnTo>
                  <a:pt x="369027" y="6169"/>
                </a:lnTo>
                <a:lnTo>
                  <a:pt x="363231" y="5088"/>
                </a:lnTo>
                <a:lnTo>
                  <a:pt x="357383" y="4600"/>
                </a:lnTo>
                <a:lnTo>
                  <a:pt x="351575" y="4116"/>
                </a:lnTo>
                <a:lnTo>
                  <a:pt x="345718" y="4245"/>
                </a:lnTo>
                <a:lnTo>
                  <a:pt x="339898" y="3880"/>
                </a:lnTo>
                <a:lnTo>
                  <a:pt x="334062" y="3514"/>
                </a:lnTo>
                <a:lnTo>
                  <a:pt x="328250" y="2765"/>
                </a:lnTo>
                <a:lnTo>
                  <a:pt x="322414" y="2407"/>
                </a:lnTo>
                <a:lnTo>
                  <a:pt x="316343" y="2034"/>
                </a:lnTo>
                <a:lnTo>
                  <a:pt x="310256" y="1922"/>
                </a:lnTo>
                <a:lnTo>
                  <a:pt x="304176" y="1687"/>
                </a:lnTo>
                <a:lnTo>
                  <a:pt x="297857" y="1442"/>
                </a:lnTo>
                <a:lnTo>
                  <a:pt x="291540" y="1091"/>
                </a:lnTo>
                <a:lnTo>
                  <a:pt x="285219" y="966"/>
                </a:lnTo>
                <a:lnTo>
                  <a:pt x="279393" y="851"/>
                </a:lnTo>
                <a:lnTo>
                  <a:pt x="273560" y="1089"/>
                </a:lnTo>
                <a:lnTo>
                  <a:pt x="267734" y="966"/>
                </a:lnTo>
                <a:lnTo>
                  <a:pt x="262144" y="848"/>
                </a:lnTo>
                <a:lnTo>
                  <a:pt x="256561" y="371"/>
                </a:lnTo>
                <a:lnTo>
                  <a:pt x="250970" y="245"/>
                </a:lnTo>
                <a:lnTo>
                  <a:pt x="245876" y="131"/>
                </a:lnTo>
                <a:lnTo>
                  <a:pt x="240777" y="245"/>
                </a:lnTo>
                <a:lnTo>
                  <a:pt x="235680" y="245"/>
                </a:lnTo>
                <a:lnTo>
                  <a:pt x="146490" y="245"/>
                </a:lnTo>
                <a:lnTo>
                  <a:pt x="141860" y="0"/>
                </a:lnTo>
                <a:lnTo>
                  <a:pt x="137257" y="245"/>
                </a:lnTo>
                <a:lnTo>
                  <a:pt x="132878" y="480"/>
                </a:lnTo>
                <a:lnTo>
                  <a:pt x="128523" y="1188"/>
                </a:lnTo>
                <a:lnTo>
                  <a:pt x="124160" y="1687"/>
                </a:lnTo>
                <a:lnTo>
                  <a:pt x="120021" y="2159"/>
                </a:lnTo>
                <a:lnTo>
                  <a:pt x="115886" y="2659"/>
                </a:lnTo>
                <a:lnTo>
                  <a:pt x="111751" y="3160"/>
                </a:lnTo>
                <a:lnTo>
                  <a:pt x="107864" y="3630"/>
                </a:lnTo>
                <a:lnTo>
                  <a:pt x="103975" y="4083"/>
                </a:lnTo>
                <a:lnTo>
                  <a:pt x="100094" y="4600"/>
                </a:lnTo>
                <a:lnTo>
                  <a:pt x="96684" y="5054"/>
                </a:lnTo>
                <a:lnTo>
                  <a:pt x="93282" y="5570"/>
                </a:lnTo>
                <a:lnTo>
                  <a:pt x="89879" y="6074"/>
                </a:lnTo>
                <a:lnTo>
                  <a:pt x="86723" y="6541"/>
                </a:lnTo>
                <a:lnTo>
                  <a:pt x="83563" y="6990"/>
                </a:lnTo>
                <a:lnTo>
                  <a:pt x="80416" y="7514"/>
                </a:lnTo>
                <a:lnTo>
                  <a:pt x="77735" y="7961"/>
                </a:lnTo>
                <a:lnTo>
                  <a:pt x="75079" y="8563"/>
                </a:lnTo>
                <a:lnTo>
                  <a:pt x="72395" y="8988"/>
                </a:lnTo>
                <a:lnTo>
                  <a:pt x="70462" y="9294"/>
                </a:lnTo>
                <a:lnTo>
                  <a:pt x="68517" y="9580"/>
                </a:lnTo>
                <a:lnTo>
                  <a:pt x="66566" y="9708"/>
                </a:lnTo>
                <a:lnTo>
                  <a:pt x="64871" y="9820"/>
                </a:lnTo>
                <a:lnTo>
                  <a:pt x="63151" y="9579"/>
                </a:lnTo>
                <a:lnTo>
                  <a:pt x="61459" y="9708"/>
                </a:lnTo>
                <a:lnTo>
                  <a:pt x="59997" y="9819"/>
                </a:lnTo>
                <a:lnTo>
                  <a:pt x="58565" y="10308"/>
                </a:lnTo>
                <a:lnTo>
                  <a:pt x="57104" y="10428"/>
                </a:lnTo>
                <a:lnTo>
                  <a:pt x="55651" y="10548"/>
                </a:lnTo>
                <a:lnTo>
                  <a:pt x="54179" y="10428"/>
                </a:lnTo>
                <a:lnTo>
                  <a:pt x="52716" y="10428"/>
                </a:lnTo>
                <a:lnTo>
                  <a:pt x="51265" y="10428"/>
                </a:lnTo>
                <a:lnTo>
                  <a:pt x="41530" y="10428"/>
                </a:lnTo>
                <a:lnTo>
                  <a:pt x="40530" y="10265"/>
                </a:lnTo>
                <a:lnTo>
                  <a:pt x="39587" y="10428"/>
                </a:lnTo>
                <a:lnTo>
                  <a:pt x="39078" y="10516"/>
                </a:lnTo>
                <a:lnTo>
                  <a:pt x="38657" y="11075"/>
                </a:lnTo>
                <a:lnTo>
                  <a:pt x="38146" y="11182"/>
                </a:lnTo>
                <a:lnTo>
                  <a:pt x="37445" y="11327"/>
                </a:lnTo>
                <a:lnTo>
                  <a:pt x="36684" y="11182"/>
                </a:lnTo>
                <a:lnTo>
                  <a:pt x="35952" y="11182"/>
                </a:lnTo>
                <a:lnTo>
                  <a:pt x="20400" y="11182"/>
                </a:lnTo>
                <a:lnTo>
                  <a:pt x="18690" y="11070"/>
                </a:lnTo>
                <a:lnTo>
                  <a:pt x="16995" y="11182"/>
                </a:lnTo>
                <a:lnTo>
                  <a:pt x="15045" y="11310"/>
                </a:lnTo>
                <a:lnTo>
                  <a:pt x="13105" y="11628"/>
                </a:lnTo>
                <a:lnTo>
                  <a:pt x="11167" y="11902"/>
                </a:lnTo>
                <a:lnTo>
                  <a:pt x="9710" y="12108"/>
                </a:lnTo>
                <a:lnTo>
                  <a:pt x="8254" y="12336"/>
                </a:lnTo>
                <a:lnTo>
                  <a:pt x="6812" y="12622"/>
                </a:lnTo>
                <a:lnTo>
                  <a:pt x="5832" y="12817"/>
                </a:lnTo>
                <a:lnTo>
                  <a:pt x="4859" y="13065"/>
                </a:lnTo>
                <a:lnTo>
                  <a:pt x="3898" y="13343"/>
                </a:lnTo>
                <a:lnTo>
                  <a:pt x="3156" y="13557"/>
                </a:lnTo>
                <a:lnTo>
                  <a:pt x="2324" y="13679"/>
                </a:lnTo>
                <a:lnTo>
                  <a:pt x="1704" y="14096"/>
                </a:lnTo>
                <a:lnTo>
                  <a:pt x="1800" y="14624"/>
                </a:lnTo>
                <a:lnTo>
                  <a:pt x="1704" y="14816"/>
                </a:lnTo>
                <a:lnTo>
                  <a:pt x="1560" y="15104"/>
                </a:lnTo>
                <a:lnTo>
                  <a:pt x="1224" y="15296"/>
                </a:lnTo>
                <a:lnTo>
                  <a:pt x="984" y="15536"/>
                </a:lnTo>
                <a:lnTo>
                  <a:pt x="733" y="15536"/>
                </a:lnTo>
                <a:lnTo>
                  <a:pt x="482" y="15536"/>
                </a:lnTo>
                <a:lnTo>
                  <a:pt x="231" y="15536"/>
                </a:lnTo>
                <a:lnTo>
                  <a:pt x="231" y="15776"/>
                </a:lnTo>
                <a:lnTo>
                  <a:pt x="231" y="16016"/>
                </a:lnTo>
                <a:lnTo>
                  <a:pt x="231" y="16257"/>
                </a:lnTo>
                <a:lnTo>
                  <a:pt x="231" y="16508"/>
                </a:lnTo>
                <a:lnTo>
                  <a:pt x="231" y="16759"/>
                </a:lnTo>
                <a:lnTo>
                  <a:pt x="231" y="17010"/>
                </a:lnTo>
                <a:lnTo>
                  <a:pt x="231" y="17730"/>
                </a:lnTo>
                <a:lnTo>
                  <a:pt x="231" y="18450"/>
                </a:lnTo>
                <a:lnTo>
                  <a:pt x="231" y="19171"/>
                </a:lnTo>
                <a:lnTo>
                  <a:pt x="231" y="21124"/>
                </a:lnTo>
                <a:lnTo>
                  <a:pt x="231" y="23078"/>
                </a:lnTo>
                <a:lnTo>
                  <a:pt x="231" y="25031"/>
                </a:lnTo>
                <a:lnTo>
                  <a:pt x="231" y="28186"/>
                </a:lnTo>
                <a:lnTo>
                  <a:pt x="231" y="31340"/>
                </a:lnTo>
                <a:lnTo>
                  <a:pt x="231" y="34494"/>
                </a:lnTo>
                <a:lnTo>
                  <a:pt x="231" y="38379"/>
                </a:lnTo>
                <a:lnTo>
                  <a:pt x="231" y="42265"/>
                </a:lnTo>
                <a:lnTo>
                  <a:pt x="231" y="46150"/>
                </a:lnTo>
                <a:lnTo>
                  <a:pt x="231" y="51258"/>
                </a:lnTo>
                <a:lnTo>
                  <a:pt x="231" y="56366"/>
                </a:lnTo>
                <a:lnTo>
                  <a:pt x="231" y="61473"/>
                </a:lnTo>
                <a:lnTo>
                  <a:pt x="231" y="67542"/>
                </a:lnTo>
                <a:lnTo>
                  <a:pt x="0" y="73619"/>
                </a:lnTo>
                <a:lnTo>
                  <a:pt x="231" y="79678"/>
                </a:lnTo>
                <a:lnTo>
                  <a:pt x="491" y="86486"/>
                </a:lnTo>
                <a:lnTo>
                  <a:pt x="1024" y="93296"/>
                </a:lnTo>
                <a:lnTo>
                  <a:pt x="1704" y="100077"/>
                </a:lnTo>
                <a:lnTo>
                  <a:pt x="2487" y="107877"/>
                </a:lnTo>
                <a:lnTo>
                  <a:pt x="3676" y="115637"/>
                </a:lnTo>
                <a:lnTo>
                  <a:pt x="4618" y="123422"/>
                </a:lnTo>
                <a:lnTo>
                  <a:pt x="5618" y="131680"/>
                </a:lnTo>
                <a:lnTo>
                  <a:pt x="6426" y="139964"/>
                </a:lnTo>
                <a:lnTo>
                  <a:pt x="7532" y="148208"/>
                </a:lnTo>
                <a:lnTo>
                  <a:pt x="8609" y="156236"/>
                </a:lnTo>
                <a:lnTo>
                  <a:pt x="10074" y="164213"/>
                </a:lnTo>
                <a:lnTo>
                  <a:pt x="11167" y="172240"/>
                </a:lnTo>
                <a:lnTo>
                  <a:pt x="15643" y="211839"/>
                </a:lnTo>
                <a:lnTo>
                  <a:pt x="16274" y="219618"/>
                </a:lnTo>
                <a:lnTo>
                  <a:pt x="16866" y="226901"/>
                </a:lnTo>
                <a:lnTo>
                  <a:pt x="17376" y="234193"/>
                </a:lnTo>
                <a:lnTo>
                  <a:pt x="17748" y="241490"/>
                </a:lnTo>
                <a:lnTo>
                  <a:pt x="18107" y="248534"/>
                </a:lnTo>
                <a:lnTo>
                  <a:pt x="18346" y="255589"/>
                </a:lnTo>
                <a:lnTo>
                  <a:pt x="18468" y="262641"/>
                </a:lnTo>
                <a:lnTo>
                  <a:pt x="18586" y="269439"/>
                </a:lnTo>
                <a:lnTo>
                  <a:pt x="18468" y="276240"/>
                </a:lnTo>
                <a:lnTo>
                  <a:pt x="18468" y="283040"/>
                </a:lnTo>
                <a:lnTo>
                  <a:pt x="18468" y="289359"/>
                </a:lnTo>
                <a:lnTo>
                  <a:pt x="18346" y="295681"/>
                </a:lnTo>
                <a:lnTo>
                  <a:pt x="18468" y="301998"/>
                </a:lnTo>
                <a:lnTo>
                  <a:pt x="18586" y="308068"/>
                </a:lnTo>
                <a:lnTo>
                  <a:pt x="19069" y="314132"/>
                </a:lnTo>
                <a:lnTo>
                  <a:pt x="19188" y="320202"/>
                </a:lnTo>
                <a:lnTo>
                  <a:pt x="19309" y="326279"/>
                </a:lnTo>
                <a:lnTo>
                  <a:pt x="19068" y="332363"/>
                </a:lnTo>
                <a:lnTo>
                  <a:pt x="19188" y="338440"/>
                </a:lnTo>
                <a:lnTo>
                  <a:pt x="19308" y="344510"/>
                </a:lnTo>
                <a:lnTo>
                  <a:pt x="19653" y="350577"/>
                </a:lnTo>
                <a:lnTo>
                  <a:pt x="19909" y="356644"/>
                </a:lnTo>
                <a:lnTo>
                  <a:pt x="20144" y="362233"/>
                </a:lnTo>
                <a:lnTo>
                  <a:pt x="20411" y="367820"/>
                </a:lnTo>
                <a:lnTo>
                  <a:pt x="20662" y="373408"/>
                </a:lnTo>
                <a:lnTo>
                  <a:pt x="20902" y="378756"/>
                </a:lnTo>
                <a:lnTo>
                  <a:pt x="20996" y="384115"/>
                </a:lnTo>
                <a:lnTo>
                  <a:pt x="21382" y="389452"/>
                </a:lnTo>
                <a:lnTo>
                  <a:pt x="21717" y="394079"/>
                </a:lnTo>
                <a:lnTo>
                  <a:pt x="22324" y="398687"/>
                </a:lnTo>
                <a:lnTo>
                  <a:pt x="22823" y="403302"/>
                </a:lnTo>
                <a:lnTo>
                  <a:pt x="23296" y="407680"/>
                </a:lnTo>
                <a:lnTo>
                  <a:pt x="23908" y="412046"/>
                </a:lnTo>
                <a:lnTo>
                  <a:pt x="24296" y="416432"/>
                </a:lnTo>
                <a:lnTo>
                  <a:pt x="24639" y="420308"/>
                </a:lnTo>
                <a:lnTo>
                  <a:pt x="24776" y="424202"/>
                </a:lnTo>
                <a:lnTo>
                  <a:pt x="25017" y="428088"/>
                </a:lnTo>
                <a:lnTo>
                  <a:pt x="25257" y="431973"/>
                </a:lnTo>
                <a:lnTo>
                  <a:pt x="25475" y="435860"/>
                </a:lnTo>
                <a:lnTo>
                  <a:pt x="25737" y="439744"/>
                </a:lnTo>
                <a:lnTo>
                  <a:pt x="25966" y="443151"/>
                </a:lnTo>
                <a:lnTo>
                  <a:pt x="26235" y="446555"/>
                </a:lnTo>
                <a:lnTo>
                  <a:pt x="26490" y="449960"/>
                </a:lnTo>
                <a:lnTo>
                  <a:pt x="26726" y="453114"/>
                </a:lnTo>
                <a:lnTo>
                  <a:pt x="26832" y="456284"/>
                </a:lnTo>
                <a:lnTo>
                  <a:pt x="27210" y="459422"/>
                </a:lnTo>
                <a:lnTo>
                  <a:pt x="27564" y="462353"/>
                </a:lnTo>
                <a:lnTo>
                  <a:pt x="28284" y="465238"/>
                </a:lnTo>
                <a:lnTo>
                  <a:pt x="28684" y="468164"/>
                </a:lnTo>
                <a:lnTo>
                  <a:pt x="29015" y="470586"/>
                </a:lnTo>
                <a:lnTo>
                  <a:pt x="29270" y="473026"/>
                </a:lnTo>
                <a:lnTo>
                  <a:pt x="29404" y="475466"/>
                </a:lnTo>
                <a:lnTo>
                  <a:pt x="29510" y="477403"/>
                </a:lnTo>
                <a:lnTo>
                  <a:pt x="29257" y="479362"/>
                </a:lnTo>
                <a:lnTo>
                  <a:pt x="29404" y="481294"/>
                </a:lnTo>
                <a:lnTo>
                  <a:pt x="29497" y="482516"/>
                </a:lnTo>
                <a:lnTo>
                  <a:pt x="29973" y="483706"/>
                </a:lnTo>
                <a:lnTo>
                  <a:pt x="30124" y="484928"/>
                </a:lnTo>
                <a:lnTo>
                  <a:pt x="30213" y="485648"/>
                </a:lnTo>
                <a:lnTo>
                  <a:pt x="30124" y="486391"/>
                </a:lnTo>
                <a:lnTo>
                  <a:pt x="30124" y="487122"/>
                </a:lnTo>
                <a:lnTo>
                  <a:pt x="30364" y="487362"/>
                </a:lnTo>
                <a:lnTo>
                  <a:pt x="30699" y="487554"/>
                </a:lnTo>
                <a:lnTo>
                  <a:pt x="30845" y="487842"/>
                </a:lnTo>
                <a:lnTo>
                  <a:pt x="31190" y="488526"/>
                </a:lnTo>
                <a:lnTo>
                  <a:pt x="31326" y="489313"/>
                </a:lnTo>
                <a:lnTo>
                  <a:pt x="31598" y="490036"/>
                </a:lnTo>
                <a:lnTo>
                  <a:pt x="32057" y="491255"/>
                </a:lnTo>
                <a:lnTo>
                  <a:pt x="32460" y="492508"/>
                </a:lnTo>
                <a:lnTo>
                  <a:pt x="33038" y="493670"/>
                </a:lnTo>
                <a:lnTo>
                  <a:pt x="33671" y="494942"/>
                </a:lnTo>
                <a:lnTo>
                  <a:pt x="34498" y="496117"/>
                </a:lnTo>
                <a:lnTo>
                  <a:pt x="35232" y="497337"/>
                </a:lnTo>
                <a:lnTo>
                  <a:pt x="35961" y="498550"/>
                </a:lnTo>
                <a:lnTo>
                  <a:pt x="36699" y="499758"/>
                </a:lnTo>
                <a:lnTo>
                  <a:pt x="37426" y="500972"/>
                </a:lnTo>
                <a:lnTo>
                  <a:pt x="38150" y="502181"/>
                </a:lnTo>
                <a:lnTo>
                  <a:pt x="38748" y="503483"/>
                </a:lnTo>
                <a:lnTo>
                  <a:pt x="39587" y="504606"/>
                </a:lnTo>
                <a:lnTo>
                  <a:pt x="40199" y="505426"/>
                </a:lnTo>
                <a:lnTo>
                  <a:pt x="41185" y="505971"/>
                </a:lnTo>
                <a:lnTo>
                  <a:pt x="41781" y="506800"/>
                </a:lnTo>
                <a:lnTo>
                  <a:pt x="42408" y="507674"/>
                </a:lnTo>
                <a:lnTo>
                  <a:pt x="42656" y="508814"/>
                </a:lnTo>
                <a:lnTo>
                  <a:pt x="43254" y="509714"/>
                </a:lnTo>
                <a:lnTo>
                  <a:pt x="43627" y="510276"/>
                </a:lnTo>
                <a:lnTo>
                  <a:pt x="44209" y="510702"/>
                </a:lnTo>
                <a:lnTo>
                  <a:pt x="44695" y="511187"/>
                </a:lnTo>
                <a:lnTo>
                  <a:pt x="44940" y="511433"/>
                </a:lnTo>
                <a:lnTo>
                  <a:pt x="45199" y="511665"/>
                </a:lnTo>
                <a:lnTo>
                  <a:pt x="45448" y="511908"/>
                </a:lnTo>
                <a:lnTo>
                  <a:pt x="45691" y="512145"/>
                </a:lnTo>
                <a:lnTo>
                  <a:pt x="45928" y="512388"/>
                </a:lnTo>
                <a:lnTo>
                  <a:pt x="46168" y="512628"/>
                </a:lnTo>
                <a:lnTo>
                  <a:pt x="46408" y="512628"/>
                </a:lnTo>
                <a:lnTo>
                  <a:pt x="46888" y="512628"/>
                </a:lnTo>
                <a:lnTo>
                  <a:pt x="47609" y="512628"/>
                </a:lnTo>
                <a:lnTo>
                  <a:pt x="71685" y="512628"/>
                </a:lnTo>
                <a:lnTo>
                  <a:pt x="75343" y="512840"/>
                </a:lnTo>
                <a:lnTo>
                  <a:pt x="78976" y="512628"/>
                </a:lnTo>
                <a:lnTo>
                  <a:pt x="83594" y="512359"/>
                </a:lnTo>
                <a:lnTo>
                  <a:pt x="88182" y="511616"/>
                </a:lnTo>
                <a:lnTo>
                  <a:pt x="92793" y="511187"/>
                </a:lnTo>
                <a:lnTo>
                  <a:pt x="98627" y="510645"/>
                </a:lnTo>
                <a:lnTo>
                  <a:pt x="104462" y="510052"/>
                </a:lnTo>
                <a:lnTo>
                  <a:pt x="110310" y="509714"/>
                </a:lnTo>
                <a:lnTo>
                  <a:pt x="117101" y="509321"/>
                </a:lnTo>
                <a:lnTo>
                  <a:pt x="123907" y="509108"/>
                </a:lnTo>
                <a:lnTo>
                  <a:pt x="130708" y="508994"/>
                </a:lnTo>
                <a:lnTo>
                  <a:pt x="138237" y="508868"/>
                </a:lnTo>
                <a:lnTo>
                  <a:pt x="145770" y="508994"/>
                </a:lnTo>
                <a:lnTo>
                  <a:pt x="153300" y="508994"/>
                </a:lnTo>
                <a:lnTo>
                  <a:pt x="160045" y="508994"/>
                </a:lnTo>
                <a:lnTo>
                  <a:pt x="166790" y="508994"/>
                </a:lnTo>
                <a:lnTo>
                  <a:pt x="173535" y="508994"/>
                </a:lnTo>
                <a:lnTo>
                  <a:pt x="180280" y="508994"/>
                </a:lnTo>
                <a:lnTo>
                  <a:pt x="188483" y="508947"/>
                </a:lnTo>
                <a:lnTo>
                  <a:pt x="196688" y="508868"/>
                </a:lnTo>
                <a:lnTo>
                  <a:pt x="204890" y="508852"/>
                </a:lnTo>
                <a:lnTo>
                  <a:pt x="213088" y="508994"/>
                </a:lnTo>
                <a:lnTo>
                  <a:pt x="251691" y="511187"/>
                </a:lnTo>
                <a:lnTo>
                  <a:pt x="285609" y="516035"/>
                </a:lnTo>
                <a:lnTo>
                  <a:pt x="296908" y="517736"/>
                </a:lnTo>
                <a:lnTo>
                  <a:pt x="310960" y="519701"/>
                </a:lnTo>
                <a:lnTo>
                  <a:pt x="326496" y="521847"/>
                </a:lnTo>
                <a:lnTo>
                  <a:pt x="339074" y="523575"/>
                </a:lnTo>
                <a:lnTo>
                  <a:pt x="344253" y="524284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87154" y="3718209"/>
            <a:ext cx="1282726" cy="8824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24374" y="3768941"/>
            <a:ext cx="824230" cy="762000"/>
          </a:xfrm>
          <a:custGeom>
            <a:avLst/>
            <a:gdLst/>
            <a:ahLst/>
            <a:cxnLst/>
            <a:rect l="l" t="t" r="r" b="b"/>
            <a:pathLst>
              <a:path w="824229" h="762000">
                <a:moveTo>
                  <a:pt x="418686" y="71624"/>
                </a:moveTo>
                <a:lnTo>
                  <a:pt x="419206" y="65317"/>
                </a:lnTo>
                <a:lnTo>
                  <a:pt x="419439" y="62162"/>
                </a:lnTo>
                <a:lnTo>
                  <a:pt x="419457" y="61923"/>
                </a:lnTo>
                <a:lnTo>
                  <a:pt x="419439" y="61682"/>
                </a:lnTo>
                <a:lnTo>
                  <a:pt x="419439" y="61441"/>
                </a:lnTo>
                <a:lnTo>
                  <a:pt x="419439" y="61190"/>
                </a:lnTo>
                <a:lnTo>
                  <a:pt x="419439" y="60939"/>
                </a:lnTo>
                <a:lnTo>
                  <a:pt x="419439" y="60688"/>
                </a:lnTo>
                <a:lnTo>
                  <a:pt x="419188" y="60208"/>
                </a:lnTo>
                <a:lnTo>
                  <a:pt x="419081" y="59510"/>
                </a:lnTo>
                <a:lnTo>
                  <a:pt x="418686" y="59247"/>
                </a:lnTo>
                <a:lnTo>
                  <a:pt x="417619" y="58539"/>
                </a:lnTo>
                <a:lnTo>
                  <a:pt x="416216" y="58358"/>
                </a:lnTo>
                <a:lnTo>
                  <a:pt x="415051" y="57774"/>
                </a:lnTo>
                <a:lnTo>
                  <a:pt x="413302" y="56896"/>
                </a:lnTo>
                <a:lnTo>
                  <a:pt x="411712" y="55693"/>
                </a:lnTo>
                <a:lnTo>
                  <a:pt x="409944" y="54860"/>
                </a:lnTo>
                <a:lnTo>
                  <a:pt x="397770" y="50590"/>
                </a:lnTo>
                <a:lnTo>
                  <a:pt x="395373" y="49752"/>
                </a:lnTo>
                <a:lnTo>
                  <a:pt x="392902" y="48888"/>
                </a:lnTo>
                <a:lnTo>
                  <a:pt x="390544" y="47699"/>
                </a:lnTo>
                <a:lnTo>
                  <a:pt x="388072" y="46838"/>
                </a:lnTo>
                <a:lnTo>
                  <a:pt x="385687" y="46008"/>
                </a:lnTo>
                <a:lnTo>
                  <a:pt x="383169" y="45552"/>
                </a:lnTo>
                <a:lnTo>
                  <a:pt x="380803" y="44677"/>
                </a:lnTo>
                <a:lnTo>
                  <a:pt x="378563" y="43849"/>
                </a:lnTo>
                <a:lnTo>
                  <a:pt x="376419" y="42753"/>
                </a:lnTo>
                <a:lnTo>
                  <a:pt x="374255" y="41731"/>
                </a:lnTo>
                <a:lnTo>
                  <a:pt x="372282" y="40799"/>
                </a:lnTo>
                <a:lnTo>
                  <a:pt x="370368" y="39744"/>
                </a:lnTo>
                <a:lnTo>
                  <a:pt x="368394" y="38817"/>
                </a:lnTo>
                <a:lnTo>
                  <a:pt x="366232" y="37801"/>
                </a:lnTo>
                <a:lnTo>
                  <a:pt x="364028" y="36874"/>
                </a:lnTo>
                <a:lnTo>
                  <a:pt x="361845" y="35902"/>
                </a:lnTo>
                <a:lnTo>
                  <a:pt x="359663" y="34931"/>
                </a:lnTo>
                <a:lnTo>
                  <a:pt x="357487" y="33942"/>
                </a:lnTo>
                <a:lnTo>
                  <a:pt x="355297" y="32988"/>
                </a:lnTo>
                <a:lnTo>
                  <a:pt x="353602" y="32250"/>
                </a:lnTo>
                <a:lnTo>
                  <a:pt x="351890" y="31552"/>
                </a:lnTo>
                <a:lnTo>
                  <a:pt x="350189" y="30827"/>
                </a:lnTo>
                <a:lnTo>
                  <a:pt x="348485" y="30101"/>
                </a:lnTo>
                <a:lnTo>
                  <a:pt x="346801" y="29323"/>
                </a:lnTo>
                <a:lnTo>
                  <a:pt x="345081" y="28634"/>
                </a:lnTo>
                <a:lnTo>
                  <a:pt x="335826" y="25525"/>
                </a:lnTo>
                <a:lnTo>
                  <a:pt x="334145" y="24967"/>
                </a:lnTo>
                <a:lnTo>
                  <a:pt x="332180" y="24313"/>
                </a:lnTo>
                <a:lnTo>
                  <a:pt x="330293" y="23422"/>
                </a:lnTo>
                <a:lnTo>
                  <a:pt x="328317" y="22805"/>
                </a:lnTo>
                <a:lnTo>
                  <a:pt x="326407" y="22210"/>
                </a:lnTo>
                <a:lnTo>
                  <a:pt x="324307" y="22113"/>
                </a:lnTo>
                <a:lnTo>
                  <a:pt x="322489" y="21332"/>
                </a:lnTo>
                <a:lnTo>
                  <a:pt x="320902" y="20651"/>
                </a:lnTo>
                <a:lnTo>
                  <a:pt x="319678" y="19143"/>
                </a:lnTo>
                <a:lnTo>
                  <a:pt x="318102" y="18418"/>
                </a:lnTo>
                <a:lnTo>
                  <a:pt x="316523" y="17692"/>
                </a:lnTo>
                <a:lnTo>
                  <a:pt x="314725" y="17431"/>
                </a:lnTo>
                <a:lnTo>
                  <a:pt x="313027" y="16978"/>
                </a:lnTo>
                <a:lnTo>
                  <a:pt x="311091" y="16460"/>
                </a:lnTo>
                <a:lnTo>
                  <a:pt x="309143" y="15988"/>
                </a:lnTo>
                <a:lnTo>
                  <a:pt x="307199" y="15504"/>
                </a:lnTo>
                <a:lnTo>
                  <a:pt x="305247" y="15017"/>
                </a:lnTo>
                <a:lnTo>
                  <a:pt x="303296" y="14523"/>
                </a:lnTo>
                <a:lnTo>
                  <a:pt x="301338" y="14063"/>
                </a:lnTo>
                <a:lnTo>
                  <a:pt x="299160" y="13552"/>
                </a:lnTo>
                <a:lnTo>
                  <a:pt x="296959" y="13132"/>
                </a:lnTo>
                <a:lnTo>
                  <a:pt x="294789" y="12590"/>
                </a:lnTo>
                <a:lnTo>
                  <a:pt x="293074" y="12161"/>
                </a:lnTo>
                <a:lnTo>
                  <a:pt x="291345" y="11741"/>
                </a:lnTo>
                <a:lnTo>
                  <a:pt x="289682" y="11149"/>
                </a:lnTo>
                <a:lnTo>
                  <a:pt x="287939" y="10530"/>
                </a:lnTo>
                <a:lnTo>
                  <a:pt x="286276" y="9689"/>
                </a:lnTo>
                <a:lnTo>
                  <a:pt x="284574" y="8955"/>
                </a:lnTo>
                <a:lnTo>
                  <a:pt x="282881" y="8226"/>
                </a:lnTo>
                <a:lnTo>
                  <a:pt x="281229" y="7385"/>
                </a:lnTo>
                <a:lnTo>
                  <a:pt x="279499" y="6762"/>
                </a:lnTo>
                <a:lnTo>
                  <a:pt x="277835" y="6163"/>
                </a:lnTo>
                <a:lnTo>
                  <a:pt x="276122" y="5636"/>
                </a:lnTo>
                <a:lnTo>
                  <a:pt x="274391" y="5289"/>
                </a:lnTo>
                <a:lnTo>
                  <a:pt x="272477" y="4905"/>
                </a:lnTo>
                <a:lnTo>
                  <a:pt x="270506" y="4808"/>
                </a:lnTo>
                <a:lnTo>
                  <a:pt x="268563" y="4568"/>
                </a:lnTo>
                <a:lnTo>
                  <a:pt x="266620" y="4328"/>
                </a:lnTo>
                <a:lnTo>
                  <a:pt x="264677" y="4088"/>
                </a:lnTo>
                <a:lnTo>
                  <a:pt x="262735" y="3848"/>
                </a:lnTo>
                <a:lnTo>
                  <a:pt x="260792" y="3608"/>
                </a:lnTo>
                <a:lnTo>
                  <a:pt x="258849" y="3372"/>
                </a:lnTo>
                <a:lnTo>
                  <a:pt x="256907" y="3128"/>
                </a:lnTo>
                <a:lnTo>
                  <a:pt x="254952" y="2881"/>
                </a:lnTo>
                <a:lnTo>
                  <a:pt x="253002" y="2606"/>
                </a:lnTo>
                <a:lnTo>
                  <a:pt x="251046" y="2374"/>
                </a:lnTo>
                <a:lnTo>
                  <a:pt x="248865" y="2116"/>
                </a:lnTo>
                <a:lnTo>
                  <a:pt x="246683" y="1870"/>
                </a:lnTo>
                <a:lnTo>
                  <a:pt x="244497" y="1654"/>
                </a:lnTo>
                <a:lnTo>
                  <a:pt x="241826" y="1390"/>
                </a:lnTo>
                <a:lnTo>
                  <a:pt x="239155" y="1060"/>
                </a:lnTo>
                <a:lnTo>
                  <a:pt x="236476" y="934"/>
                </a:lnTo>
                <a:lnTo>
                  <a:pt x="234058" y="820"/>
                </a:lnTo>
                <a:lnTo>
                  <a:pt x="231630" y="934"/>
                </a:lnTo>
                <a:lnTo>
                  <a:pt x="229207" y="934"/>
                </a:lnTo>
                <a:lnTo>
                  <a:pt x="227013" y="934"/>
                </a:lnTo>
                <a:lnTo>
                  <a:pt x="173065" y="934"/>
                </a:lnTo>
                <a:lnTo>
                  <a:pt x="170874" y="799"/>
                </a:lnTo>
                <a:lnTo>
                  <a:pt x="168699" y="934"/>
                </a:lnTo>
                <a:lnTo>
                  <a:pt x="166988" y="1039"/>
                </a:lnTo>
                <a:lnTo>
                  <a:pt x="165229" y="1187"/>
                </a:lnTo>
                <a:lnTo>
                  <a:pt x="163591" y="1654"/>
                </a:lnTo>
                <a:lnTo>
                  <a:pt x="161824" y="2158"/>
                </a:lnTo>
                <a:lnTo>
                  <a:pt x="160212" y="3184"/>
                </a:lnTo>
                <a:lnTo>
                  <a:pt x="158484" y="3848"/>
                </a:lnTo>
                <a:lnTo>
                  <a:pt x="157058" y="4396"/>
                </a:lnTo>
                <a:lnTo>
                  <a:pt x="155598" y="4868"/>
                </a:lnTo>
                <a:lnTo>
                  <a:pt x="154129" y="5289"/>
                </a:lnTo>
                <a:lnTo>
                  <a:pt x="152203" y="5840"/>
                </a:lnTo>
                <a:lnTo>
                  <a:pt x="150245" y="6276"/>
                </a:lnTo>
                <a:lnTo>
                  <a:pt x="148301" y="6762"/>
                </a:lnTo>
                <a:lnTo>
                  <a:pt x="146359" y="7247"/>
                </a:lnTo>
                <a:lnTo>
                  <a:pt x="144391" y="7641"/>
                </a:lnTo>
                <a:lnTo>
                  <a:pt x="142473" y="8203"/>
                </a:lnTo>
                <a:lnTo>
                  <a:pt x="140255" y="8852"/>
                </a:lnTo>
                <a:lnTo>
                  <a:pt x="138015" y="9498"/>
                </a:lnTo>
                <a:lnTo>
                  <a:pt x="135892" y="10396"/>
                </a:lnTo>
                <a:lnTo>
                  <a:pt x="133398" y="11452"/>
                </a:lnTo>
                <a:lnTo>
                  <a:pt x="131091" y="12940"/>
                </a:lnTo>
                <a:lnTo>
                  <a:pt x="128623" y="14063"/>
                </a:lnTo>
                <a:lnTo>
                  <a:pt x="125743" y="15374"/>
                </a:lnTo>
                <a:lnTo>
                  <a:pt x="122674" y="16287"/>
                </a:lnTo>
                <a:lnTo>
                  <a:pt x="119848" y="17698"/>
                </a:lnTo>
                <a:lnTo>
                  <a:pt x="116354" y="19441"/>
                </a:lnTo>
                <a:lnTo>
                  <a:pt x="113114" y="21685"/>
                </a:lnTo>
                <a:lnTo>
                  <a:pt x="109665" y="23526"/>
                </a:lnTo>
                <a:lnTo>
                  <a:pt x="105834" y="25571"/>
                </a:lnTo>
                <a:lnTo>
                  <a:pt x="101757" y="27176"/>
                </a:lnTo>
                <a:lnTo>
                  <a:pt x="98009" y="29354"/>
                </a:lnTo>
                <a:lnTo>
                  <a:pt x="94227" y="31552"/>
                </a:lnTo>
                <a:lnTo>
                  <a:pt x="90640" y="34111"/>
                </a:lnTo>
                <a:lnTo>
                  <a:pt x="87073" y="36656"/>
                </a:lnTo>
                <a:lnTo>
                  <a:pt x="83829" y="38969"/>
                </a:lnTo>
                <a:lnTo>
                  <a:pt x="80752" y="41513"/>
                </a:lnTo>
                <a:lnTo>
                  <a:pt x="77578" y="43924"/>
                </a:lnTo>
                <a:lnTo>
                  <a:pt x="74673" y="46130"/>
                </a:lnTo>
                <a:lnTo>
                  <a:pt x="71653" y="48194"/>
                </a:lnTo>
                <a:lnTo>
                  <a:pt x="68836" y="50506"/>
                </a:lnTo>
                <a:lnTo>
                  <a:pt x="66317" y="52571"/>
                </a:lnTo>
                <a:lnTo>
                  <a:pt x="63998" y="54881"/>
                </a:lnTo>
                <a:lnTo>
                  <a:pt x="61567" y="57054"/>
                </a:lnTo>
                <a:lnTo>
                  <a:pt x="59382" y="59007"/>
                </a:lnTo>
                <a:lnTo>
                  <a:pt x="56990" y="60761"/>
                </a:lnTo>
                <a:lnTo>
                  <a:pt x="54986" y="62882"/>
                </a:lnTo>
                <a:lnTo>
                  <a:pt x="52854" y="65137"/>
                </a:lnTo>
                <a:lnTo>
                  <a:pt x="50846" y="67584"/>
                </a:lnTo>
                <a:lnTo>
                  <a:pt x="49157" y="70184"/>
                </a:lnTo>
                <a:lnTo>
                  <a:pt x="47691" y="72441"/>
                </a:lnTo>
                <a:lnTo>
                  <a:pt x="46686" y="75006"/>
                </a:lnTo>
                <a:lnTo>
                  <a:pt x="45523" y="77452"/>
                </a:lnTo>
                <a:lnTo>
                  <a:pt x="44263" y="80103"/>
                </a:lnTo>
                <a:lnTo>
                  <a:pt x="43018" y="82766"/>
                </a:lnTo>
                <a:lnTo>
                  <a:pt x="41889" y="85474"/>
                </a:lnTo>
                <a:lnTo>
                  <a:pt x="40584" y="88605"/>
                </a:lnTo>
                <a:lnTo>
                  <a:pt x="39441" y="91803"/>
                </a:lnTo>
                <a:lnTo>
                  <a:pt x="38222" y="94969"/>
                </a:lnTo>
                <a:lnTo>
                  <a:pt x="37007" y="98123"/>
                </a:lnTo>
                <a:lnTo>
                  <a:pt x="35691" y="101241"/>
                </a:lnTo>
                <a:lnTo>
                  <a:pt x="34587" y="104432"/>
                </a:lnTo>
                <a:lnTo>
                  <a:pt x="33509" y="107549"/>
                </a:lnTo>
                <a:lnTo>
                  <a:pt x="32682" y="110752"/>
                </a:lnTo>
                <a:lnTo>
                  <a:pt x="31673" y="113894"/>
                </a:lnTo>
                <a:lnTo>
                  <a:pt x="30499" y="117551"/>
                </a:lnTo>
                <a:lnTo>
                  <a:pt x="29175" y="121161"/>
                </a:lnTo>
                <a:lnTo>
                  <a:pt x="28039" y="124830"/>
                </a:lnTo>
                <a:lnTo>
                  <a:pt x="26992" y="128212"/>
                </a:lnTo>
                <a:lnTo>
                  <a:pt x="26245" y="131690"/>
                </a:lnTo>
                <a:lnTo>
                  <a:pt x="25125" y="135046"/>
                </a:lnTo>
                <a:lnTo>
                  <a:pt x="23811" y="138981"/>
                </a:lnTo>
                <a:lnTo>
                  <a:pt x="22087" y="142778"/>
                </a:lnTo>
                <a:lnTo>
                  <a:pt x="20737" y="146702"/>
                </a:lnTo>
                <a:lnTo>
                  <a:pt x="19414" y="150549"/>
                </a:lnTo>
                <a:lnTo>
                  <a:pt x="18354" y="154486"/>
                </a:lnTo>
                <a:lnTo>
                  <a:pt x="17103" y="158358"/>
                </a:lnTo>
                <a:lnTo>
                  <a:pt x="15921" y="162016"/>
                </a:lnTo>
                <a:lnTo>
                  <a:pt x="14653" y="165647"/>
                </a:lnTo>
                <a:lnTo>
                  <a:pt x="13436" y="169294"/>
                </a:lnTo>
                <a:lnTo>
                  <a:pt x="12219" y="172937"/>
                </a:lnTo>
                <a:lnTo>
                  <a:pt x="10912" y="176554"/>
                </a:lnTo>
                <a:lnTo>
                  <a:pt x="9801" y="180230"/>
                </a:lnTo>
                <a:lnTo>
                  <a:pt x="8489" y="184576"/>
                </a:lnTo>
                <a:lnTo>
                  <a:pt x="7296" y="188962"/>
                </a:lnTo>
                <a:lnTo>
                  <a:pt x="6167" y="193359"/>
                </a:lnTo>
                <a:lnTo>
                  <a:pt x="5113" y="197464"/>
                </a:lnTo>
                <a:lnTo>
                  <a:pt x="4041" y="201576"/>
                </a:lnTo>
                <a:lnTo>
                  <a:pt x="3253" y="205736"/>
                </a:lnTo>
                <a:lnTo>
                  <a:pt x="2339" y="210558"/>
                </a:lnTo>
                <a:lnTo>
                  <a:pt x="1547" y="215425"/>
                </a:lnTo>
                <a:lnTo>
                  <a:pt x="1059" y="220306"/>
                </a:lnTo>
                <a:lnTo>
                  <a:pt x="575" y="225150"/>
                </a:lnTo>
                <a:lnTo>
                  <a:pt x="456" y="230038"/>
                </a:lnTo>
                <a:lnTo>
                  <a:pt x="339" y="234910"/>
                </a:lnTo>
                <a:lnTo>
                  <a:pt x="216" y="240003"/>
                </a:lnTo>
                <a:lnTo>
                  <a:pt x="339" y="245103"/>
                </a:lnTo>
                <a:lnTo>
                  <a:pt x="339" y="250200"/>
                </a:lnTo>
                <a:lnTo>
                  <a:pt x="339" y="255548"/>
                </a:lnTo>
                <a:lnTo>
                  <a:pt x="339" y="379946"/>
                </a:lnTo>
                <a:lnTo>
                  <a:pt x="0" y="384349"/>
                </a:lnTo>
                <a:lnTo>
                  <a:pt x="339" y="388699"/>
                </a:lnTo>
                <a:lnTo>
                  <a:pt x="720" y="393583"/>
                </a:lnTo>
                <a:lnTo>
                  <a:pt x="1774" y="398414"/>
                </a:lnTo>
                <a:lnTo>
                  <a:pt x="2500" y="403270"/>
                </a:lnTo>
                <a:lnTo>
                  <a:pt x="3226" y="408127"/>
                </a:lnTo>
                <a:lnTo>
                  <a:pt x="3944" y="412986"/>
                </a:lnTo>
                <a:lnTo>
                  <a:pt x="4694" y="417840"/>
                </a:lnTo>
                <a:lnTo>
                  <a:pt x="5407" y="422459"/>
                </a:lnTo>
                <a:lnTo>
                  <a:pt x="6174" y="427070"/>
                </a:lnTo>
                <a:lnTo>
                  <a:pt x="6887" y="431690"/>
                </a:lnTo>
                <a:lnTo>
                  <a:pt x="10531" y="456478"/>
                </a:lnTo>
                <a:lnTo>
                  <a:pt x="11275" y="461583"/>
                </a:lnTo>
                <a:lnTo>
                  <a:pt x="11983" y="466442"/>
                </a:lnTo>
                <a:lnTo>
                  <a:pt x="12828" y="471283"/>
                </a:lnTo>
                <a:lnTo>
                  <a:pt x="13436" y="476154"/>
                </a:lnTo>
                <a:lnTo>
                  <a:pt x="14040" y="480996"/>
                </a:lnTo>
                <a:lnTo>
                  <a:pt x="14285" y="485884"/>
                </a:lnTo>
                <a:lnTo>
                  <a:pt x="14909" y="490724"/>
                </a:lnTo>
                <a:lnTo>
                  <a:pt x="15507" y="495358"/>
                </a:lnTo>
                <a:lnTo>
                  <a:pt x="16479" y="499943"/>
                </a:lnTo>
                <a:lnTo>
                  <a:pt x="17103" y="504574"/>
                </a:lnTo>
                <a:lnTo>
                  <a:pt x="17690" y="508936"/>
                </a:lnTo>
                <a:lnTo>
                  <a:pt x="17923" y="513347"/>
                </a:lnTo>
                <a:lnTo>
                  <a:pt x="18544" y="517704"/>
                </a:lnTo>
                <a:lnTo>
                  <a:pt x="19134" y="521849"/>
                </a:lnTo>
                <a:lnTo>
                  <a:pt x="20105" y="525939"/>
                </a:lnTo>
                <a:lnTo>
                  <a:pt x="20737" y="530080"/>
                </a:lnTo>
                <a:lnTo>
                  <a:pt x="21328" y="533950"/>
                </a:lnTo>
                <a:lnTo>
                  <a:pt x="21589" y="537872"/>
                </a:lnTo>
                <a:lnTo>
                  <a:pt x="22211" y="541736"/>
                </a:lnTo>
                <a:lnTo>
                  <a:pt x="22800" y="545403"/>
                </a:lnTo>
                <a:lnTo>
                  <a:pt x="23597" y="549039"/>
                </a:lnTo>
                <a:lnTo>
                  <a:pt x="24372" y="552672"/>
                </a:lnTo>
                <a:lnTo>
                  <a:pt x="25049" y="555849"/>
                </a:lnTo>
                <a:lnTo>
                  <a:pt x="25657" y="559054"/>
                </a:lnTo>
                <a:lnTo>
                  <a:pt x="26565" y="562167"/>
                </a:lnTo>
                <a:lnTo>
                  <a:pt x="27360" y="564893"/>
                </a:lnTo>
                <a:lnTo>
                  <a:pt x="28506" y="567516"/>
                </a:lnTo>
                <a:lnTo>
                  <a:pt x="29479" y="570189"/>
                </a:lnTo>
                <a:lnTo>
                  <a:pt x="30449" y="572853"/>
                </a:lnTo>
                <a:lnTo>
                  <a:pt x="31321" y="575557"/>
                </a:lnTo>
                <a:lnTo>
                  <a:pt x="32393" y="578178"/>
                </a:lnTo>
                <a:lnTo>
                  <a:pt x="33504" y="580894"/>
                </a:lnTo>
                <a:lnTo>
                  <a:pt x="34673" y="583601"/>
                </a:lnTo>
                <a:lnTo>
                  <a:pt x="36028" y="586200"/>
                </a:lnTo>
                <a:lnTo>
                  <a:pt x="37587" y="589189"/>
                </a:lnTo>
                <a:lnTo>
                  <a:pt x="39487" y="591998"/>
                </a:lnTo>
                <a:lnTo>
                  <a:pt x="41136" y="594942"/>
                </a:lnTo>
                <a:lnTo>
                  <a:pt x="42892" y="598078"/>
                </a:lnTo>
                <a:lnTo>
                  <a:pt x="44364" y="601381"/>
                </a:lnTo>
                <a:lnTo>
                  <a:pt x="46243" y="604438"/>
                </a:lnTo>
                <a:lnTo>
                  <a:pt x="48250" y="607700"/>
                </a:lnTo>
                <a:lnTo>
                  <a:pt x="50608" y="610747"/>
                </a:lnTo>
                <a:lnTo>
                  <a:pt x="52792" y="613900"/>
                </a:lnTo>
                <a:lnTo>
                  <a:pt x="54984" y="617066"/>
                </a:lnTo>
                <a:lnTo>
                  <a:pt x="57180" y="620230"/>
                </a:lnTo>
                <a:lnTo>
                  <a:pt x="59373" y="623395"/>
                </a:lnTo>
                <a:lnTo>
                  <a:pt x="61557" y="626549"/>
                </a:lnTo>
                <a:lnTo>
                  <a:pt x="63823" y="629649"/>
                </a:lnTo>
                <a:lnTo>
                  <a:pt x="65921" y="632858"/>
                </a:lnTo>
                <a:lnTo>
                  <a:pt x="67948" y="635957"/>
                </a:lnTo>
                <a:lnTo>
                  <a:pt x="69668" y="639261"/>
                </a:lnTo>
                <a:lnTo>
                  <a:pt x="71750" y="642320"/>
                </a:lnTo>
                <a:lnTo>
                  <a:pt x="73804" y="645340"/>
                </a:lnTo>
                <a:lnTo>
                  <a:pt x="76195" y="648129"/>
                </a:lnTo>
                <a:lnTo>
                  <a:pt x="78331" y="651095"/>
                </a:lnTo>
                <a:lnTo>
                  <a:pt x="80571" y="654208"/>
                </a:lnTo>
                <a:lnTo>
                  <a:pt x="82502" y="657557"/>
                </a:lnTo>
                <a:lnTo>
                  <a:pt x="84879" y="660558"/>
                </a:lnTo>
                <a:lnTo>
                  <a:pt x="87119" y="663385"/>
                </a:lnTo>
                <a:lnTo>
                  <a:pt x="89687" y="665963"/>
                </a:lnTo>
                <a:lnTo>
                  <a:pt x="92181" y="668580"/>
                </a:lnTo>
                <a:lnTo>
                  <a:pt x="94544" y="671060"/>
                </a:lnTo>
                <a:lnTo>
                  <a:pt x="97086" y="673368"/>
                </a:lnTo>
                <a:lnTo>
                  <a:pt x="99449" y="675848"/>
                </a:lnTo>
                <a:lnTo>
                  <a:pt x="101943" y="678465"/>
                </a:lnTo>
                <a:lnTo>
                  <a:pt x="104197" y="681316"/>
                </a:lnTo>
                <a:lnTo>
                  <a:pt x="106751" y="683870"/>
                </a:lnTo>
                <a:lnTo>
                  <a:pt x="121854" y="696207"/>
                </a:lnTo>
                <a:lnTo>
                  <a:pt x="124956" y="698473"/>
                </a:lnTo>
                <a:lnTo>
                  <a:pt x="128173" y="700824"/>
                </a:lnTo>
                <a:lnTo>
                  <a:pt x="131192" y="703453"/>
                </a:lnTo>
                <a:lnTo>
                  <a:pt x="134451" y="705742"/>
                </a:lnTo>
                <a:lnTo>
                  <a:pt x="160459" y="719789"/>
                </a:lnTo>
                <a:lnTo>
                  <a:pt x="163591" y="721065"/>
                </a:lnTo>
                <a:lnTo>
                  <a:pt x="167019" y="722463"/>
                </a:lnTo>
                <a:lnTo>
                  <a:pt x="170317" y="724214"/>
                </a:lnTo>
                <a:lnTo>
                  <a:pt x="173807" y="725420"/>
                </a:lnTo>
                <a:lnTo>
                  <a:pt x="176636" y="726397"/>
                </a:lnTo>
                <a:lnTo>
                  <a:pt x="179694" y="726700"/>
                </a:lnTo>
                <a:lnTo>
                  <a:pt x="182549" y="727614"/>
                </a:lnTo>
                <a:lnTo>
                  <a:pt x="185762" y="728642"/>
                </a:lnTo>
                <a:lnTo>
                  <a:pt x="188876" y="729991"/>
                </a:lnTo>
                <a:lnTo>
                  <a:pt x="192012" y="731248"/>
                </a:lnTo>
                <a:lnTo>
                  <a:pt x="194944" y="732424"/>
                </a:lnTo>
                <a:lnTo>
                  <a:pt x="197785" y="733844"/>
                </a:lnTo>
                <a:lnTo>
                  <a:pt x="200754" y="734915"/>
                </a:lnTo>
                <a:lnTo>
                  <a:pt x="203864" y="736038"/>
                </a:lnTo>
                <a:lnTo>
                  <a:pt x="207075" y="736889"/>
                </a:lnTo>
                <a:lnTo>
                  <a:pt x="210249" y="737829"/>
                </a:lnTo>
                <a:lnTo>
                  <a:pt x="213634" y="738832"/>
                </a:lnTo>
                <a:lnTo>
                  <a:pt x="217037" y="739773"/>
                </a:lnTo>
                <a:lnTo>
                  <a:pt x="220432" y="740743"/>
                </a:lnTo>
                <a:lnTo>
                  <a:pt x="223837" y="741716"/>
                </a:lnTo>
                <a:lnTo>
                  <a:pt x="227234" y="742717"/>
                </a:lnTo>
                <a:lnTo>
                  <a:pt x="230647" y="743657"/>
                </a:lnTo>
                <a:lnTo>
                  <a:pt x="249848" y="748458"/>
                </a:lnTo>
                <a:lnTo>
                  <a:pt x="253960" y="749486"/>
                </a:lnTo>
                <a:lnTo>
                  <a:pt x="257619" y="750400"/>
                </a:lnTo>
                <a:lnTo>
                  <a:pt x="261243" y="751459"/>
                </a:lnTo>
                <a:lnTo>
                  <a:pt x="264896" y="752400"/>
                </a:lnTo>
                <a:lnTo>
                  <a:pt x="268784" y="753401"/>
                </a:lnTo>
                <a:lnTo>
                  <a:pt x="272689" y="754341"/>
                </a:lnTo>
                <a:lnTo>
                  <a:pt x="276585" y="755314"/>
                </a:lnTo>
                <a:lnTo>
                  <a:pt x="280470" y="756284"/>
                </a:lnTo>
                <a:lnTo>
                  <a:pt x="284314" y="757471"/>
                </a:lnTo>
                <a:lnTo>
                  <a:pt x="288241" y="758228"/>
                </a:lnTo>
                <a:lnTo>
                  <a:pt x="291845" y="758922"/>
                </a:lnTo>
                <a:lnTo>
                  <a:pt x="295526" y="759239"/>
                </a:lnTo>
                <a:lnTo>
                  <a:pt x="299177" y="759668"/>
                </a:lnTo>
                <a:lnTo>
                  <a:pt x="303787" y="760210"/>
                </a:lnTo>
                <a:lnTo>
                  <a:pt x="308397" y="760889"/>
                </a:lnTo>
                <a:lnTo>
                  <a:pt x="313027" y="761142"/>
                </a:lnTo>
                <a:lnTo>
                  <a:pt x="317379" y="761380"/>
                </a:lnTo>
                <a:lnTo>
                  <a:pt x="321758" y="761142"/>
                </a:lnTo>
                <a:lnTo>
                  <a:pt x="326124" y="761142"/>
                </a:lnTo>
                <a:lnTo>
                  <a:pt x="451493" y="761142"/>
                </a:lnTo>
                <a:lnTo>
                  <a:pt x="457343" y="761498"/>
                </a:lnTo>
                <a:lnTo>
                  <a:pt x="493528" y="756548"/>
                </a:lnTo>
                <a:lnTo>
                  <a:pt x="499592" y="755314"/>
                </a:lnTo>
                <a:lnTo>
                  <a:pt x="505435" y="754125"/>
                </a:lnTo>
                <a:lnTo>
                  <a:pt x="511266" y="752873"/>
                </a:lnTo>
                <a:lnTo>
                  <a:pt x="517109" y="751679"/>
                </a:lnTo>
                <a:lnTo>
                  <a:pt x="523174" y="750440"/>
                </a:lnTo>
                <a:lnTo>
                  <a:pt x="529266" y="749329"/>
                </a:lnTo>
                <a:lnTo>
                  <a:pt x="535314" y="748012"/>
                </a:lnTo>
                <a:lnTo>
                  <a:pt x="540442" y="746895"/>
                </a:lnTo>
                <a:lnTo>
                  <a:pt x="545504" y="745476"/>
                </a:lnTo>
                <a:lnTo>
                  <a:pt x="550637" y="744378"/>
                </a:lnTo>
                <a:lnTo>
                  <a:pt x="555709" y="743293"/>
                </a:lnTo>
                <a:lnTo>
                  <a:pt x="560861" y="742575"/>
                </a:lnTo>
                <a:lnTo>
                  <a:pt x="565928" y="741464"/>
                </a:lnTo>
                <a:lnTo>
                  <a:pt x="570815" y="740392"/>
                </a:lnTo>
                <a:lnTo>
                  <a:pt x="575633" y="739010"/>
                </a:lnTo>
                <a:lnTo>
                  <a:pt x="580498" y="737829"/>
                </a:lnTo>
                <a:lnTo>
                  <a:pt x="584627" y="736827"/>
                </a:lnTo>
                <a:lnTo>
                  <a:pt x="588729" y="735655"/>
                </a:lnTo>
                <a:lnTo>
                  <a:pt x="592907" y="734915"/>
                </a:lnTo>
                <a:lnTo>
                  <a:pt x="596991" y="734192"/>
                </a:lnTo>
                <a:lnTo>
                  <a:pt x="601179" y="734068"/>
                </a:lnTo>
                <a:lnTo>
                  <a:pt x="605284" y="733442"/>
                </a:lnTo>
                <a:lnTo>
                  <a:pt x="609190" y="732846"/>
                </a:lnTo>
                <a:lnTo>
                  <a:pt x="613054" y="731978"/>
                </a:lnTo>
                <a:lnTo>
                  <a:pt x="616940" y="731248"/>
                </a:lnTo>
                <a:lnTo>
                  <a:pt x="620836" y="730516"/>
                </a:lnTo>
                <a:lnTo>
                  <a:pt x="624728" y="729760"/>
                </a:lnTo>
                <a:lnTo>
                  <a:pt x="628629" y="729054"/>
                </a:lnTo>
                <a:lnTo>
                  <a:pt x="632749" y="728309"/>
                </a:lnTo>
                <a:lnTo>
                  <a:pt x="636928" y="727825"/>
                </a:lnTo>
                <a:lnTo>
                  <a:pt x="641005" y="726893"/>
                </a:lnTo>
                <a:lnTo>
                  <a:pt x="645430" y="725882"/>
                </a:lnTo>
                <a:lnTo>
                  <a:pt x="649729" y="724332"/>
                </a:lnTo>
                <a:lnTo>
                  <a:pt x="654135" y="723226"/>
                </a:lnTo>
                <a:lnTo>
                  <a:pt x="658471" y="722138"/>
                </a:lnTo>
                <a:lnTo>
                  <a:pt x="662901" y="721420"/>
                </a:lnTo>
                <a:lnTo>
                  <a:pt x="667232" y="720312"/>
                </a:lnTo>
                <a:lnTo>
                  <a:pt x="672374" y="718997"/>
                </a:lnTo>
                <a:lnTo>
                  <a:pt x="677405" y="717241"/>
                </a:lnTo>
                <a:lnTo>
                  <a:pt x="682555" y="715958"/>
                </a:lnTo>
                <a:lnTo>
                  <a:pt x="687130" y="714818"/>
                </a:lnTo>
                <a:lnTo>
                  <a:pt x="691859" y="714274"/>
                </a:lnTo>
                <a:lnTo>
                  <a:pt x="696405" y="713043"/>
                </a:lnTo>
                <a:lnTo>
                  <a:pt x="700851" y="711840"/>
                </a:lnTo>
                <a:lnTo>
                  <a:pt x="705134" y="710040"/>
                </a:lnTo>
                <a:lnTo>
                  <a:pt x="709535" y="708656"/>
                </a:lnTo>
                <a:lnTo>
                  <a:pt x="713636" y="707366"/>
                </a:lnTo>
                <a:lnTo>
                  <a:pt x="717819" y="706338"/>
                </a:lnTo>
                <a:lnTo>
                  <a:pt x="721911" y="705022"/>
                </a:lnTo>
                <a:lnTo>
                  <a:pt x="741589" y="697000"/>
                </a:lnTo>
                <a:lnTo>
                  <a:pt x="744312" y="695634"/>
                </a:lnTo>
                <a:lnTo>
                  <a:pt x="746935" y="694071"/>
                </a:lnTo>
                <a:lnTo>
                  <a:pt x="749611" y="692612"/>
                </a:lnTo>
                <a:lnTo>
                  <a:pt x="752283" y="691157"/>
                </a:lnTo>
                <a:lnTo>
                  <a:pt x="755129" y="689959"/>
                </a:lnTo>
                <a:lnTo>
                  <a:pt x="757633" y="688258"/>
                </a:lnTo>
                <a:lnTo>
                  <a:pt x="760477" y="686325"/>
                </a:lnTo>
                <a:lnTo>
                  <a:pt x="762846" y="683703"/>
                </a:lnTo>
                <a:lnTo>
                  <a:pt x="765655" y="681709"/>
                </a:lnTo>
                <a:lnTo>
                  <a:pt x="768674" y="679566"/>
                </a:lnTo>
                <a:lnTo>
                  <a:pt x="772073" y="677960"/>
                </a:lnTo>
                <a:lnTo>
                  <a:pt x="775117" y="675848"/>
                </a:lnTo>
                <a:lnTo>
                  <a:pt x="778381" y="673584"/>
                </a:lnTo>
                <a:lnTo>
                  <a:pt x="781369" y="670925"/>
                </a:lnTo>
                <a:lnTo>
                  <a:pt x="784580" y="668580"/>
                </a:lnTo>
                <a:lnTo>
                  <a:pt x="787688" y="666309"/>
                </a:lnTo>
                <a:lnTo>
                  <a:pt x="790995" y="664307"/>
                </a:lnTo>
                <a:lnTo>
                  <a:pt x="794075" y="661998"/>
                </a:lnTo>
                <a:lnTo>
                  <a:pt x="796835" y="659930"/>
                </a:lnTo>
                <a:lnTo>
                  <a:pt x="799467" y="657684"/>
                </a:lnTo>
                <a:lnTo>
                  <a:pt x="802097" y="655450"/>
                </a:lnTo>
                <a:lnTo>
                  <a:pt x="804323" y="653559"/>
                </a:lnTo>
                <a:lnTo>
                  <a:pt x="806515" y="651621"/>
                </a:lnTo>
                <a:lnTo>
                  <a:pt x="808645" y="649622"/>
                </a:lnTo>
                <a:lnTo>
                  <a:pt x="810400" y="647975"/>
                </a:lnTo>
                <a:lnTo>
                  <a:pt x="812192" y="646338"/>
                </a:lnTo>
                <a:lnTo>
                  <a:pt x="813753" y="644514"/>
                </a:lnTo>
                <a:lnTo>
                  <a:pt x="815106" y="642933"/>
                </a:lnTo>
                <a:lnTo>
                  <a:pt x="816464" y="641253"/>
                </a:lnTo>
                <a:lnTo>
                  <a:pt x="817388" y="639406"/>
                </a:lnTo>
                <a:lnTo>
                  <a:pt x="818407" y="637368"/>
                </a:lnTo>
                <a:lnTo>
                  <a:pt x="818947" y="635068"/>
                </a:lnTo>
                <a:lnTo>
                  <a:pt x="819581" y="632858"/>
                </a:lnTo>
                <a:lnTo>
                  <a:pt x="820410" y="629972"/>
                </a:lnTo>
                <a:lnTo>
                  <a:pt x="821249" y="627066"/>
                </a:lnTo>
                <a:lnTo>
                  <a:pt x="821775" y="624116"/>
                </a:lnTo>
                <a:lnTo>
                  <a:pt x="824068" y="589859"/>
                </a:lnTo>
                <a:lnTo>
                  <a:pt x="823936" y="583297"/>
                </a:lnTo>
                <a:lnTo>
                  <a:pt x="823936" y="576738"/>
                </a:lnTo>
                <a:lnTo>
                  <a:pt x="823936" y="568967"/>
                </a:lnTo>
                <a:lnTo>
                  <a:pt x="823936" y="561196"/>
                </a:lnTo>
                <a:lnTo>
                  <a:pt x="823936" y="553425"/>
                </a:lnTo>
                <a:lnTo>
                  <a:pt x="823936" y="545644"/>
                </a:lnTo>
                <a:lnTo>
                  <a:pt x="824172" y="537855"/>
                </a:lnTo>
                <a:lnTo>
                  <a:pt x="823936" y="530080"/>
                </a:lnTo>
                <a:lnTo>
                  <a:pt x="823692" y="522062"/>
                </a:lnTo>
                <a:lnTo>
                  <a:pt x="823642" y="513962"/>
                </a:lnTo>
                <a:lnTo>
                  <a:pt x="822495" y="506047"/>
                </a:lnTo>
                <a:lnTo>
                  <a:pt x="821459" y="498900"/>
                </a:lnTo>
                <a:lnTo>
                  <a:pt x="819209" y="491915"/>
                </a:lnTo>
                <a:lnTo>
                  <a:pt x="817388" y="484896"/>
                </a:lnTo>
                <a:lnTo>
                  <a:pt x="815804" y="478797"/>
                </a:lnTo>
                <a:lnTo>
                  <a:pt x="814271" y="472663"/>
                </a:lnTo>
                <a:lnTo>
                  <a:pt x="812280" y="466691"/>
                </a:lnTo>
                <a:lnTo>
                  <a:pt x="810385" y="461007"/>
                </a:lnTo>
                <a:lnTo>
                  <a:pt x="807821" y="455550"/>
                </a:lnTo>
                <a:lnTo>
                  <a:pt x="805731" y="449927"/>
                </a:lnTo>
                <a:lnTo>
                  <a:pt x="803935" y="445094"/>
                </a:lnTo>
                <a:lnTo>
                  <a:pt x="802251" y="440217"/>
                </a:lnTo>
                <a:lnTo>
                  <a:pt x="800624" y="435324"/>
                </a:lnTo>
                <a:lnTo>
                  <a:pt x="799096" y="430733"/>
                </a:lnTo>
                <a:lnTo>
                  <a:pt x="797691" y="426100"/>
                </a:lnTo>
                <a:lnTo>
                  <a:pt x="796269" y="421474"/>
                </a:lnTo>
                <a:lnTo>
                  <a:pt x="794777" y="416626"/>
                </a:lnTo>
                <a:lnTo>
                  <a:pt x="793227" y="411793"/>
                </a:lnTo>
                <a:lnTo>
                  <a:pt x="791881" y="406904"/>
                </a:lnTo>
                <a:lnTo>
                  <a:pt x="786377" y="382103"/>
                </a:lnTo>
                <a:lnTo>
                  <a:pt x="785333" y="377010"/>
                </a:lnTo>
                <a:lnTo>
                  <a:pt x="784184" y="371407"/>
                </a:lnTo>
                <a:lnTo>
                  <a:pt x="783026" y="365801"/>
                </a:lnTo>
                <a:lnTo>
                  <a:pt x="781666" y="360246"/>
                </a:lnTo>
                <a:lnTo>
                  <a:pt x="780112" y="353904"/>
                </a:lnTo>
                <a:lnTo>
                  <a:pt x="778117" y="347670"/>
                </a:lnTo>
                <a:lnTo>
                  <a:pt x="776591" y="341321"/>
                </a:lnTo>
                <a:lnTo>
                  <a:pt x="774963" y="334551"/>
                </a:lnTo>
                <a:lnTo>
                  <a:pt x="773755" y="327680"/>
                </a:lnTo>
                <a:lnTo>
                  <a:pt x="772203" y="320890"/>
                </a:lnTo>
                <a:lnTo>
                  <a:pt x="770590" y="313830"/>
                </a:lnTo>
                <a:lnTo>
                  <a:pt x="761988" y="280094"/>
                </a:lnTo>
                <a:lnTo>
                  <a:pt x="760379" y="274240"/>
                </a:lnTo>
                <a:lnTo>
                  <a:pt x="746697" y="236350"/>
                </a:lnTo>
                <a:lnTo>
                  <a:pt x="745040" y="232445"/>
                </a:lnTo>
                <a:lnTo>
                  <a:pt x="743292" y="228579"/>
                </a:lnTo>
                <a:lnTo>
                  <a:pt x="741589" y="224694"/>
                </a:lnTo>
                <a:lnTo>
                  <a:pt x="739886" y="220808"/>
                </a:lnTo>
                <a:lnTo>
                  <a:pt x="738471" y="216770"/>
                </a:lnTo>
                <a:lnTo>
                  <a:pt x="736482" y="213038"/>
                </a:lnTo>
                <a:lnTo>
                  <a:pt x="734585" y="209480"/>
                </a:lnTo>
                <a:lnTo>
                  <a:pt x="731974" y="206310"/>
                </a:lnTo>
                <a:lnTo>
                  <a:pt x="729933" y="202822"/>
                </a:lnTo>
                <a:lnTo>
                  <a:pt x="727849" y="199260"/>
                </a:lnTo>
                <a:lnTo>
                  <a:pt x="726094" y="195506"/>
                </a:lnTo>
                <a:lnTo>
                  <a:pt x="724105" y="191886"/>
                </a:lnTo>
                <a:lnTo>
                  <a:pt x="721957" y="187975"/>
                </a:lnTo>
                <a:lnTo>
                  <a:pt x="719886" y="184010"/>
                </a:lnTo>
                <a:lnTo>
                  <a:pt x="717524" y="180230"/>
                </a:lnTo>
                <a:lnTo>
                  <a:pt x="715029" y="176239"/>
                </a:lnTo>
                <a:lnTo>
                  <a:pt x="712144" y="172495"/>
                </a:lnTo>
                <a:lnTo>
                  <a:pt x="709535" y="168574"/>
                </a:lnTo>
                <a:lnTo>
                  <a:pt x="706807" y="164473"/>
                </a:lnTo>
                <a:lnTo>
                  <a:pt x="704246" y="160262"/>
                </a:lnTo>
                <a:lnTo>
                  <a:pt x="701513" y="156165"/>
                </a:lnTo>
                <a:lnTo>
                  <a:pt x="698407" y="151508"/>
                </a:lnTo>
                <a:lnTo>
                  <a:pt x="695238" y="146892"/>
                </a:lnTo>
                <a:lnTo>
                  <a:pt x="692017" y="142315"/>
                </a:lnTo>
                <a:lnTo>
                  <a:pt x="688919" y="137910"/>
                </a:lnTo>
                <a:lnTo>
                  <a:pt x="685903" y="133429"/>
                </a:lnTo>
                <a:lnTo>
                  <a:pt x="682555" y="129218"/>
                </a:lnTo>
                <a:lnTo>
                  <a:pt x="679344" y="125178"/>
                </a:lnTo>
                <a:lnTo>
                  <a:pt x="675733" y="121457"/>
                </a:lnTo>
                <a:lnTo>
                  <a:pt x="672340" y="117562"/>
                </a:lnTo>
                <a:lnTo>
                  <a:pt x="669174" y="113927"/>
                </a:lnTo>
                <a:lnTo>
                  <a:pt x="666149" y="110162"/>
                </a:lnTo>
                <a:lnTo>
                  <a:pt x="662877" y="106625"/>
                </a:lnTo>
                <a:lnTo>
                  <a:pt x="660080" y="103603"/>
                </a:lnTo>
                <a:lnTo>
                  <a:pt x="657109" y="100735"/>
                </a:lnTo>
                <a:lnTo>
                  <a:pt x="654135" y="97883"/>
                </a:lnTo>
                <a:lnTo>
                  <a:pt x="651281" y="95147"/>
                </a:lnTo>
                <a:lnTo>
                  <a:pt x="632549" y="79109"/>
                </a:lnTo>
                <a:lnTo>
                  <a:pt x="629248" y="76293"/>
                </a:lnTo>
                <a:lnTo>
                  <a:pt x="625715" y="73818"/>
                </a:lnTo>
                <a:lnTo>
                  <a:pt x="621957" y="71186"/>
                </a:lnTo>
                <a:lnTo>
                  <a:pt x="617985" y="68844"/>
                </a:lnTo>
                <a:lnTo>
                  <a:pt x="614026" y="66516"/>
                </a:lnTo>
                <a:lnTo>
                  <a:pt x="609723" y="63987"/>
                </a:lnTo>
                <a:lnTo>
                  <a:pt x="605321" y="61622"/>
                </a:lnTo>
                <a:lnTo>
                  <a:pt x="600929" y="59247"/>
                </a:lnTo>
                <a:lnTo>
                  <a:pt x="596339" y="56765"/>
                </a:lnTo>
                <a:lnTo>
                  <a:pt x="591806" y="54142"/>
                </a:lnTo>
                <a:lnTo>
                  <a:pt x="587079" y="51946"/>
                </a:lnTo>
                <a:lnTo>
                  <a:pt x="581350" y="49285"/>
                </a:lnTo>
                <a:lnTo>
                  <a:pt x="575494" y="46844"/>
                </a:lnTo>
                <a:lnTo>
                  <a:pt x="569562" y="44677"/>
                </a:lnTo>
                <a:lnTo>
                  <a:pt x="562856" y="42227"/>
                </a:lnTo>
                <a:lnTo>
                  <a:pt x="555974" y="40254"/>
                </a:lnTo>
                <a:lnTo>
                  <a:pt x="549164" y="38096"/>
                </a:lnTo>
                <a:lnTo>
                  <a:pt x="541404" y="35638"/>
                </a:lnTo>
                <a:lnTo>
                  <a:pt x="498151" y="24246"/>
                </a:lnTo>
                <a:lnTo>
                  <a:pt x="467537" y="18418"/>
                </a:lnTo>
                <a:lnTo>
                  <a:pt x="458440" y="16697"/>
                </a:lnTo>
                <a:lnTo>
                  <a:pt x="411448" y="9435"/>
                </a:lnTo>
                <a:lnTo>
                  <a:pt x="372787" y="5969"/>
                </a:lnTo>
                <a:lnTo>
                  <a:pt x="363303" y="5295"/>
                </a:lnTo>
                <a:lnTo>
                  <a:pt x="353824" y="4568"/>
                </a:lnTo>
                <a:lnTo>
                  <a:pt x="345622" y="3807"/>
                </a:lnTo>
                <a:lnTo>
                  <a:pt x="337426" y="2971"/>
                </a:lnTo>
                <a:lnTo>
                  <a:pt x="329226" y="2205"/>
                </a:lnTo>
                <a:lnTo>
                  <a:pt x="321016" y="1654"/>
                </a:lnTo>
                <a:lnTo>
                  <a:pt x="314108" y="1467"/>
                </a:lnTo>
                <a:lnTo>
                  <a:pt x="307190" y="1488"/>
                </a:lnTo>
                <a:lnTo>
                  <a:pt x="300268" y="1592"/>
                </a:lnTo>
                <a:lnTo>
                  <a:pt x="293349" y="1654"/>
                </a:lnTo>
                <a:lnTo>
                  <a:pt x="286298" y="1654"/>
                </a:lnTo>
                <a:lnTo>
                  <a:pt x="279248" y="1654"/>
                </a:lnTo>
                <a:lnTo>
                  <a:pt x="272197" y="1654"/>
                </a:lnTo>
                <a:lnTo>
                  <a:pt x="267100" y="1654"/>
                </a:lnTo>
                <a:lnTo>
                  <a:pt x="261393" y="0"/>
                </a:lnTo>
                <a:lnTo>
                  <a:pt x="256907" y="1654"/>
                </a:lnTo>
                <a:lnTo>
                  <a:pt x="252160" y="3404"/>
                </a:lnTo>
                <a:lnTo>
                  <a:pt x="247842" y="7812"/>
                </a:lnTo>
                <a:lnTo>
                  <a:pt x="244497" y="11870"/>
                </a:lnTo>
                <a:lnTo>
                  <a:pt x="241032" y="16074"/>
                </a:lnTo>
                <a:lnTo>
                  <a:pt x="238908" y="21465"/>
                </a:lnTo>
                <a:lnTo>
                  <a:pt x="236476" y="26440"/>
                </a:lnTo>
                <a:lnTo>
                  <a:pt x="233560" y="32401"/>
                </a:lnTo>
                <a:lnTo>
                  <a:pt x="228454" y="44677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18194" y="3501309"/>
            <a:ext cx="2095074" cy="1088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63338" y="4729727"/>
            <a:ext cx="822755" cy="8281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40737" y="4845683"/>
            <a:ext cx="675560" cy="11047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2598" y="6285761"/>
            <a:ext cx="1026414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  <a:tabLst>
                <a:tab pos="6163945" algn="l"/>
                <a:tab pos="875728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Andrej Karpathy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 Johnson	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525" spc="7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7" baseline="-3546" dirty="0">
                <a:solidFill>
                  <a:srgbClr val="FFFFFF"/>
                </a:solidFill>
                <a:latin typeface="Arial"/>
                <a:cs typeface="Arial"/>
              </a:rPr>
              <a:t>-	8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3525" spc="-112" baseline="-35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5" spc="-15" baseline="-3546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3525" baseline="-3546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dirty="0"/>
              <a:t>Fei-Fei Li </a:t>
            </a:r>
            <a:r>
              <a:rPr spc="5" dirty="0"/>
              <a:t>&amp; </a:t>
            </a:r>
            <a:r>
              <a:rPr dirty="0"/>
              <a:t>Andrej Karpathy </a:t>
            </a:r>
            <a:r>
              <a:rPr spc="5" dirty="0"/>
              <a:t>&amp; </a:t>
            </a:r>
            <a:r>
              <a:rPr dirty="0"/>
              <a:t>Justin</a:t>
            </a:r>
            <a:r>
              <a:rPr spc="-50" dirty="0"/>
              <a:t> </a:t>
            </a:r>
            <a:r>
              <a:rPr spc="5" dirty="0"/>
              <a:t>Johnson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324472" y="6273061"/>
            <a:ext cx="16148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695"/>
              </a:lnSpc>
            </a:pPr>
            <a:r>
              <a:rPr spc="-5" dirty="0"/>
              <a:t>17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pc="-5" dirty="0"/>
              <a:t>8 </a:t>
            </a:r>
            <a:r>
              <a:rPr spc="-10" dirty="0"/>
              <a:t>Feb</a:t>
            </a:r>
            <a:r>
              <a:rPr spc="-70" dirty="0"/>
              <a:t> </a:t>
            </a:r>
            <a:r>
              <a:rPr spc="-10" dirty="0"/>
              <a:t>2016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027" y="2443606"/>
            <a:ext cx="8471408" cy="222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33625" y="5375799"/>
            <a:ext cx="5068395" cy="569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77944" y="6459854"/>
            <a:ext cx="62471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5" dirty="0">
                <a:latin typeface="Arial"/>
                <a:cs typeface="Arial"/>
                <a:hlinkClick r:id="rId5"/>
              </a:rPr>
              <a:t>http://colah.github.io/posts/2015-08-Understanding-LSTMs/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9020" y="3653968"/>
            <a:ext cx="45720" cy="10795"/>
          </a:xfrm>
          <a:custGeom>
            <a:avLst/>
            <a:gdLst/>
            <a:ahLst/>
            <a:cxnLst/>
            <a:rect l="l" t="t" r="r" b="b"/>
            <a:pathLst>
              <a:path w="45720" h="10795">
                <a:moveTo>
                  <a:pt x="0" y="10215"/>
                </a:moveTo>
                <a:lnTo>
                  <a:pt x="248" y="8309"/>
                </a:lnTo>
                <a:lnTo>
                  <a:pt x="753" y="8021"/>
                </a:lnTo>
                <a:lnTo>
                  <a:pt x="1951" y="7338"/>
                </a:lnTo>
                <a:lnTo>
                  <a:pt x="3659" y="7558"/>
                </a:lnTo>
                <a:lnTo>
                  <a:pt x="5107" y="7301"/>
                </a:lnTo>
                <a:lnTo>
                  <a:pt x="7784" y="6827"/>
                </a:lnTo>
                <a:lnTo>
                  <a:pt x="10448" y="6273"/>
                </a:lnTo>
                <a:lnTo>
                  <a:pt x="13129" y="5828"/>
                </a:lnTo>
                <a:lnTo>
                  <a:pt x="17738" y="5062"/>
                </a:lnTo>
                <a:lnTo>
                  <a:pt x="22383" y="4502"/>
                </a:lnTo>
                <a:lnTo>
                  <a:pt x="26979" y="3667"/>
                </a:lnTo>
                <a:lnTo>
                  <a:pt x="33068" y="2559"/>
                </a:lnTo>
                <a:lnTo>
                  <a:pt x="45184" y="0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5360" y="3559821"/>
            <a:ext cx="48260" cy="10160"/>
          </a:xfrm>
          <a:custGeom>
            <a:avLst/>
            <a:gdLst/>
            <a:ahLst/>
            <a:cxnLst/>
            <a:rect l="l" t="t" r="r" b="b"/>
            <a:pathLst>
              <a:path w="48259" h="10160">
                <a:moveTo>
                  <a:pt x="0" y="9606"/>
                </a:moveTo>
                <a:lnTo>
                  <a:pt x="4867" y="4760"/>
                </a:lnTo>
                <a:lnTo>
                  <a:pt x="7301" y="2337"/>
                </a:lnTo>
                <a:lnTo>
                  <a:pt x="7541" y="2337"/>
                </a:lnTo>
                <a:lnTo>
                  <a:pt x="7781" y="2337"/>
                </a:lnTo>
                <a:lnTo>
                  <a:pt x="8021" y="2337"/>
                </a:lnTo>
                <a:lnTo>
                  <a:pt x="8512" y="2337"/>
                </a:lnTo>
                <a:lnTo>
                  <a:pt x="9034" y="2456"/>
                </a:lnTo>
                <a:lnTo>
                  <a:pt x="9495" y="2337"/>
                </a:lnTo>
                <a:lnTo>
                  <a:pt x="10006" y="2205"/>
                </a:lnTo>
                <a:lnTo>
                  <a:pt x="10424" y="1713"/>
                </a:lnTo>
                <a:lnTo>
                  <a:pt x="10935" y="1584"/>
                </a:lnTo>
                <a:lnTo>
                  <a:pt x="12367" y="1222"/>
                </a:lnTo>
                <a:lnTo>
                  <a:pt x="13856" y="1070"/>
                </a:lnTo>
                <a:lnTo>
                  <a:pt x="15323" y="864"/>
                </a:lnTo>
                <a:lnTo>
                  <a:pt x="17261" y="590"/>
                </a:lnTo>
                <a:lnTo>
                  <a:pt x="19201" y="240"/>
                </a:lnTo>
                <a:lnTo>
                  <a:pt x="21151" y="143"/>
                </a:lnTo>
                <a:lnTo>
                  <a:pt x="24058" y="0"/>
                </a:lnTo>
                <a:lnTo>
                  <a:pt x="26979" y="143"/>
                </a:lnTo>
                <a:lnTo>
                  <a:pt x="29893" y="143"/>
                </a:lnTo>
                <a:lnTo>
                  <a:pt x="48130" y="143"/>
                </a:lnTo>
              </a:path>
            </a:pathLst>
          </a:custGeom>
          <a:ln w="1117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1086</Words>
  <Application>Microsoft Office PowerPoint</Application>
  <PresentationFormat>사용자 지정</PresentationFormat>
  <Paragraphs>240</Paragraphs>
  <Slides>26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Arial</vt:lpstr>
      <vt:lpstr>Calibri</vt:lpstr>
      <vt:lpstr>Gill Sans MT</vt:lpstr>
      <vt:lpstr>Times New Roman</vt:lpstr>
      <vt:lpstr>맑은 고딕</vt:lpstr>
      <vt:lpstr>Office Theme</vt:lpstr>
      <vt:lpstr>Lecture RNN</vt:lpstr>
      <vt:lpstr>Sequence data</vt:lpstr>
      <vt:lpstr>PowerPoint 프레젠테이션</vt:lpstr>
      <vt:lpstr>PowerPoint 프레젠테이션</vt:lpstr>
      <vt:lpstr>Recurrent Neural Network</vt:lpstr>
      <vt:lpstr>Recurrent Neural Network</vt:lpstr>
      <vt:lpstr>Recurrent Neural Network</vt:lpstr>
      <vt:lpstr>(Vanilla) Recurrent Neural Network The state consists of a single “hidden” vector h: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RNN applications</vt:lpstr>
      <vt:lpstr>Recurrent Networks offer a lot of flexibility:</vt:lpstr>
      <vt:lpstr>Recurrent Networks offer a lot of flexibility:</vt:lpstr>
      <vt:lpstr>Recurrent Networks offer a lot of flexibility:</vt:lpstr>
      <vt:lpstr>Recurrent Networks offer a lot of flexibility:</vt:lpstr>
      <vt:lpstr>Recurrent Networks offer a lot of flexibility:</vt:lpstr>
      <vt:lpstr>Multi-Layer RNN</vt:lpstr>
      <vt:lpstr>Training RNNs is challenging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RNN</dc:title>
  <cp:lastModifiedBy> </cp:lastModifiedBy>
  <cp:revision>5</cp:revision>
  <dcterms:created xsi:type="dcterms:W3CDTF">2018-08-08T06:40:49Z</dcterms:created>
  <dcterms:modified xsi:type="dcterms:W3CDTF">2018-08-15T06:25:53Z</dcterms:modified>
</cp:coreProperties>
</file>