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1"/>
  </p:notesMasterIdLst>
  <p:sldIdLst>
    <p:sldId id="266" r:id="rId2"/>
    <p:sldId id="267" r:id="rId3"/>
    <p:sldId id="282" r:id="rId4"/>
    <p:sldId id="283" r:id="rId5"/>
    <p:sldId id="284" r:id="rId6"/>
    <p:sldId id="285" r:id="rId7"/>
    <p:sldId id="286" r:id="rId8"/>
    <p:sldId id="268" r:id="rId9"/>
    <p:sldId id="281" r:id="rId10"/>
    <p:sldId id="291" r:id="rId11"/>
    <p:sldId id="280" r:id="rId12"/>
    <p:sldId id="270" r:id="rId13"/>
    <p:sldId id="272" r:id="rId14"/>
    <p:sldId id="273" r:id="rId15"/>
    <p:sldId id="274" r:id="rId16"/>
    <p:sldId id="275" r:id="rId17"/>
    <p:sldId id="276" r:id="rId18"/>
    <p:sldId id="290" r:id="rId19"/>
    <p:sldId id="287" r:id="rId20"/>
  </p:sldIdLst>
  <p:sldSz cx="24384000" cy="13716000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BB563-115B-4DBC-AC2E-BEB8325E57FE}">
  <a:tblStyle styleId="{3CCBB563-115B-4DBC-AC2E-BEB8325E57FE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D0D1D2"/>
          </a:solidFill>
        </a:fill>
      </a:tcStyle>
    </a:wholeTbl>
    <a:band2H>
      <a:tcTxStyle b="off" i="of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67C85"/>
          </a:solidFill>
        </a:fill>
      </a:tcStyle>
    </a:firstRow>
  </a:tblStyle>
  <a:tblStyle styleId="{CB69B910-C896-4310-8037-CF583CF9332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 autoAdjust="0"/>
    <p:restoredTop sz="85518" autoAdjust="0"/>
  </p:normalViewPr>
  <p:slideViewPr>
    <p:cSldViewPr snapToGrid="0" snapToObjects="1">
      <p:cViewPr varScale="1">
        <p:scale>
          <a:sx n="37" d="100"/>
          <a:sy n="37" d="100"/>
        </p:scale>
        <p:origin x="1022" y="6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112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3594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2043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일종의 </a:t>
            </a:r>
            <a:r>
              <a:rPr lang="en-US" altLang="ko-KR" dirty="0"/>
              <a:t>supervised </a:t>
            </a:r>
            <a:r>
              <a:rPr lang="en-US" altLang="ko-KR" dirty="0" err="1"/>
              <a:t>learing</a:t>
            </a:r>
            <a:r>
              <a:rPr lang="en-US" altLang="ko-KR" dirty="0"/>
              <a:t> </a:t>
            </a:r>
            <a:r>
              <a:rPr lang="ko-KR" altLang="en-US" dirty="0"/>
              <a:t>이라고 볼 수 있음</a:t>
            </a:r>
            <a:endParaRPr dirty="0"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142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389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09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079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97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3170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나무 사진을 주고 ＇나무다</a:t>
            </a:r>
            <a:r>
              <a:rPr lang="en-US" altLang="ko-KR" dirty="0"/>
              <a:t>’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dirty="0"/>
              <a:t>다른 사진을 주고 </a:t>
            </a:r>
            <a:r>
              <a:rPr lang="en-US" altLang="ko-KR" dirty="0"/>
              <a:t>‘</a:t>
            </a:r>
            <a:r>
              <a:rPr lang="ko-KR" altLang="en-US" dirty="0"/>
              <a:t>나무가 아니다＇ </a:t>
            </a:r>
            <a:endParaRPr lang="en-US" altLang="ko-KR" dirty="0"/>
          </a:p>
          <a:p>
            <a:pPr lvl="0">
              <a:spcBef>
                <a:spcPts val="0"/>
              </a:spcBef>
              <a:buNone/>
            </a:pPr>
            <a:r>
              <a:rPr lang="ko-KR" altLang="en-US" dirty="0"/>
              <a:t>라는 걸 학습 시킴</a:t>
            </a: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141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7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12504353" y="1250155"/>
            <a:ext cx="7500939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4387453" y="1250155"/>
            <a:ext cx="7500937" cy="1121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80560" y="3893342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5307210" y="892967"/>
            <a:ext cx="13751719" cy="8322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2495609" y="892967"/>
            <a:ext cx="7500937" cy="1157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37" cy="5607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387453" y="6697264"/>
            <a:ext cx="7500937" cy="5768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65364" marR="0" lvl="0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marR="0" lvl="1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marR="0" lvl="2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marR="0" lvl="3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marR="0" lvl="4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xuG2dPmxUs" TargetMode="External"/><Relationship Id="rId5" Type="http://schemas.openxmlformats.org/officeDocument/2006/relationships/hyperlink" Target="https://youtu.be/bsUY9wplVYw" TargetMode="External"/><Relationship Id="rId4" Type="http://schemas.openxmlformats.org/officeDocument/2006/relationships/hyperlink" Target="https://youtu.be/gn4nRCC9TwQ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F3C8ED5-8C46-4680-A2A0-C14B456F1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184910"/>
            <a:ext cx="22826521" cy="1134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9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934168" y="1858802"/>
            <a:ext cx="16355143" cy="946547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66801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6D6"/>
              </a:buClr>
              <a:buSzPct val="171000"/>
              <a:buFontTx/>
              <a:buChar char="-"/>
            </a:pPr>
            <a:r>
              <a:rPr lang="ko-KR" altLang="en-US" sz="6200" b="0" i="0" u="none" strike="noStrike" cap="none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지도학습</a:t>
            </a:r>
            <a:r>
              <a:rPr lang="en-US" altLang="ko-KR" sz="6200" b="0" i="0" u="none" strike="noStrike" cap="none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en-US" sz="6200" b="0" i="0" u="none" strike="noStrike" cap="none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Supervised learning): </a:t>
            </a:r>
          </a:p>
          <a:p>
            <a:pPr marL="1445684" lvl="1" indent="-685800">
              <a:spcBef>
                <a:spcPts val="0"/>
              </a:spcBef>
              <a:buClr>
                <a:srgbClr val="D6D6D6"/>
              </a:buClr>
              <a:buFontTx/>
              <a:buChar char="-"/>
            </a:pPr>
            <a:r>
              <a:rPr lang="en-US" sz="4400" b="0" i="0" u="none" strike="noStrike" cap="none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learning with labeled examples</a:t>
            </a:r>
          </a:p>
          <a:p>
            <a:pPr marL="1445684" lvl="1" indent="-685800">
              <a:spcBef>
                <a:spcPts val="0"/>
              </a:spcBef>
              <a:buClr>
                <a:srgbClr val="D6D6D6"/>
              </a:buClr>
              <a:buFontTx/>
              <a:buChar char="-"/>
            </a:pPr>
            <a:r>
              <a:rPr lang="en-US" sz="4400" dirty="0">
                <a:solidFill>
                  <a:schemeClr val="tx1"/>
                </a:solidFill>
              </a:rPr>
              <a:t>Target Output </a:t>
            </a:r>
            <a:r>
              <a:rPr lang="ko-KR" altLang="en-US" sz="4400" dirty="0">
                <a:solidFill>
                  <a:schemeClr val="tx1"/>
                </a:solidFill>
              </a:rPr>
              <a:t>형태에 따라 </a:t>
            </a:r>
            <a:r>
              <a:rPr lang="en-US" altLang="ko-KR" sz="4400" dirty="0">
                <a:solidFill>
                  <a:schemeClr val="tx1"/>
                </a:solidFill>
              </a:rPr>
              <a:t>2</a:t>
            </a:r>
            <a:r>
              <a:rPr lang="ko-KR" altLang="en-US" sz="4400" dirty="0">
                <a:solidFill>
                  <a:schemeClr val="tx1"/>
                </a:solidFill>
              </a:rPr>
              <a:t>가지로 나뉨</a:t>
            </a:r>
            <a:endParaRPr lang="en-US" altLang="ko-KR" sz="4400" dirty="0">
              <a:solidFill>
                <a:schemeClr val="tx1"/>
              </a:solidFill>
            </a:endParaRPr>
          </a:p>
          <a:p>
            <a:pPr marL="1979084" lvl="2" indent="-685800">
              <a:spcBef>
                <a:spcPts val="0"/>
              </a:spcBef>
              <a:buClr>
                <a:srgbClr val="D6D6D6"/>
              </a:buClr>
              <a:buFontTx/>
              <a:buChar char="-"/>
            </a:pPr>
            <a:r>
              <a:rPr lang="en-US" sz="4400" b="0" i="0" u="none" strike="noStrike" cap="none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R</a:t>
            </a:r>
            <a:r>
              <a:rPr lang="en-US" sz="4400" dirty="0">
                <a:solidFill>
                  <a:schemeClr val="tx1"/>
                </a:solidFill>
              </a:rPr>
              <a:t>egression : real number or vector</a:t>
            </a:r>
          </a:p>
          <a:p>
            <a:pPr marL="1979084" lvl="2" indent="-685800">
              <a:spcBef>
                <a:spcPts val="0"/>
              </a:spcBef>
              <a:buClr>
                <a:srgbClr val="D6D6D6"/>
              </a:buClr>
              <a:buFontTx/>
              <a:buChar char="-"/>
            </a:pPr>
            <a:r>
              <a:rPr lang="en-US" sz="4400" b="0" i="0" u="none" strike="noStrike" cap="none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Classification : </a:t>
            </a:r>
            <a:r>
              <a:rPr lang="en-US" sz="4400" dirty="0">
                <a:solidFill>
                  <a:schemeClr val="tx1"/>
                </a:solidFill>
              </a:rPr>
              <a:t>c</a:t>
            </a:r>
            <a:r>
              <a:rPr lang="en-US" sz="4400" b="0" i="0" u="none" strike="noStrike" cap="none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lass l</a:t>
            </a:r>
            <a:r>
              <a:rPr lang="en-US" sz="4400" dirty="0">
                <a:solidFill>
                  <a:schemeClr val="tx1"/>
                </a:solidFill>
              </a:rPr>
              <a:t>abel</a:t>
            </a:r>
            <a:endParaRPr lang="en-US" sz="4400" b="0" i="0" u="none" strike="noStrike" cap="none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445684" lvl="1" indent="-685800">
              <a:spcBef>
                <a:spcPts val="0"/>
              </a:spcBef>
              <a:buClr>
                <a:srgbClr val="D6D6D6"/>
              </a:buClr>
              <a:buFontTx/>
              <a:buChar char="-"/>
            </a:pPr>
            <a:endParaRPr lang="en-US" sz="4400" b="0" i="0" u="none" strike="noStrike" cap="none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445684" lvl="1" indent="-685800">
              <a:spcBef>
                <a:spcPts val="0"/>
              </a:spcBef>
              <a:buClr>
                <a:srgbClr val="D6D6D6"/>
              </a:buClr>
              <a:buFontTx/>
              <a:buChar char="-"/>
            </a:pPr>
            <a:endParaRPr lang="en-US" sz="4400" b="0" i="0" u="none" strike="noStrike" cap="none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82083">
              <a:spcBef>
                <a:spcPts val="800"/>
              </a:spcBef>
              <a:buClr>
                <a:srgbClr val="D6D6D6"/>
              </a:buClr>
              <a:buFont typeface="Gill Sans"/>
              <a:buChar char="-"/>
            </a:pPr>
            <a:r>
              <a:rPr lang="ko-KR" altLang="en-US" sz="6200" b="0" i="0" u="none" strike="noStrike" cap="none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비지도학습</a:t>
            </a:r>
            <a:r>
              <a:rPr lang="en-US" altLang="ko-KR" sz="6200" b="0" i="0" u="none" strike="noStrike" cap="none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en-US" sz="6200" b="0" i="0" u="none" strike="noStrike" cap="none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Unsupervised learning)</a:t>
            </a:r>
          </a:p>
          <a:p>
            <a:pPr lvl="1" indent="-582083">
              <a:buClr>
                <a:srgbClr val="D6D6D6"/>
              </a:buClr>
            </a:pPr>
            <a:r>
              <a:rPr lang="ko-KR" altLang="en-US" sz="4400" dirty="0">
                <a:solidFill>
                  <a:schemeClr val="tx1"/>
                </a:solidFill>
              </a:rPr>
              <a:t>정답이 없음 </a:t>
            </a:r>
            <a:r>
              <a:rPr lang="en-US" altLang="ko-KR" sz="4400" dirty="0">
                <a:solidFill>
                  <a:schemeClr val="tx1"/>
                </a:solidFill>
              </a:rPr>
              <a:t>(un-labeled data)</a:t>
            </a:r>
            <a:endParaRPr lang="en-US" sz="4400" b="0" i="0" u="none" strike="noStrike" cap="none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indent="-582083">
              <a:buClr>
                <a:srgbClr val="D6D6D6"/>
              </a:buClr>
            </a:pPr>
            <a:r>
              <a:rPr lang="en-US" sz="4400" b="0" i="0" u="none" strike="noStrike" cap="none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Google news grouping</a:t>
            </a:r>
          </a:p>
          <a:p>
            <a:pPr lvl="1" indent="-582083">
              <a:buClr>
                <a:srgbClr val="D6D6D6"/>
              </a:buClr>
            </a:pPr>
            <a:r>
              <a:rPr lang="en-US" sz="4400" b="0" i="0" u="none" strike="noStrike" cap="none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Word clustering </a:t>
            </a:r>
          </a:p>
        </p:txBody>
      </p:sp>
    </p:spTree>
    <p:extLst>
      <p:ext uri="{BB962C8B-B14F-4D97-AF65-F5344CB8AC3E}">
        <p14:creationId xmlns:p14="http://schemas.microsoft.com/office/powerpoint/2010/main" val="325732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833937" y="-535781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Supervised learning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250" y="4161475"/>
            <a:ext cx="16197102" cy="743973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5091428" y="3030380"/>
            <a:ext cx="14201140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example training set for four visual categories.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Supervised learning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228881" y="3960538"/>
            <a:ext cx="15926237" cy="579492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Most common problem type in ML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 labeling: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learning from tagged images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Email spam filter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: learning from labeled (spam or ham) email 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Predicting exam score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: learning from previous exam score and time spent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data set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7E4890-5467-447B-B2F9-427579A84000}"/>
              </a:ext>
            </a:extLst>
          </p:cNvPr>
          <p:cNvSpPr/>
          <p:nvPr/>
        </p:nvSpPr>
        <p:spPr>
          <a:xfrm>
            <a:off x="12573000" y="4216400"/>
            <a:ext cx="7112000" cy="538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ML Model</a:t>
            </a:r>
            <a:endParaRPr lang="ko-KR" altLang="en-US" sz="72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8097F7C-1552-4990-BB6B-5871CCC55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890721"/>
              </p:ext>
            </p:extLst>
          </p:nvPr>
        </p:nvGraphicFramePr>
        <p:xfrm>
          <a:off x="3068284" y="4632578"/>
          <a:ext cx="5867400" cy="4460622"/>
        </p:xfrm>
        <a:graphic>
          <a:graphicData uri="http://schemas.openxmlformats.org/drawingml/2006/table">
            <a:tbl>
              <a:tblPr firstRow="1" bandRow="1">
                <a:tableStyleId>{3CCBB563-115B-4DBC-AC2E-BEB8325E57FE}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1750866587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520091677"/>
                    </a:ext>
                  </a:extLst>
                </a:gridCol>
              </a:tblGrid>
              <a:tr h="695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X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Y</a:t>
                      </a:r>
                      <a:endParaRPr lang="ko-KR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69517"/>
                  </a:ext>
                </a:extLst>
              </a:tr>
              <a:tr h="1228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{3,6,9}</a:t>
                      </a:r>
                      <a:endParaRPr lang="ko-KR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3</a:t>
                      </a:r>
                      <a:endParaRPr lang="ko-KR" alt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545060"/>
                  </a:ext>
                </a:extLst>
              </a:tr>
              <a:tr h="1127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{2,5,7}</a:t>
                      </a:r>
                      <a:endParaRPr lang="ko-KR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</a:t>
                      </a:r>
                      <a:endParaRPr lang="ko-KR" alt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442515"/>
                  </a:ext>
                </a:extLst>
              </a:tr>
              <a:tr h="1342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{2,3,5}</a:t>
                      </a:r>
                      <a:endParaRPr lang="ko-KR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</a:t>
                      </a:r>
                      <a:endParaRPr lang="ko-KR" alt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38705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EF2321-AE87-4EFC-BFB5-5938E2663C1A}"/>
              </a:ext>
            </a:extLst>
          </p:cNvPr>
          <p:cNvCxnSpPr>
            <a:cxnSpLocks/>
          </p:cNvCxnSpPr>
          <p:nvPr/>
        </p:nvCxnSpPr>
        <p:spPr>
          <a:xfrm>
            <a:off x="10019523" y="6933461"/>
            <a:ext cx="17914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EDCE92-E888-426A-AD69-E3B612C9AB72}"/>
              </a:ext>
            </a:extLst>
          </p:cNvPr>
          <p:cNvSpPr txBox="1"/>
          <p:nvPr/>
        </p:nvSpPr>
        <p:spPr>
          <a:xfrm>
            <a:off x="10252925" y="6211669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학 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85801-F110-462C-B253-170F5F851B44}"/>
              </a:ext>
            </a:extLst>
          </p:cNvPr>
          <p:cNvSpPr txBox="1"/>
          <p:nvPr/>
        </p:nvSpPr>
        <p:spPr>
          <a:xfrm>
            <a:off x="11376763" y="11581959"/>
            <a:ext cx="48189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Q. </a:t>
            </a:r>
            <a:r>
              <a:rPr lang="en-US" altLang="ko-KR" sz="4400" dirty="0" err="1"/>
              <a:t>X_test</a:t>
            </a:r>
            <a:r>
              <a:rPr lang="en-US" altLang="ko-KR" sz="4400" dirty="0"/>
              <a:t> = {3,9,8}</a:t>
            </a:r>
            <a:endParaRPr lang="ko-KR" altLang="en-US" sz="4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E90DE77-1963-4745-87FA-DEEC4EF60919}"/>
              </a:ext>
            </a:extLst>
          </p:cNvPr>
          <p:cNvCxnSpPr>
            <a:cxnSpLocks/>
          </p:cNvCxnSpPr>
          <p:nvPr/>
        </p:nvCxnSpPr>
        <p:spPr>
          <a:xfrm rot="18379715">
            <a:off x="13471172" y="10621579"/>
            <a:ext cx="17914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D2E4DD-82B1-4165-BBC8-E15784A0B902}"/>
              </a:ext>
            </a:extLst>
          </p:cNvPr>
          <p:cNvCxnSpPr>
            <a:cxnSpLocks/>
          </p:cNvCxnSpPr>
          <p:nvPr/>
        </p:nvCxnSpPr>
        <p:spPr>
          <a:xfrm>
            <a:off x="17062062" y="10029972"/>
            <a:ext cx="1149738" cy="13132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63CDCF-1A78-4613-8872-1F1C9D75DC59}"/>
              </a:ext>
            </a:extLst>
          </p:cNvPr>
          <p:cNvSpPr txBox="1"/>
          <p:nvPr/>
        </p:nvSpPr>
        <p:spPr>
          <a:xfrm>
            <a:off x="17636931" y="11538160"/>
            <a:ext cx="17556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?????</a:t>
            </a:r>
            <a:endParaRPr lang="ko-KR" altLang="en-US" sz="4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E952FEB-2FD1-4AE8-97C3-34FB6ED637FF}"/>
              </a:ext>
            </a:extLst>
          </p:cNvPr>
          <p:cNvCxnSpPr>
            <a:cxnSpLocks/>
          </p:cNvCxnSpPr>
          <p:nvPr/>
        </p:nvCxnSpPr>
        <p:spPr>
          <a:xfrm flipV="1">
            <a:off x="5760684" y="9601200"/>
            <a:ext cx="0" cy="20061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A2DD59-0F5A-46BD-88CE-8E3CF31A8FAB}"/>
              </a:ext>
            </a:extLst>
          </p:cNvPr>
          <p:cNvSpPr txBox="1"/>
          <p:nvPr/>
        </p:nvSpPr>
        <p:spPr>
          <a:xfrm>
            <a:off x="4191232" y="11607360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u="sng" dirty="0"/>
              <a:t>Training data set</a:t>
            </a:r>
            <a:endParaRPr lang="ko-KR" altLang="en-US" sz="3600" u="sn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AlphaGo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BA339F-DF16-4FAD-AF7A-C36E900A58F6}"/>
              </a:ext>
            </a:extLst>
          </p:cNvPr>
          <p:cNvSpPr/>
          <p:nvPr/>
        </p:nvSpPr>
        <p:spPr>
          <a:xfrm>
            <a:off x="12573000" y="4216400"/>
            <a:ext cx="7112000" cy="538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AlphaGo</a:t>
            </a:r>
            <a:endParaRPr lang="ko-KR" altLang="en-US" sz="7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08F6ED1-B9FA-4CD6-9F2D-95C43258FC3A}"/>
              </a:ext>
            </a:extLst>
          </p:cNvPr>
          <p:cNvCxnSpPr>
            <a:cxnSpLocks/>
          </p:cNvCxnSpPr>
          <p:nvPr/>
        </p:nvCxnSpPr>
        <p:spPr>
          <a:xfrm>
            <a:off x="10019523" y="6933461"/>
            <a:ext cx="17914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3647D8-39A6-4314-A218-74500BDEB644}"/>
              </a:ext>
            </a:extLst>
          </p:cNvPr>
          <p:cNvSpPr txBox="1"/>
          <p:nvPr/>
        </p:nvSpPr>
        <p:spPr>
          <a:xfrm>
            <a:off x="10252925" y="6211669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학 습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BE0262C-5E16-48D0-8137-255B95D6851E}"/>
              </a:ext>
            </a:extLst>
          </p:cNvPr>
          <p:cNvCxnSpPr>
            <a:cxnSpLocks/>
          </p:cNvCxnSpPr>
          <p:nvPr/>
        </p:nvCxnSpPr>
        <p:spPr>
          <a:xfrm rot="18379715">
            <a:off x="13471172" y="10621579"/>
            <a:ext cx="17914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932318E-A246-4DC1-8BA0-2BF80D78C3C3}"/>
              </a:ext>
            </a:extLst>
          </p:cNvPr>
          <p:cNvCxnSpPr>
            <a:cxnSpLocks/>
          </p:cNvCxnSpPr>
          <p:nvPr/>
        </p:nvCxnSpPr>
        <p:spPr>
          <a:xfrm>
            <a:off x="17062062" y="10029972"/>
            <a:ext cx="1149738" cy="13132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701B4F-83BC-464B-A886-CA329D696C74}"/>
              </a:ext>
            </a:extLst>
          </p:cNvPr>
          <p:cNvSpPr txBox="1"/>
          <p:nvPr/>
        </p:nvSpPr>
        <p:spPr>
          <a:xfrm>
            <a:off x="17636931" y="11538160"/>
            <a:ext cx="17556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?????</a:t>
            </a:r>
            <a:endParaRPr lang="ko-KR" altLang="en-US" sz="4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8DDDF5-FCA3-4676-B91B-1556733D40C0}"/>
              </a:ext>
            </a:extLst>
          </p:cNvPr>
          <p:cNvCxnSpPr>
            <a:cxnSpLocks/>
          </p:cNvCxnSpPr>
          <p:nvPr/>
        </p:nvCxnSpPr>
        <p:spPr>
          <a:xfrm flipV="1">
            <a:off x="5760684" y="9601200"/>
            <a:ext cx="0" cy="20061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BA3567D-4C2B-47F5-BF6D-FCBD112928AE}"/>
              </a:ext>
            </a:extLst>
          </p:cNvPr>
          <p:cNvSpPr txBox="1"/>
          <p:nvPr/>
        </p:nvSpPr>
        <p:spPr>
          <a:xfrm>
            <a:off x="4191232" y="11607360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u="sng" dirty="0"/>
              <a:t>Training data set</a:t>
            </a:r>
            <a:endParaRPr lang="ko-KR" altLang="en-US" sz="3600" u="sng" dirty="0"/>
          </a:p>
        </p:txBody>
      </p:sp>
      <p:pic>
        <p:nvPicPr>
          <p:cNvPr id="1026" name="Picture 2" descr="ê¸°ë³´ì ëí ì´ë¯¸ì§ ê²ìê²°ê³¼">
            <a:extLst>
              <a:ext uri="{FF2B5EF4-FFF2-40B4-BE49-F238E27FC236}">
                <a16:creationId xmlns:a16="http://schemas.microsoft.com/office/drawing/2014/main" id="{A01A98E7-3D1C-4A18-91FD-4E9316B81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09" y="4216400"/>
            <a:ext cx="523875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ê¸°ë³´ì ëí ì´ë¯¸ì§ ê²ìê²°ê³¼">
            <a:extLst>
              <a:ext uri="{FF2B5EF4-FFF2-40B4-BE49-F238E27FC236}">
                <a16:creationId xmlns:a16="http://schemas.microsoft.com/office/drawing/2014/main" id="{495715FA-21BC-4409-8C00-0BEE834C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934" y="3923616"/>
            <a:ext cx="523875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ê¸°ë³´ì ëí ì´ë¯¸ì§ ê²ìê²°ê³¼">
            <a:extLst>
              <a:ext uri="{FF2B5EF4-FFF2-40B4-BE49-F238E27FC236}">
                <a16:creationId xmlns:a16="http://schemas.microsoft.com/office/drawing/2014/main" id="{6E19868F-1BCC-4927-8314-52113A490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34" y="3644340"/>
            <a:ext cx="523875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ê¸°ë³´ì ëí ì´ë¯¸ì§ ê²ìê²°ê³¼">
            <a:extLst>
              <a:ext uri="{FF2B5EF4-FFF2-40B4-BE49-F238E27FC236}">
                <a16:creationId xmlns:a16="http://schemas.microsoft.com/office/drawing/2014/main" id="{5DAC7540-0763-4463-80DF-6589A2AEB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74" y="3377080"/>
            <a:ext cx="523875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¸°ë³´ì ëí ì´ë¯¸ì§ ê²ìê²°ê³¼">
            <a:extLst>
              <a:ext uri="{FF2B5EF4-FFF2-40B4-BE49-F238E27FC236}">
                <a16:creationId xmlns:a16="http://schemas.microsoft.com/office/drawing/2014/main" id="{6B7E6B33-4F20-493E-935A-082296887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456" y="11529349"/>
            <a:ext cx="1755610" cy="170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Types of supervised learning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228880" y="2857500"/>
            <a:ext cx="16902016" cy="869814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None/>
            </a:pPr>
            <a:endParaRPr sz="56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Predicting final exam score based on time spent 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regression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Pass/non-pass based on time spent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binary classification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Letter grade (A, B, C, E and F) based on time spent 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multi-label classification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0" y="10957599"/>
            <a:ext cx="9074395" cy="2134553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400" b="0" i="0" u="none" strike="noStrike" cap="none" dirty="0">
                <a:solidFill>
                  <a:srgbClr val="000000"/>
                </a:solidFill>
                <a:latin typeface="+mn-lt"/>
                <a:ea typeface="Gill Sans"/>
                <a:cs typeface="Gill Sans"/>
                <a:sym typeface="Gill Sans"/>
              </a:rPr>
              <a:t>Predicting final exam score based on time spent </a:t>
            </a:r>
          </a:p>
        </p:txBody>
      </p:sp>
      <p:graphicFrame>
        <p:nvGraphicFramePr>
          <p:cNvPr id="193" name="Shape 193"/>
          <p:cNvGraphicFramePr/>
          <p:nvPr>
            <p:extLst>
              <p:ext uri="{D42A27DB-BD31-4B8C-83A1-F6EECF244321}">
                <p14:modId xmlns:p14="http://schemas.microsoft.com/office/powerpoint/2010/main" val="1082798318"/>
              </p:ext>
            </p:extLst>
          </p:nvPr>
        </p:nvGraphicFramePr>
        <p:xfrm>
          <a:off x="1836362" y="3768772"/>
          <a:ext cx="5766000" cy="6302892"/>
        </p:xfrm>
        <a:graphic>
          <a:graphicData uri="http://schemas.openxmlformats.org/drawingml/2006/table">
            <a:tbl>
              <a:tblPr>
                <a:noFill/>
                <a:tableStyleId>{3CCBB563-115B-4DBC-AC2E-BEB8325E57FE}</a:tableStyleId>
              </a:tblPr>
              <a:tblGrid>
                <a:gridCol w="288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44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 (hours)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 dirty="0"/>
                        <a:t>y (score)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 dirty="0"/>
                        <a:t>90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80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50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 dirty="0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 dirty="0"/>
                        <a:t>30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CC4-4877-481B-8BFD-0F76C6E7A9A2}"/>
              </a:ext>
            </a:extLst>
          </p:cNvPr>
          <p:cNvSpPr/>
          <p:nvPr/>
        </p:nvSpPr>
        <p:spPr>
          <a:xfrm>
            <a:off x="9057186" y="11147712"/>
            <a:ext cx="70444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latin typeface="+mn-lt"/>
                <a:ea typeface="Gill Sans"/>
                <a:cs typeface="Gill Sans"/>
                <a:sym typeface="Gill Sans"/>
              </a:rPr>
              <a:t>Pass/non-pass based on time spent</a:t>
            </a:r>
            <a:endParaRPr lang="ko-KR" altLang="en-US" sz="5400" dirty="0">
              <a:latin typeface="+mn-lt"/>
            </a:endParaRPr>
          </a:p>
        </p:txBody>
      </p:sp>
      <p:graphicFrame>
        <p:nvGraphicFramePr>
          <p:cNvPr id="5" name="Shape 199">
            <a:extLst>
              <a:ext uri="{FF2B5EF4-FFF2-40B4-BE49-F238E27FC236}">
                <a16:creationId xmlns:a16="http://schemas.microsoft.com/office/drawing/2014/main" id="{EEDC9B22-1814-4317-838F-84415C0F62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932265"/>
              </p:ext>
            </p:extLst>
          </p:nvPr>
        </p:nvGraphicFramePr>
        <p:xfrm>
          <a:off x="9696392" y="3819936"/>
          <a:ext cx="5766000" cy="6260500"/>
        </p:xfrm>
        <a:graphic>
          <a:graphicData uri="http://schemas.openxmlformats.org/drawingml/2006/table">
            <a:tbl>
              <a:tblPr>
                <a:noFill/>
                <a:tableStyleId>{3CCBB563-115B-4DBC-AC2E-BEB8325E57FE}</a:tableStyleId>
              </a:tblPr>
              <a:tblGrid>
                <a:gridCol w="288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 (hours)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 dirty="0"/>
                        <a:t>y (pass/fail)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 dirty="0"/>
                        <a:t>P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P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F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 dirty="0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 dirty="0"/>
                        <a:t>F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Shape 205">
            <a:extLst>
              <a:ext uri="{FF2B5EF4-FFF2-40B4-BE49-F238E27FC236}">
                <a16:creationId xmlns:a16="http://schemas.microsoft.com/office/drawing/2014/main" id="{8BB2DE80-F082-4862-8B27-997C8C95C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004023"/>
              </p:ext>
            </p:extLst>
          </p:nvPr>
        </p:nvGraphicFramePr>
        <p:xfrm>
          <a:off x="17556422" y="3819936"/>
          <a:ext cx="5766000" cy="6260500"/>
        </p:xfrm>
        <a:graphic>
          <a:graphicData uri="http://schemas.openxmlformats.org/drawingml/2006/table">
            <a:tbl>
              <a:tblPr>
                <a:noFill/>
                <a:tableStyleId>{3CCBB563-115B-4DBC-AC2E-BEB8325E57FE}</a:tableStyleId>
              </a:tblPr>
              <a:tblGrid>
                <a:gridCol w="288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 dirty="0"/>
                        <a:t>x (hours)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y (grade)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A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B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D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 dirty="0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 dirty="0"/>
                        <a:t>F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4BA98C8-EDE3-4526-8EA2-4A30870C47A9}"/>
              </a:ext>
            </a:extLst>
          </p:cNvPr>
          <p:cNvSpPr/>
          <p:nvPr/>
        </p:nvSpPr>
        <p:spPr>
          <a:xfrm>
            <a:off x="16917216" y="11147712"/>
            <a:ext cx="70444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latin typeface="+mn-lt"/>
              </a:rPr>
              <a:t>Letter grade (A, B, …) based on time spent </a:t>
            </a:r>
            <a:endParaRPr lang="ko-KR" altLang="en-US" sz="5400" dirty="0">
              <a:latin typeface="+mn-lt"/>
            </a:endParaRPr>
          </a:p>
        </p:txBody>
      </p:sp>
      <p:sp>
        <p:nvSpPr>
          <p:cNvPr id="9" name="Shape 186">
            <a:extLst>
              <a:ext uri="{FF2B5EF4-FFF2-40B4-BE49-F238E27FC236}">
                <a16:creationId xmlns:a16="http://schemas.microsoft.com/office/drawing/2014/main" id="{BF61617E-B35C-44B3-BB38-7EF136633A28}"/>
              </a:ext>
            </a:extLst>
          </p:cNvPr>
          <p:cNvSpPr txBox="1">
            <a:spLocks/>
          </p:cNvSpPr>
          <p:nvPr/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SzPct val="25000"/>
            </a:pPr>
            <a:r>
              <a:rPr lang="en-US"/>
              <a:t>Types of supervised learning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856D5-FFA7-4401-825F-C383B796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835" y="4426267"/>
            <a:ext cx="24427671" cy="3429001"/>
          </a:xfrm>
        </p:spPr>
        <p:txBody>
          <a:bodyPr/>
          <a:lstStyle/>
          <a:p>
            <a:r>
              <a:rPr lang="en-US" altLang="ko-KR" dirty="0"/>
              <a:t>Learning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265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A29CB6-8272-4F56-91C0-944107E10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09" y="1367790"/>
            <a:ext cx="21484179" cy="108394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1385933-002B-44B9-945C-49887F47A74B}"/>
              </a:ext>
            </a:extLst>
          </p:cNvPr>
          <p:cNvSpPr/>
          <p:nvPr/>
        </p:nvSpPr>
        <p:spPr>
          <a:xfrm>
            <a:off x="22128480" y="11132820"/>
            <a:ext cx="1714500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7783A8-0AC2-4E10-90AA-550D245CCCE1}"/>
              </a:ext>
            </a:extLst>
          </p:cNvPr>
          <p:cNvSpPr/>
          <p:nvPr/>
        </p:nvSpPr>
        <p:spPr>
          <a:xfrm>
            <a:off x="20459700" y="12024360"/>
            <a:ext cx="1714500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93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Basic concepts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80560" y="3893342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is Machine Learning?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is learning?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ko-KR" altLang="en-US" dirty="0"/>
              <a:t>지도학습</a:t>
            </a:r>
            <a:r>
              <a:rPr lang="en-US" altLang="ko-KR" dirty="0"/>
              <a:t>(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supervised)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ko-KR" altLang="en-US" sz="5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비지도학습</a:t>
            </a:r>
            <a:r>
              <a:rPr lang="en-US" altLang="ko-KR" sz="5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unsupervised)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is </a:t>
            </a:r>
            <a:r>
              <a:rPr lang="ko-KR" alt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회귀</a:t>
            </a:r>
            <a:r>
              <a:rPr lang="en-US" altLang="ko-KR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regression)? 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is </a:t>
            </a:r>
            <a:r>
              <a:rPr lang="ko-KR" alt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분류</a:t>
            </a:r>
            <a:r>
              <a:rPr lang="en-US" altLang="ko-KR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classification)?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9203DB4-A34A-4ADA-B548-562CDCD8B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82" y="1141095"/>
            <a:ext cx="19529122" cy="1143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8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0A41EF-E6ED-41A5-9AEE-C7D472A24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193" y="1594485"/>
            <a:ext cx="21947257" cy="1118425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E1B50C4-A5A6-46AD-A26A-82F03C9229EC}"/>
              </a:ext>
            </a:extLst>
          </p:cNvPr>
          <p:cNvSpPr/>
          <p:nvPr/>
        </p:nvSpPr>
        <p:spPr>
          <a:xfrm>
            <a:off x="13807440" y="11755755"/>
            <a:ext cx="9921240" cy="1045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9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75BF49-F059-4404-8E23-784D78679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298" y="1529476"/>
            <a:ext cx="21131403" cy="10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5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B50DDC7-A043-4C55-810C-B64A66C6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4" y="721995"/>
            <a:ext cx="22212897" cy="1134094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D004E8E-449F-4C3E-84A6-0CC29305678B}"/>
              </a:ext>
            </a:extLst>
          </p:cNvPr>
          <p:cNvSpPr/>
          <p:nvPr/>
        </p:nvSpPr>
        <p:spPr>
          <a:xfrm>
            <a:off x="18333720" y="11018520"/>
            <a:ext cx="4274820" cy="1508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2CEC3E-0F4E-4DCB-BFC1-E34210053283}"/>
              </a:ext>
            </a:extLst>
          </p:cNvPr>
          <p:cNvSpPr/>
          <p:nvPr/>
        </p:nvSpPr>
        <p:spPr>
          <a:xfrm>
            <a:off x="2898470" y="12268677"/>
            <a:ext cx="208386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-   DeepMind Walking : </a:t>
            </a:r>
            <a:r>
              <a:rPr lang="en-US" altLang="ko-KR" sz="3200" dirty="0">
                <a:hlinkClick r:id="rId4"/>
              </a:rPr>
              <a:t>https://youtu.be/gn4nRCC9TwQ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en-US" altLang="ko-KR" sz="3200" dirty="0"/>
              <a:t>Fight Scenarios : </a:t>
            </a:r>
            <a:r>
              <a:rPr lang="en-US" altLang="ko-KR" sz="3200" dirty="0">
                <a:hlinkClick r:id="rId5"/>
              </a:rPr>
              <a:t>https://youtu.be/bsUY9wplVYw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en-US" altLang="ko-KR" sz="3200" dirty="0"/>
              <a:t>Deep Fake : </a:t>
            </a:r>
            <a:r>
              <a:rPr lang="en-US" altLang="ko-KR" sz="3200" dirty="0">
                <a:hlinkClick r:id="rId6"/>
              </a:rPr>
              <a:t>https://youtu.be/vxuG2dPmxUs</a:t>
            </a:r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64827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5C6A2C-CB71-4DC1-B197-3B73D3DDC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80133"/>
            <a:ext cx="22739144" cy="1142428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D004E8E-449F-4C3E-84A6-0CC29305678B}"/>
              </a:ext>
            </a:extLst>
          </p:cNvPr>
          <p:cNvSpPr/>
          <p:nvPr/>
        </p:nvSpPr>
        <p:spPr>
          <a:xfrm>
            <a:off x="18333720" y="10995658"/>
            <a:ext cx="5006340" cy="1965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9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188720" y="3064396"/>
            <a:ext cx="22631400" cy="6023739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Limitations of explicit programming(</a:t>
            </a:r>
            <a:r>
              <a:rPr lang="ko-KR" altLang="en-US" sz="56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명시적 프로그래밍</a:t>
            </a:r>
            <a:r>
              <a:rPr lang="en-US" altLang="ko-KR" sz="56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lang="en-US" sz="5600" b="1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Spam filter: many rules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Automatic driving: too many rules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ko-KR" altLang="en-US" dirty="0"/>
              <a:t>너무 많은 </a:t>
            </a:r>
            <a:r>
              <a:rPr lang="en-US" altLang="ko-KR" dirty="0"/>
              <a:t>rules </a:t>
            </a:r>
            <a:r>
              <a:rPr lang="ko-KR" altLang="en-US" dirty="0"/>
              <a:t>가 필요함</a:t>
            </a:r>
            <a:endParaRPr lang="en-US" sz="5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: "Field of study that gives computers </a:t>
            </a:r>
            <a:r>
              <a:rPr lang="en-US" sz="5600" b="0" i="0" u="none" strike="noStrike" cap="none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the ability to learn without being explicitly programmed</a:t>
            </a: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” Arthur Samuel (1959)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8E51E3-4FF1-4FF9-BFD5-0F7AF53DC1AA}"/>
              </a:ext>
            </a:extLst>
          </p:cNvPr>
          <p:cNvSpPr/>
          <p:nvPr/>
        </p:nvSpPr>
        <p:spPr>
          <a:xfrm>
            <a:off x="4982547" y="9854352"/>
            <a:ext cx="2743200" cy="2724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Computer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3C95EAE-496F-4F59-83A2-2E1BFDE31DEE}"/>
              </a:ext>
            </a:extLst>
          </p:cNvPr>
          <p:cNvCxnSpPr>
            <a:cxnSpLocks/>
          </p:cNvCxnSpPr>
          <p:nvPr/>
        </p:nvCxnSpPr>
        <p:spPr>
          <a:xfrm>
            <a:off x="3191069" y="10576143"/>
            <a:ext cx="17914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0EA22A-5648-43FA-8CAA-539AA4BD3E11}"/>
              </a:ext>
            </a:extLst>
          </p:cNvPr>
          <p:cNvCxnSpPr>
            <a:cxnSpLocks/>
          </p:cNvCxnSpPr>
          <p:nvPr/>
        </p:nvCxnSpPr>
        <p:spPr>
          <a:xfrm>
            <a:off x="3191069" y="11885539"/>
            <a:ext cx="17914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802226-5A1E-48AE-B214-41DDC1F0F357}"/>
              </a:ext>
            </a:extLst>
          </p:cNvPr>
          <p:cNvSpPr txBox="1"/>
          <p:nvPr/>
        </p:nvSpPr>
        <p:spPr>
          <a:xfrm>
            <a:off x="3433664" y="985435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Input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78E1D-BFFC-4256-A847-06FDD397CAD7}"/>
              </a:ext>
            </a:extLst>
          </p:cNvPr>
          <p:cNvSpPr txBox="1"/>
          <p:nvPr/>
        </p:nvSpPr>
        <p:spPr>
          <a:xfrm>
            <a:off x="3433664" y="11163747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logic</a:t>
            </a:r>
            <a:endParaRPr lang="ko-KR" altLang="en-US" sz="36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EC5C4A3-8C17-491F-B2EE-47BD32CBE627}"/>
              </a:ext>
            </a:extLst>
          </p:cNvPr>
          <p:cNvCxnSpPr>
            <a:cxnSpLocks/>
          </p:cNvCxnSpPr>
          <p:nvPr/>
        </p:nvCxnSpPr>
        <p:spPr>
          <a:xfrm>
            <a:off x="7816755" y="11222475"/>
            <a:ext cx="17914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AA3E84-02CC-4C2A-81EA-B3618F054B2E}"/>
              </a:ext>
            </a:extLst>
          </p:cNvPr>
          <p:cNvSpPr txBox="1"/>
          <p:nvPr/>
        </p:nvSpPr>
        <p:spPr>
          <a:xfrm>
            <a:off x="8050157" y="10500683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output</a:t>
            </a:r>
            <a:endParaRPr lang="ko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5A30D5-67B6-443B-8D29-EDA9105C0E72}"/>
              </a:ext>
            </a:extLst>
          </p:cNvPr>
          <p:cNvSpPr/>
          <p:nvPr/>
        </p:nvSpPr>
        <p:spPr>
          <a:xfrm>
            <a:off x="16583609" y="9860205"/>
            <a:ext cx="2743200" cy="2724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Computer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0CBFA1-7F38-4D2E-A1C7-1D54B2906415}"/>
              </a:ext>
            </a:extLst>
          </p:cNvPr>
          <p:cNvCxnSpPr>
            <a:cxnSpLocks/>
          </p:cNvCxnSpPr>
          <p:nvPr/>
        </p:nvCxnSpPr>
        <p:spPr>
          <a:xfrm>
            <a:off x="14792131" y="10581996"/>
            <a:ext cx="17914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2F0BF47-6C98-479D-8633-C539C4B94019}"/>
              </a:ext>
            </a:extLst>
          </p:cNvPr>
          <p:cNvCxnSpPr>
            <a:cxnSpLocks/>
          </p:cNvCxnSpPr>
          <p:nvPr/>
        </p:nvCxnSpPr>
        <p:spPr>
          <a:xfrm>
            <a:off x="14792131" y="11891392"/>
            <a:ext cx="17914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1FBB696-5CE8-4080-BA8A-F6CC652B263C}"/>
              </a:ext>
            </a:extLst>
          </p:cNvPr>
          <p:cNvSpPr txBox="1"/>
          <p:nvPr/>
        </p:nvSpPr>
        <p:spPr>
          <a:xfrm>
            <a:off x="15034726" y="9860205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Input</a:t>
            </a:r>
            <a:endParaRPr lang="ko-KR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8D9B62-EADF-4EE8-AF5A-208263F06CF1}"/>
              </a:ext>
            </a:extLst>
          </p:cNvPr>
          <p:cNvSpPr txBox="1"/>
          <p:nvPr/>
        </p:nvSpPr>
        <p:spPr>
          <a:xfrm>
            <a:off x="15034726" y="1116960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output</a:t>
            </a:r>
            <a:endParaRPr lang="ko-KR" altLang="en-US" sz="3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05F9450-651F-4E00-A088-73E20BB403C7}"/>
              </a:ext>
            </a:extLst>
          </p:cNvPr>
          <p:cNvCxnSpPr>
            <a:cxnSpLocks/>
          </p:cNvCxnSpPr>
          <p:nvPr/>
        </p:nvCxnSpPr>
        <p:spPr>
          <a:xfrm>
            <a:off x="19417817" y="11228328"/>
            <a:ext cx="17914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E15EC0-81CC-4F37-A9E6-A7B76A16A11F}"/>
              </a:ext>
            </a:extLst>
          </p:cNvPr>
          <p:cNvSpPr txBox="1"/>
          <p:nvPr/>
        </p:nvSpPr>
        <p:spPr>
          <a:xfrm>
            <a:off x="19651219" y="10506536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logic</a:t>
            </a:r>
            <a:endParaRPr lang="ko-KR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008B92-592E-4F5A-B514-06B120F70F1C}"/>
              </a:ext>
            </a:extLst>
          </p:cNvPr>
          <p:cNvSpPr txBox="1"/>
          <p:nvPr/>
        </p:nvSpPr>
        <p:spPr>
          <a:xfrm>
            <a:off x="3956729" y="12710484"/>
            <a:ext cx="4826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Explicitly programming</a:t>
            </a:r>
            <a:endParaRPr lang="ko-KR" altLang="en-US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C39AC7-30F5-47B5-8DAC-31685FDD71AF}"/>
              </a:ext>
            </a:extLst>
          </p:cNvPr>
          <p:cNvSpPr txBox="1"/>
          <p:nvPr/>
        </p:nvSpPr>
        <p:spPr>
          <a:xfrm>
            <a:off x="16029040" y="12710484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Machine Learning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lvl="0">
              <a:buSzPct val="25000"/>
            </a:pPr>
            <a:r>
              <a:rPr lang="ko-KR" altLang="en-US" dirty="0"/>
              <a:t>프로그래밍 패러다임의 전환</a:t>
            </a:r>
            <a:endParaRPr lang="en-US" sz="9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7D2167-3E00-46A2-B3E1-85E782600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521" y="3616642"/>
            <a:ext cx="16760958" cy="847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8518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414</Words>
  <Application>Microsoft Office PowerPoint</Application>
  <PresentationFormat>사용자 지정</PresentationFormat>
  <Paragraphs>113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Arial</vt:lpstr>
      <vt:lpstr>Gill Sans</vt:lpstr>
      <vt:lpstr>맑은 고딕</vt:lpstr>
      <vt:lpstr>Helvetica Neue</vt:lpstr>
      <vt:lpstr>White</vt:lpstr>
      <vt:lpstr>Lecture Machine Learning Basics</vt:lpstr>
      <vt:lpstr>Basic concepts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Machine Learning</vt:lpstr>
      <vt:lpstr>프로그래밍 패러다임의 전환</vt:lpstr>
      <vt:lpstr>PowerPoint 프레젠테이션</vt:lpstr>
      <vt:lpstr>PowerPoint 프레젠테이션</vt:lpstr>
      <vt:lpstr>Supervised learning</vt:lpstr>
      <vt:lpstr>Supervised learning</vt:lpstr>
      <vt:lpstr>Training data set</vt:lpstr>
      <vt:lpstr>AlphaGo</vt:lpstr>
      <vt:lpstr>Types of supervised learning</vt:lpstr>
      <vt:lpstr>Predicting final exam score based on time spent </vt:lpstr>
      <vt:lpstr>Learning Method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Machine/Deep Learning with TensorFlow (Python)</dc:title>
  <dc:creator>NAVER</dc:creator>
  <cp:lastModifiedBy> </cp:lastModifiedBy>
  <cp:revision>30</cp:revision>
  <dcterms:modified xsi:type="dcterms:W3CDTF">2018-08-19T07:42:01Z</dcterms:modified>
</cp:coreProperties>
</file>