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0"/>
  </p:notesMasterIdLst>
  <p:sldIdLst>
    <p:sldId id="280" r:id="rId2"/>
    <p:sldId id="286" r:id="rId3"/>
    <p:sldId id="282" r:id="rId4"/>
    <p:sldId id="284" r:id="rId5"/>
    <p:sldId id="287" r:id="rId6"/>
    <p:sldId id="289" r:id="rId7"/>
    <p:sldId id="291" r:id="rId8"/>
    <p:sldId id="292" r:id="rId9"/>
    <p:sldId id="288" r:id="rId10"/>
    <p:sldId id="293" r:id="rId11"/>
    <p:sldId id="296" r:id="rId12"/>
    <p:sldId id="298" r:id="rId13"/>
    <p:sldId id="299" r:id="rId14"/>
    <p:sldId id="301" r:id="rId15"/>
    <p:sldId id="304" r:id="rId16"/>
    <p:sldId id="305" r:id="rId17"/>
    <p:sldId id="306" r:id="rId18"/>
    <p:sldId id="307" r:id="rId19"/>
    <p:sldId id="316" r:id="rId20"/>
    <p:sldId id="317" r:id="rId21"/>
    <p:sldId id="318" r:id="rId22"/>
    <p:sldId id="319" r:id="rId23"/>
    <p:sldId id="308" r:id="rId24"/>
    <p:sldId id="309" r:id="rId25"/>
    <p:sldId id="310" r:id="rId26"/>
    <p:sldId id="312" r:id="rId27"/>
    <p:sldId id="313" r:id="rId28"/>
    <p:sldId id="314" r:id="rId29"/>
  </p:sldIdLst>
  <p:sldSz cx="24384000" cy="13716000"/>
  <p:notesSz cx="6858000" cy="9144000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89027" autoAdjust="0"/>
  </p:normalViewPr>
  <p:slideViewPr>
    <p:cSldViewPr snapToGrid="0" snapToObjects="1">
      <p:cViewPr varScale="1">
        <p:scale>
          <a:sx n="39" d="100"/>
          <a:sy n="39" d="100"/>
        </p:scale>
        <p:origin x="893" y="5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모델이 추측한 답과 정답이 비슷해지도록 하는 것  </a:t>
            </a:r>
            <a:r>
              <a:rPr lang="en-US" altLang="ko-KR" dirty="0"/>
              <a:t>= COST</a:t>
            </a:r>
            <a:r>
              <a:rPr lang="ko-KR" altLang="en-US"/>
              <a:t>를 최소화 시키는 것</a:t>
            </a: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393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Theta -&gt; W</a:t>
            </a:r>
            <a:endParaRPr dirty="0"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독립변수는 특징들 </a:t>
            </a:r>
            <a:r>
              <a:rPr lang="en-US" altLang="ko-KR" dirty="0"/>
              <a:t>(</a:t>
            </a:r>
            <a:r>
              <a:rPr lang="ko-KR" altLang="en-US" dirty="0"/>
              <a:t>가령 공부한 시간</a:t>
            </a:r>
            <a:r>
              <a:rPr lang="en-US" altLang="ko-KR" dirty="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종속변수는 독립변수의 변화에 따라 어떻게 변하는지 알고 싶은 변수</a:t>
            </a:r>
            <a:r>
              <a:rPr lang="en-US" altLang="ko-KR" dirty="0"/>
              <a:t> (</a:t>
            </a:r>
            <a:r>
              <a:rPr lang="ko-KR" altLang="en-US" dirty="0"/>
              <a:t>가령 </a:t>
            </a:r>
            <a:r>
              <a:rPr lang="en-US" altLang="ko-KR" dirty="0"/>
              <a:t>Pass Fail </a:t>
            </a:r>
            <a:r>
              <a:rPr lang="ko-KR" altLang="en-US" dirty="0"/>
              <a:t>여부</a:t>
            </a:r>
            <a:r>
              <a:rPr lang="en-US" altLang="ko-KR" dirty="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/>
              <a:t>Hypothesis </a:t>
            </a:r>
            <a:r>
              <a:rPr lang="ko-KR" altLang="en-US" dirty="0"/>
              <a:t>는 구분선 이라고 보면 됨</a:t>
            </a:r>
            <a:endParaRPr lang="en-US" altLang="ko-KR" dirty="0"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3170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27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659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학습의 핵심은 미분</a:t>
            </a:r>
            <a:endParaRPr dirty="0"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어디서 </a:t>
            </a:r>
            <a:r>
              <a:rPr lang="ko-KR" altLang="en-US" dirty="0" err="1"/>
              <a:t>시작하느냐에</a:t>
            </a:r>
            <a:r>
              <a:rPr lang="ko-KR" altLang="en-US" dirty="0"/>
              <a:t> 따라 </a:t>
            </a:r>
            <a:r>
              <a:rPr lang="en-US" altLang="ko-KR" dirty="0"/>
              <a:t>global minimal </a:t>
            </a:r>
            <a:r>
              <a:rPr lang="ko-KR" altLang="en-US" dirty="0"/>
              <a:t>값을 </a:t>
            </a:r>
            <a:r>
              <a:rPr lang="ko-KR" altLang="en-US" dirty="0" err="1"/>
              <a:t>못찾을수도</a:t>
            </a:r>
            <a:r>
              <a:rPr lang="ko-KR" altLang="en-US" dirty="0"/>
              <a:t> 있음</a:t>
            </a:r>
            <a:endParaRPr dirty="0"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Gradicent</a:t>
            </a:r>
            <a:r>
              <a:rPr lang="en-US" altLang="ko-KR" dirty="0"/>
              <a:t> </a:t>
            </a:r>
            <a:r>
              <a:rPr lang="ko-KR" altLang="en-US" dirty="0"/>
              <a:t>의 모양이 밥그릇 모양</a:t>
            </a:r>
            <a:r>
              <a:rPr lang="en-US" altLang="ko-KR" dirty="0"/>
              <a:t>(convex function </a:t>
            </a:r>
            <a:r>
              <a:rPr lang="ko-KR" altLang="en-US" dirty="0"/>
              <a:t>형태</a:t>
            </a:r>
            <a:r>
              <a:rPr lang="en-US" altLang="ko-KR" dirty="0"/>
              <a:t>)</a:t>
            </a:r>
            <a:r>
              <a:rPr lang="ko-KR" altLang="en-US" dirty="0"/>
              <a:t>이기 때문에 </a:t>
            </a:r>
          </a:p>
          <a:p>
            <a:r>
              <a:rPr lang="ko-KR" altLang="en-US" dirty="0"/>
              <a:t>항상 답을 찾을 수 있음을 보장</a:t>
            </a:r>
            <a:endParaRPr lang="en-US" altLang="ko-KR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Linear </a:t>
            </a:r>
            <a:r>
              <a:rPr lang="ko-KR" altLang="en-US" dirty="0"/>
              <a:t>는 선형이라는 뜻으로</a:t>
            </a:r>
            <a:r>
              <a:rPr lang="en-US" altLang="ko-KR" dirty="0"/>
              <a:t>, Hypothesis</a:t>
            </a:r>
            <a:r>
              <a:rPr lang="ko-KR" altLang="en-US" dirty="0"/>
              <a:t>를 선형 형태로 </a:t>
            </a:r>
            <a:r>
              <a:rPr lang="ko-KR" altLang="en-US" dirty="0" err="1"/>
              <a:t>하겠다라는</a:t>
            </a:r>
            <a:r>
              <a:rPr lang="ko-KR" altLang="en-US" dirty="0"/>
              <a:t> 뜻</a:t>
            </a:r>
            <a:endParaRPr lang="en-US" altLang="ko-KR" dirty="0"/>
          </a:p>
          <a:p>
            <a:pPr lvl="0">
              <a:spcBef>
                <a:spcPts val="0"/>
              </a:spcBef>
              <a:buNone/>
            </a:pPr>
            <a:r>
              <a:rPr lang="ko-KR" altLang="en-US" dirty="0"/>
              <a:t>그림을 보면 곡선이 아니라 선입니다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제곱하는 이유는 음수일수도 있기 </a:t>
            </a:r>
            <a:r>
              <a:rPr lang="ko-KR" altLang="en-US" dirty="0" err="1"/>
              <a:t>떄문에</a:t>
            </a:r>
            <a:endParaRPr dirty="0"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/>
              <a:t>2</a:t>
            </a:r>
            <a:r>
              <a:rPr lang="ko-KR" altLang="en-US" dirty="0"/>
              <a:t>로 나누는 것은 미분을 편하게 하기 위함</a:t>
            </a:r>
            <a:r>
              <a:rPr lang="en-US" altLang="ko-KR" dirty="0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ko-KR" dirty="0"/>
              <a:t>2</a:t>
            </a:r>
            <a:r>
              <a:rPr lang="ko-KR" altLang="en-US" dirty="0"/>
              <a:t>로 나눈다고 해서 </a:t>
            </a:r>
            <a:r>
              <a:rPr lang="en-US" altLang="ko-KR" dirty="0"/>
              <a:t>cost function</a:t>
            </a:r>
            <a:r>
              <a:rPr lang="ko-KR" altLang="en-US" dirty="0"/>
              <a:t> 의 의미가 사라지지는 않음</a:t>
            </a:r>
            <a:endParaRPr dirty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19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Goal: Minimize cost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9339" y="5986187"/>
            <a:ext cx="9278572" cy="17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minimize cost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and Cost</a:t>
            </a: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8900" y="6228655"/>
            <a:ext cx="4568871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3882" y="8091621"/>
            <a:ext cx="9876236" cy="176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Simplified hypothesis 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157" y="6187435"/>
            <a:ext cx="3321845" cy="660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5346" y="7951467"/>
            <a:ext cx="9036844" cy="176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</a:t>
            </a:r>
            <a:r>
              <a:rPr lang="en-US" sz="90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cost(W) </a:t>
            </a: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looks like?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578" y="3540201"/>
            <a:ext cx="9036844" cy="17680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4" name="Shape 384"/>
          <p:cNvGraphicFramePr/>
          <p:nvPr>
            <p:extLst>
              <p:ext uri="{D42A27DB-BD31-4B8C-83A1-F6EECF244321}">
                <p14:modId xmlns:p14="http://schemas.microsoft.com/office/powerpoint/2010/main" val="2984297704"/>
              </p:ext>
            </p:extLst>
          </p:nvPr>
        </p:nvGraphicFramePr>
        <p:xfrm>
          <a:off x="2848615" y="5957182"/>
          <a:ext cx="4865700" cy="530720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4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</a:t>
                      </a:r>
                    </a:p>
                  </a:txBody>
                  <a:tcPr marL="50800" marR="50800" marT="50800" marB="50800" anchor="ctr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</a:t>
                      </a:r>
                    </a:p>
                  </a:txBody>
                  <a:tcPr marL="50800" marR="50800" marT="50800" marB="50800" anchor="ctr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 dirty="0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8798717" y="5973960"/>
            <a:ext cx="14716126" cy="176807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cost(W)=0</a:t>
            </a: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62378" y="7470729"/>
            <a:ext cx="9407119" cy="10515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x="9030889" y="8760022"/>
            <a:ext cx="14716126" cy="176807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W=0, cost(W)=4.67</a:t>
            </a: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2378" y="9929811"/>
            <a:ext cx="9407119" cy="10515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/>
          <p:nvPr/>
        </p:nvSpPr>
        <p:spPr>
          <a:xfrm>
            <a:off x="9030889" y="10974585"/>
            <a:ext cx="14716126" cy="1768079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lvl="0" indent="-711199"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W=2, cost(W)=?</a:t>
            </a:r>
            <a:r>
              <a:rPr lang="en-US" altLang="ko-KR" sz="5600" dirty="0">
                <a:latin typeface="Gill Sans"/>
                <a:ea typeface="Gill Sans"/>
                <a:cs typeface="Gill Sans"/>
                <a:sym typeface="Gill Sans"/>
              </a:rPr>
              <a:t>  4.67</a:t>
            </a:r>
            <a:endParaRPr lang="en-US" sz="56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minimize cost?</a:t>
            </a:r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578" y="3218733"/>
            <a:ext cx="9036844" cy="176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9842" y="5393530"/>
            <a:ext cx="10679906" cy="792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Minimize cost function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is used many minimization problems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 a given cost function, </a:t>
            </a:r>
            <a:r>
              <a:rPr lang="en-US" sz="5600" b="0" i="1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(W, b)</a:t>
            </a: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it will find </a:t>
            </a:r>
            <a:r>
              <a:rPr lang="en-US" sz="5600" b="0" i="1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W, b</a:t>
            </a: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to minimize cost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can be applied to more general function: </a:t>
            </a:r>
            <a:r>
              <a:rPr lang="en-US" sz="5600" b="0" i="1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(w1, w2, …)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0D0B44-C11E-457E-B58D-DCD4F70A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16" y="514225"/>
            <a:ext cx="23143256" cy="116711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44F9156-CE71-4A58-AF86-EFCD2E7DF787}"/>
              </a:ext>
            </a:extLst>
          </p:cNvPr>
          <p:cNvSpPr/>
          <p:nvPr/>
        </p:nvSpPr>
        <p:spPr>
          <a:xfrm>
            <a:off x="20002500" y="10287000"/>
            <a:ext cx="2583180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BC1513-9D40-4542-8504-67FFDB8E1D22}"/>
              </a:ext>
            </a:extLst>
          </p:cNvPr>
          <p:cNvSpPr/>
          <p:nvPr/>
        </p:nvSpPr>
        <p:spPr>
          <a:xfrm>
            <a:off x="20733026" y="11131826"/>
            <a:ext cx="3458817" cy="1928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7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4833937" y="-35719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it works?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would you find the lowest point?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1311" y="5161358"/>
            <a:ext cx="10679906" cy="792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4D4CB6-AFB3-44BB-8108-D075B44CD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1" y="1491394"/>
            <a:ext cx="21699928" cy="101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5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004E8E-449F-4C3E-84A6-0CC29305678B}"/>
              </a:ext>
            </a:extLst>
          </p:cNvPr>
          <p:cNvSpPr/>
          <p:nvPr/>
        </p:nvSpPr>
        <p:spPr>
          <a:xfrm>
            <a:off x="18333720" y="10995659"/>
            <a:ext cx="4274820" cy="1508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FF05BD-9977-4910-8437-E0BEED8F2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9" y="1604165"/>
            <a:ext cx="22965761" cy="1113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9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D20CE6-EDAE-4906-A2C4-99BE8E6E5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95" y="1692151"/>
            <a:ext cx="21447644" cy="101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48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FA1528-D8CF-4CAA-A666-27964E2CF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10"/>
          <a:stretch/>
        </p:blipFill>
        <p:spPr>
          <a:xfrm>
            <a:off x="1070830" y="1513879"/>
            <a:ext cx="21367140" cy="98106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35C0B8A-37B5-41A0-B6EE-E718FC002818}"/>
              </a:ext>
            </a:extLst>
          </p:cNvPr>
          <p:cNvSpPr/>
          <p:nvPr/>
        </p:nvSpPr>
        <p:spPr>
          <a:xfrm>
            <a:off x="9671189" y="12647712"/>
            <a:ext cx="13335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http://shuuki4.github.io/deep%20learning/2016/05/20/Gradient-Descent-Algorithm-Overview.html</a:t>
            </a:r>
          </a:p>
        </p:txBody>
      </p:sp>
    </p:spTree>
    <p:extLst>
      <p:ext uri="{BB962C8B-B14F-4D97-AF65-F5344CB8AC3E}">
        <p14:creationId xmlns:p14="http://schemas.microsoft.com/office/powerpoint/2010/main" val="951789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it works?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3041127" y="3720330"/>
            <a:ext cx="17801682" cy="880006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Start with initial guesses</a:t>
            </a:r>
          </a:p>
          <a:p>
            <a:pPr marL="1329054" marR="0" lvl="1" indent="-44005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Start at 0,0 (or any other value)</a:t>
            </a:r>
          </a:p>
          <a:p>
            <a:pPr marL="1329054" marR="0" lvl="1" indent="-44005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Keeping changing W and b a little bit to try and </a:t>
            </a:r>
            <a:r>
              <a:rPr lang="en-US" sz="4200" b="0" i="0" u="none" strike="noStrike" cap="none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reduce cost(W, b)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Each time you change the parameters, you select the </a:t>
            </a:r>
            <a:r>
              <a:rPr lang="en-US" sz="4200" b="0" i="0" u="none" strike="noStrike" cap="none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gradient</a:t>
            </a:r>
            <a:r>
              <a:rPr lang="en-US" sz="4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which reduces cost(W, b) the most possible 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Repeat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 so until you converge to a </a:t>
            </a:r>
            <a:r>
              <a:rPr lang="en-US" sz="4200" b="0" i="0" u="none" strike="noStrike" cap="none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local minimum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Has an interesting property</a:t>
            </a:r>
          </a:p>
          <a:p>
            <a:pPr marL="1329054" marR="0" lvl="1" indent="-44005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Where you start can determine which minimum you end up</a:t>
            </a: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10420" y="2365356"/>
            <a:ext cx="4067823" cy="302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Formal definition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578" y="4158094"/>
            <a:ext cx="9036844" cy="176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2842" y="8990868"/>
            <a:ext cx="9358313" cy="176807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/>
          <p:nvPr/>
        </p:nvSpPr>
        <p:spPr>
          <a:xfrm rot="5417349">
            <a:off x="11300131" y="6948334"/>
            <a:ext cx="1785939" cy="1021403"/>
          </a:xfrm>
          <a:prstGeom prst="rightArrow">
            <a:avLst>
              <a:gd name="adj1" fmla="val 39896"/>
              <a:gd name="adj2" fmla="val 66082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  <a:effectLst>
            <a:outerShdw blurRad="50799" dist="25400" dir="5400000" rotWithShape="0">
              <a:srgbClr val="000000">
                <a:alpha val="49803"/>
              </a:srgbClr>
            </a:outerShdw>
          </a:effectLst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Formal definition</a:t>
            </a: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7692" y="7429429"/>
            <a:ext cx="7054455" cy="13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3716" y="3347307"/>
            <a:ext cx="9358313" cy="176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23">
            <a:extLst>
              <a:ext uri="{FF2B5EF4-FFF2-40B4-BE49-F238E27FC236}">
                <a16:creationId xmlns:a16="http://schemas.microsoft.com/office/drawing/2014/main" id="{7FF94ED4-74BF-4C9F-BE18-7B65E317953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51855" y="5066596"/>
            <a:ext cx="9391567" cy="6973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BC4FE3A-F168-43D7-8A69-552A1F74D7BC}"/>
              </a:ext>
            </a:extLst>
          </p:cNvPr>
          <p:cNvCxnSpPr>
            <a:cxnSpLocks/>
          </p:cNvCxnSpPr>
          <p:nvPr/>
        </p:nvCxnSpPr>
        <p:spPr>
          <a:xfrm flipV="1">
            <a:off x="7101719" y="8601404"/>
            <a:ext cx="0" cy="1406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79223A-F16F-4BF6-966A-E0E14C0E0ECC}"/>
              </a:ext>
            </a:extLst>
          </p:cNvPr>
          <p:cNvSpPr txBox="1"/>
          <p:nvPr/>
        </p:nvSpPr>
        <p:spPr>
          <a:xfrm>
            <a:off x="6445129" y="10141634"/>
            <a:ext cx="4826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상수</a:t>
            </a:r>
            <a:r>
              <a:rPr lang="en-US" altLang="ko-KR" sz="4400"/>
              <a:t>(learning rate)</a:t>
            </a:r>
            <a:endParaRPr lang="ko-KR" altLang="en-US" sz="44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A1E672-982D-4810-8F38-9E4AED8C2DD3}"/>
              </a:ext>
            </a:extLst>
          </p:cNvPr>
          <p:cNvCxnSpPr>
            <a:cxnSpLocks/>
          </p:cNvCxnSpPr>
          <p:nvPr/>
        </p:nvCxnSpPr>
        <p:spPr>
          <a:xfrm flipV="1">
            <a:off x="18643600" y="8357928"/>
            <a:ext cx="3276600" cy="3544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277EB5-94EE-4B66-AF88-948C88ADBCAA}"/>
              </a:ext>
            </a:extLst>
          </p:cNvPr>
          <p:cNvSpPr txBox="1"/>
          <p:nvPr/>
        </p:nvSpPr>
        <p:spPr>
          <a:xfrm>
            <a:off x="14567805" y="12269450"/>
            <a:ext cx="81515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미분 값 </a:t>
            </a:r>
            <a:r>
              <a:rPr lang="en-US" altLang="ko-KR" sz="4400" dirty="0"/>
              <a:t>: </a:t>
            </a:r>
            <a:r>
              <a:rPr lang="ko-KR" altLang="en-US" sz="4400" dirty="0"/>
              <a:t>양수 </a:t>
            </a:r>
            <a:r>
              <a:rPr lang="en-US" altLang="ko-KR" sz="4400" dirty="0"/>
              <a:t>=&gt; </a:t>
            </a:r>
            <a:r>
              <a:rPr lang="ko-KR" altLang="en-US" sz="4400" dirty="0"/>
              <a:t>좌측으로 이동</a:t>
            </a:r>
            <a:endParaRPr lang="en-US" altLang="ko-KR" sz="4400" dirty="0"/>
          </a:p>
          <a:p>
            <a:r>
              <a:rPr lang="ko-KR" altLang="en-US" sz="4400" dirty="0"/>
              <a:t>미분 값 </a:t>
            </a:r>
            <a:r>
              <a:rPr lang="en-US" altLang="ko-KR" sz="4400" dirty="0"/>
              <a:t>: </a:t>
            </a:r>
            <a:r>
              <a:rPr lang="ko-KR" altLang="en-US" sz="4400" dirty="0"/>
              <a:t>음수 </a:t>
            </a:r>
            <a:r>
              <a:rPr lang="en-US" altLang="ko-KR" sz="4400" dirty="0"/>
              <a:t>=&gt; </a:t>
            </a:r>
            <a:r>
              <a:rPr lang="ko-KR" altLang="en-US" sz="4400" dirty="0"/>
              <a:t>우측으로 이동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Formal definition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6302" y="3967571"/>
            <a:ext cx="11019234" cy="176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10" y="7027664"/>
            <a:ext cx="10894220" cy="176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Shape 4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9685" y="9855584"/>
            <a:ext cx="10144125" cy="1768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757805F-7D8A-49FA-B5EB-7DE75230B913}"/>
              </a:ext>
            </a:extLst>
          </p:cNvPr>
          <p:cNvCxnSpPr/>
          <p:nvPr/>
        </p:nvCxnSpPr>
        <p:spPr>
          <a:xfrm>
            <a:off x="19227800" y="3786188"/>
            <a:ext cx="0" cy="8431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81B414-EB83-4786-B41D-3B4AFB612002}"/>
              </a:ext>
            </a:extLst>
          </p:cNvPr>
          <p:cNvSpPr txBox="1"/>
          <p:nvPr/>
        </p:nvSpPr>
        <p:spPr>
          <a:xfrm>
            <a:off x="18770600" y="1222605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미분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4F5C41-EE73-491E-A979-3E0B4172B3B3}"/>
              </a:ext>
            </a:extLst>
          </p:cNvPr>
          <p:cNvSpPr/>
          <p:nvPr/>
        </p:nvSpPr>
        <p:spPr>
          <a:xfrm>
            <a:off x="245404" y="12985901"/>
            <a:ext cx="5198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https://www.derivative-calculator.net/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9936" y="5973960"/>
            <a:ext cx="10144125" cy="1768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Convex function</a:t>
            </a:r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121" y="4655740"/>
            <a:ext cx="12555141" cy="653653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5208983" y="7018734"/>
            <a:ext cx="1785937" cy="17859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655842" y="10233421"/>
            <a:ext cx="1785939" cy="17859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15585281" y="9554764"/>
            <a:ext cx="1785937" cy="17859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Shape 486">
            <a:extLst>
              <a:ext uri="{FF2B5EF4-FFF2-40B4-BE49-F238E27FC236}">
                <a16:creationId xmlns:a16="http://schemas.microsoft.com/office/drawing/2014/main" id="{FE24EBBC-5E51-4F33-970F-041A2BD2FB73}"/>
              </a:ext>
            </a:extLst>
          </p:cNvPr>
          <p:cNvSpPr/>
          <p:nvPr/>
        </p:nvSpPr>
        <p:spPr>
          <a:xfrm>
            <a:off x="8655841" y="10359059"/>
            <a:ext cx="1785939" cy="6877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endParaRPr sz="5000" b="0" i="0" u="none" strike="noStrike" cap="none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489">
            <a:extLst>
              <a:ext uri="{FF2B5EF4-FFF2-40B4-BE49-F238E27FC236}">
                <a16:creationId xmlns:a16="http://schemas.microsoft.com/office/drawing/2014/main" id="{126472E5-D4C6-4C71-9E90-7245BD2FBBD5}"/>
              </a:ext>
            </a:extLst>
          </p:cNvPr>
          <p:cNvSpPr/>
          <p:nvPr/>
        </p:nvSpPr>
        <p:spPr>
          <a:xfrm>
            <a:off x="15585281" y="9689740"/>
            <a:ext cx="54356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11" name="Shape 490">
            <a:extLst>
              <a:ext uri="{FF2B5EF4-FFF2-40B4-BE49-F238E27FC236}">
                <a16:creationId xmlns:a16="http://schemas.microsoft.com/office/drawing/2014/main" id="{67E05E4A-37FB-456E-9BC6-1F95C68EF7B0}"/>
              </a:ext>
            </a:extLst>
          </p:cNvPr>
          <p:cNvSpPr/>
          <p:nvPr/>
        </p:nvSpPr>
        <p:spPr>
          <a:xfrm>
            <a:off x="3957714" y="7549751"/>
            <a:ext cx="303720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cost(W, b)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0669" y="4357687"/>
            <a:ext cx="11842662" cy="867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253716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Convex function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3246" y="3162433"/>
            <a:ext cx="7917506" cy="141742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/>
          <p:nvPr/>
        </p:nvSpPr>
        <p:spPr>
          <a:xfrm>
            <a:off x="5226842" y="7146190"/>
            <a:ext cx="1785939" cy="21049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8030764" y="12075378"/>
            <a:ext cx="1785939" cy="68772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13585031" y="12328792"/>
            <a:ext cx="1785937" cy="68772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8277939" y="11834811"/>
            <a:ext cx="72009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</a:p>
        </p:txBody>
      </p:sp>
      <p:sp>
        <p:nvSpPr>
          <p:cNvPr id="489" name="Shape 489"/>
          <p:cNvSpPr/>
          <p:nvPr/>
        </p:nvSpPr>
        <p:spPr>
          <a:xfrm>
            <a:off x="14206218" y="12220218"/>
            <a:ext cx="54356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490" name="Shape 490"/>
          <p:cNvSpPr/>
          <p:nvPr/>
        </p:nvSpPr>
        <p:spPr>
          <a:xfrm>
            <a:off x="3833255" y="7746235"/>
            <a:ext cx="303720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cost(W, b)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regression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9311582" y="4784010"/>
          <a:ext cx="5766000" cy="626050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8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 (hours)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 (score)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80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30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5556335" y="6082198"/>
          <a:ext cx="4865700" cy="5307200"/>
        </p:xfrm>
        <a:graphic>
          <a:graphicData uri="http://schemas.openxmlformats.org/drawingml/2006/table">
            <a:tbl>
              <a:tblPr>
                <a:noFill/>
                <a:tableStyleId>{3CCBB563-115B-4DBC-AC2E-BEB8325E57FE}</a:tableStyleId>
              </a:tblPr>
              <a:tblGrid>
                <a:gridCol w="243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</a:t>
                      </a:r>
                    </a:p>
                  </a:txBody>
                  <a:tcPr marL="50800" marR="50800" marT="50800" marB="50800" anchor="ctr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</a:t>
                      </a:r>
                    </a:p>
                  </a:txBody>
                  <a:tcPr marL="50800" marR="50800" marT="50800" marB="50800" anchor="ctr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79138" y="5318917"/>
            <a:ext cx="7849184" cy="6840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(Linear) Hypothesis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9604" y="4894757"/>
            <a:ext cx="7849184" cy="684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246459">
            <a:off x="8827543" y="9486420"/>
            <a:ext cx="10642351" cy="10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599805">
            <a:off x="8661073" y="5387810"/>
            <a:ext cx="7504011" cy="101601"/>
          </a:xfrm>
          <a:prstGeom prst="rect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270446">
            <a:off x="8151019" y="7502633"/>
            <a:ext cx="9800369" cy="1016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73932" y="3666473"/>
            <a:ext cx="5112614" cy="768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Which hypothesis is better?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9604" y="4894757"/>
            <a:ext cx="7849184" cy="684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762341">
            <a:off x="8953531" y="7496668"/>
            <a:ext cx="7740753" cy="10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 rot="10800000" flipH="1">
            <a:off x="11549061" y="7806709"/>
            <a:ext cx="0" cy="1004730"/>
          </a:xfrm>
          <a:prstGeom prst="straightConnector1">
            <a:avLst/>
          </a:prstGeom>
          <a:noFill/>
          <a:ln w="50800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 flipH="1">
            <a:off x="15942468" y="5467131"/>
            <a:ext cx="0" cy="1302545"/>
          </a:xfrm>
          <a:prstGeom prst="straightConnector1">
            <a:avLst/>
          </a:prstGeom>
          <a:noFill/>
          <a:ln w="50800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7" name="Shape 287"/>
          <p:cNvCxnSpPr/>
          <p:nvPr/>
        </p:nvCxnSpPr>
        <p:spPr>
          <a:xfrm rot="10800000" flipH="1">
            <a:off x="13727904" y="7128053"/>
            <a:ext cx="0" cy="179917"/>
          </a:xfrm>
          <a:prstGeom prst="straightConnector1">
            <a:avLst/>
          </a:prstGeom>
          <a:noFill/>
          <a:ln w="50800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4708921" y="3386296"/>
            <a:ext cx="14716126" cy="158035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fit the line to our (training) data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15725412" y="6554739"/>
            <a:ext cx="5080371" cy="4484782"/>
            <a:chOff x="-962683" y="-431800"/>
            <a:chExt cx="5080370" cy="4484781"/>
          </a:xfrm>
        </p:grpSpPr>
        <p:pic>
          <p:nvPicPr>
            <p:cNvPr id="309" name="Shape 3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962683" y="-431800"/>
              <a:ext cx="4845211" cy="4484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Shape 3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62341">
              <a:off x="-101719" y="1158274"/>
              <a:ext cx="4260395" cy="101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1" name="Shape 311"/>
            <p:cNvCxnSpPr/>
            <p:nvPr/>
          </p:nvCxnSpPr>
          <p:spPr>
            <a:xfrm rot="10800000" flipH="1">
              <a:off x="1334445" y="1350205"/>
              <a:ext cx="0" cy="546981"/>
            </a:xfrm>
            <a:prstGeom prst="straightConnector1">
              <a:avLst/>
            </a:prstGeom>
            <a:noFill/>
            <a:ln w="50800" cap="flat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2" name="Shape 312"/>
            <p:cNvCxnSpPr/>
            <p:nvPr/>
          </p:nvCxnSpPr>
          <p:spPr>
            <a:xfrm rot="10800000" flipH="1">
              <a:off x="3726237" y="76528"/>
              <a:ext cx="0" cy="709112"/>
            </a:xfrm>
            <a:prstGeom prst="straightConnector1">
              <a:avLst/>
            </a:prstGeom>
            <a:noFill/>
            <a:ln w="50800" cap="flat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3" name="Shape 313"/>
            <p:cNvCxnSpPr/>
            <p:nvPr/>
          </p:nvCxnSpPr>
          <p:spPr>
            <a:xfrm rot="10800000" flipH="1">
              <a:off x="2520617" y="980742"/>
              <a:ext cx="0" cy="97948"/>
            </a:xfrm>
            <a:prstGeom prst="straightConnector1">
              <a:avLst/>
            </a:prstGeom>
            <a:noFill/>
            <a:ln w="50800" cap="flat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489745" y="6077489"/>
            <a:ext cx="2817525" cy="42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15484" y="9158090"/>
            <a:ext cx="7170857" cy="153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58428" y="7001289"/>
            <a:ext cx="9491055" cy="892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301">
            <a:extLst>
              <a:ext uri="{FF2B5EF4-FFF2-40B4-BE49-F238E27FC236}">
                <a16:creationId xmlns:a16="http://schemas.microsoft.com/office/drawing/2014/main" id="{22BDDB52-D9B0-4EB5-B222-1E3DEF10D87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74551" y="5299190"/>
            <a:ext cx="2536032" cy="660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0282" y="3985291"/>
            <a:ext cx="7170857" cy="153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83242" y="6128191"/>
            <a:ext cx="3628046" cy="545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58904" y="9255342"/>
            <a:ext cx="9876236" cy="176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A1F2DA-2D0B-4833-A1D8-AB07F93C6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15" y="1298257"/>
            <a:ext cx="21403532" cy="99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51672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449</Words>
  <Application>Microsoft Office PowerPoint</Application>
  <PresentationFormat>사용자 지정</PresentationFormat>
  <Paragraphs>93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Helvetica Neue</vt:lpstr>
      <vt:lpstr>Arial</vt:lpstr>
      <vt:lpstr>맑은 고딕</vt:lpstr>
      <vt:lpstr>Gill Sans</vt:lpstr>
      <vt:lpstr>White</vt:lpstr>
      <vt:lpstr>Lecture Linear Regression</vt:lpstr>
      <vt:lpstr>PowerPoint 프레젠테이션</vt:lpstr>
      <vt:lpstr>Predicting exam score: regression</vt:lpstr>
      <vt:lpstr>Regression</vt:lpstr>
      <vt:lpstr>(Linear) Hypothesis</vt:lpstr>
      <vt:lpstr>Which hypothesis is better?</vt:lpstr>
      <vt:lpstr>Cost function</vt:lpstr>
      <vt:lpstr>Cost function</vt:lpstr>
      <vt:lpstr>PowerPoint 프레젠테이션</vt:lpstr>
      <vt:lpstr>Goal: Minimize cost</vt:lpstr>
      <vt:lpstr>Lecture How to minimize cost</vt:lpstr>
      <vt:lpstr>Hypothesis and Cost</vt:lpstr>
      <vt:lpstr>Simplified hypothesis </vt:lpstr>
      <vt:lpstr>What cost(W) looks like?</vt:lpstr>
      <vt:lpstr>How to minimize cost?</vt:lpstr>
      <vt:lpstr>Gradient descent algorithm</vt:lpstr>
      <vt:lpstr>PowerPoint 프레젠테이션</vt:lpstr>
      <vt:lpstr>How it works?  How would you find the lowest point?</vt:lpstr>
      <vt:lpstr>PowerPoint 프레젠테이션</vt:lpstr>
      <vt:lpstr>PowerPoint 프레젠테이션</vt:lpstr>
      <vt:lpstr>PowerPoint 프레젠테이션</vt:lpstr>
      <vt:lpstr>How it works?</vt:lpstr>
      <vt:lpstr>Formal definition</vt:lpstr>
      <vt:lpstr>Formal definition</vt:lpstr>
      <vt:lpstr>Formal definition</vt:lpstr>
      <vt:lpstr>Gradient descent algorithm</vt:lpstr>
      <vt:lpstr>Convex function</vt:lpstr>
      <vt:lpstr>Convex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mjh</dc:creator>
  <cp:lastModifiedBy> </cp:lastModifiedBy>
  <cp:revision>19</cp:revision>
  <dcterms:modified xsi:type="dcterms:W3CDTF">2018-08-19T08:37:55Z</dcterms:modified>
</cp:coreProperties>
</file>