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5"/>
  </p:notesMasterIdLst>
  <p:sldIdLst>
    <p:sldId id="316" r:id="rId2"/>
    <p:sldId id="319" r:id="rId3"/>
    <p:sldId id="320" r:id="rId4"/>
    <p:sldId id="322" r:id="rId5"/>
    <p:sldId id="323" r:id="rId6"/>
    <p:sldId id="324" r:id="rId7"/>
    <p:sldId id="327" r:id="rId8"/>
    <p:sldId id="330" r:id="rId9"/>
    <p:sldId id="331" r:id="rId10"/>
    <p:sldId id="332" r:id="rId11"/>
    <p:sldId id="334" r:id="rId12"/>
    <p:sldId id="336" r:id="rId13"/>
    <p:sldId id="343" r:id="rId14"/>
  </p:sldIdLst>
  <p:sldSz cx="24384000" cy="13716000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CBB563-115B-4DBC-AC2E-BEB8325E57FE}">
  <a:tblStyle styleId="{3CCBB563-115B-4DBC-AC2E-BEB8325E57FE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D0D1D2"/>
          </a:solidFill>
        </a:fill>
      </a:tcStyle>
    </a:wholeTbl>
    <a:band2H>
      <a:tcTxStyle b="off" i="of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767C85"/>
          </a:solidFill>
        </a:fill>
      </a:tcStyle>
    </a:firstRow>
  </a:tblStyle>
  <a:tblStyle styleId="{CB69B910-C896-4310-8037-CF583CF93329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5" autoAdjust="0"/>
    <p:restoredTop sz="86875" autoAdjust="0"/>
  </p:normalViewPr>
  <p:slideViewPr>
    <p:cSldViewPr snapToGrid="0" snapToObjects="1">
      <p:cViewPr varScale="1">
        <p:scale>
          <a:sx n="38" d="100"/>
          <a:sy n="38" d="100"/>
        </p:scale>
        <p:origin x="955" y="53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1124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22" name="Shape 6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67" name="Shape 6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 </a:t>
            </a:r>
            <a:r>
              <a:rPr lang="ko-KR" altLang="en-US" dirty="0"/>
              <a:t>첨자는 </a:t>
            </a:r>
            <a:r>
              <a:rPr lang="en-US" altLang="ko-KR" dirty="0"/>
              <a:t>Transpose</a:t>
            </a:r>
            <a:r>
              <a:rPr lang="ko-KR" altLang="en-US" dirty="0"/>
              <a:t>로 행과 열을 바꾸는 것을 말합니다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722" name="Shape 7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H(x)</a:t>
            </a:r>
            <a:r>
              <a:rPr lang="ko-KR" altLang="en-US" dirty="0"/>
              <a:t>라는 표기를 사용 할 것</a:t>
            </a:r>
            <a:r>
              <a:rPr lang="en-US" altLang="ko-KR" dirty="0"/>
              <a:t>! </a:t>
            </a:r>
            <a:r>
              <a:rPr lang="ko-KR" altLang="en-US" dirty="0"/>
              <a:t>이것은 </a:t>
            </a:r>
            <a:r>
              <a:rPr lang="en-US" altLang="ko-KR" dirty="0"/>
              <a:t>Hypothesis</a:t>
            </a:r>
            <a:r>
              <a:rPr lang="ko-KR" altLang="en-US" dirty="0"/>
              <a:t>이고 그냥 일차 방정식 형태라고 생각하시면 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41" name="Shape 5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dirty="0"/>
              <a:t>XW</a:t>
            </a:r>
            <a:r>
              <a:rPr lang="ko-KR" altLang="en-US" dirty="0"/>
              <a:t> 대문자는 주로 </a:t>
            </a:r>
            <a:r>
              <a:rPr lang="en-US" altLang="ko-KR" dirty="0"/>
              <a:t>Matrix</a:t>
            </a:r>
            <a:r>
              <a:rPr lang="ko-KR" altLang="en-US" dirty="0"/>
              <a:t>를 말함</a:t>
            </a:r>
            <a:r>
              <a:rPr lang="en-US" altLang="ko-KR" dirty="0"/>
              <a:t>. Matrix </a:t>
            </a:r>
            <a:r>
              <a:rPr lang="ko-KR" altLang="en-US" dirty="0"/>
              <a:t>곱하는 순서가 </a:t>
            </a:r>
            <a:r>
              <a:rPr lang="en-US" altLang="ko-KR" dirty="0"/>
              <a:t>XW </a:t>
            </a:r>
            <a:r>
              <a:rPr lang="ko-KR" altLang="en-US" dirty="0"/>
              <a:t>이기 때문에 그렇게 표기함</a:t>
            </a:r>
            <a:endParaRPr dirty="0"/>
          </a:p>
        </p:txBody>
      </p:sp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12495609" y="7161609"/>
            <a:ext cx="7500937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3"/>
          </p:nvPr>
        </p:nvSpPr>
        <p:spPr>
          <a:xfrm>
            <a:off x="12504353" y="1250155"/>
            <a:ext cx="7500939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4"/>
          </p:nvPr>
        </p:nvSpPr>
        <p:spPr>
          <a:xfrm>
            <a:off x="4387453" y="1250155"/>
            <a:ext cx="7500937" cy="11215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833937" y="8947546"/>
            <a:ext cx="14716126" cy="660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833937" y="6000353"/>
            <a:ext cx="14716126" cy="96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18288000" cy="137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80560" y="3893342"/>
            <a:ext cx="23422877" cy="8036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1083" marR="0" lvl="1" indent="-3915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04483" marR="0" lvl="2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537883" marR="0" lvl="3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134783" marR="0" lvl="4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5307210" y="892967"/>
            <a:ext cx="13751719" cy="8322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833937" y="4536280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12495609" y="892967"/>
            <a:ext cx="7500937" cy="11572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387453" y="892967"/>
            <a:ext cx="7500937" cy="5607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387453" y="6697264"/>
            <a:ext cx="7500937" cy="57685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12495609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65364" marR="0" lvl="0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8264" marR="0" lvl="1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1164" marR="0" lvl="2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94064" marR="0" lvl="3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6964" marR="0" lvl="4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387453" y="1785936"/>
            <a:ext cx="15609094" cy="10144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1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Lecture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 dirty="0"/>
              <a:t>Multivariable</a:t>
            </a:r>
            <a:r>
              <a:rPr lang="en-US" sz="7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linear regression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E5DD7E-6B77-45C2-BC95-7F4F85E33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</a:p>
        </p:txBody>
      </p:sp>
      <p:pic>
        <p:nvPicPr>
          <p:cNvPr id="625" name="Shape 6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198" y="9929798"/>
            <a:ext cx="7655600" cy="134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Shape 6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800" y="3938547"/>
            <a:ext cx="14924399" cy="4068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Shape 627"/>
          <p:cNvSpPr txBox="1"/>
          <p:nvPr/>
        </p:nvSpPr>
        <p:spPr>
          <a:xfrm>
            <a:off x="5520800" y="815907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[5, 3]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16133525" y="815907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[5, 1]</a:t>
            </a:r>
          </a:p>
        </p:txBody>
      </p:sp>
      <p:sp>
        <p:nvSpPr>
          <p:cNvPr id="629" name="Shape 629"/>
          <p:cNvSpPr txBox="1"/>
          <p:nvPr/>
        </p:nvSpPr>
        <p:spPr>
          <a:xfrm>
            <a:off x="10531125" y="815907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[?, ?]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</a:p>
        </p:txBody>
      </p:sp>
      <p:pic>
        <p:nvPicPr>
          <p:cNvPr id="646" name="Shape 6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873" y="11251823"/>
            <a:ext cx="7655600" cy="134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Shape 6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7225" y="4800599"/>
            <a:ext cx="166497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Shape 649"/>
          <p:cNvSpPr txBox="1"/>
          <p:nvPr/>
        </p:nvSpPr>
        <p:spPr>
          <a:xfrm>
            <a:off x="5241162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3]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15558187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1]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9227912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600" b="1">
                <a:latin typeface="Consolas"/>
                <a:ea typeface="Consolas"/>
                <a:cs typeface="Consolas"/>
                <a:sym typeface="Consolas"/>
              </a:rPr>
              <a:t>[3, 1]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D7A9BE-4456-4CF6-B7AE-C28F5BCEB346}"/>
              </a:ext>
            </a:extLst>
          </p:cNvPr>
          <p:cNvSpPr txBox="1"/>
          <p:nvPr/>
        </p:nvSpPr>
        <p:spPr>
          <a:xfrm>
            <a:off x="5241162" y="10605492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(None)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 (n output)</a:t>
            </a:r>
          </a:p>
        </p:txBody>
      </p:sp>
      <p:pic>
        <p:nvPicPr>
          <p:cNvPr id="670" name="Shape 6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198" y="9929798"/>
            <a:ext cx="7655600" cy="134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Shape 6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237" y="3892423"/>
            <a:ext cx="18612024" cy="39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Shape 673"/>
          <p:cNvSpPr txBox="1"/>
          <p:nvPr/>
        </p:nvSpPr>
        <p:spPr>
          <a:xfrm>
            <a:off x="4399562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3]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14716587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2]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7476462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600" b="1">
                <a:latin typeface="Consolas"/>
                <a:ea typeface="Consolas"/>
                <a:cs typeface="Consolas"/>
                <a:sym typeface="Consolas"/>
              </a:rPr>
              <a:t>[3, 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997AE-2B11-4F31-B1D5-A9AEF0BD8FBB}"/>
              </a:ext>
            </a:extLst>
          </p:cNvPr>
          <p:cNvSpPr txBox="1"/>
          <p:nvPr/>
        </p:nvSpPr>
        <p:spPr>
          <a:xfrm>
            <a:off x="14778855" y="9102762"/>
            <a:ext cx="472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출력이 여러 개인 경우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Transpose</a:t>
            </a:r>
          </a:p>
        </p:txBody>
      </p:sp>
      <p:pic>
        <p:nvPicPr>
          <p:cNvPr id="725" name="Shape 7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7882" y="4580928"/>
            <a:ext cx="14448300" cy="32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Shape 7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42767" y="9829932"/>
            <a:ext cx="5498399" cy="9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Predicting exam score: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regression using one input (x)</a:t>
            </a:r>
          </a:p>
        </p:txBody>
      </p:sp>
      <p:graphicFrame>
        <p:nvGraphicFramePr>
          <p:cNvPr id="523" name="Shape 523"/>
          <p:cNvGraphicFramePr/>
          <p:nvPr/>
        </p:nvGraphicFramePr>
        <p:xfrm>
          <a:off x="9311582" y="4784010"/>
          <a:ext cx="5766000" cy="6863550"/>
        </p:xfrm>
        <a:graphic>
          <a:graphicData uri="http://schemas.openxmlformats.org/drawingml/2006/table">
            <a:tbl>
              <a:tblPr>
                <a:noFill/>
                <a:tableStyleId>{3CCBB563-115B-4DBC-AC2E-BEB8325E57FE}</a:tableStyleId>
              </a:tblPr>
              <a:tblGrid>
                <a:gridCol w="288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x (hours)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y (score)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90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9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80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3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50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2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60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11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40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4" name="Shape 524"/>
          <p:cNvSpPr/>
          <p:nvPr/>
        </p:nvSpPr>
        <p:spPr>
          <a:xfrm>
            <a:off x="17048480" y="4602480"/>
            <a:ext cx="6766560" cy="201168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one-variable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one-feature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Predicting final exam score: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regression using </a:t>
            </a:r>
            <a:r>
              <a:rPr lang="en-US" sz="7200" dirty="0"/>
              <a:t>three</a:t>
            </a:r>
            <a:r>
              <a:rPr lang="en-US" sz="7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inputs (x1, x2, x3)</a:t>
            </a:r>
          </a:p>
        </p:txBody>
      </p:sp>
      <p:sp>
        <p:nvSpPr>
          <p:cNvPr id="530" name="Shape 530"/>
          <p:cNvSpPr/>
          <p:nvPr/>
        </p:nvSpPr>
        <p:spPr>
          <a:xfrm>
            <a:off x="14872550" y="5357970"/>
            <a:ext cx="8229900" cy="90480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multi-variable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one-feature</a:t>
            </a:r>
          </a:p>
        </p:txBody>
      </p:sp>
      <p:graphicFrame>
        <p:nvGraphicFramePr>
          <p:cNvPr id="531" name="Shape 531"/>
          <p:cNvGraphicFramePr/>
          <p:nvPr>
            <p:extLst>
              <p:ext uri="{D42A27DB-BD31-4B8C-83A1-F6EECF244321}">
                <p14:modId xmlns:p14="http://schemas.microsoft.com/office/powerpoint/2010/main" val="2787358973"/>
              </p:ext>
            </p:extLst>
          </p:nvPr>
        </p:nvGraphicFramePr>
        <p:xfrm>
          <a:off x="5396500" y="4799530"/>
          <a:ext cx="6795500" cy="5998875"/>
        </p:xfrm>
        <a:graphic>
          <a:graphicData uri="http://schemas.openxmlformats.org/drawingml/2006/table">
            <a:tbl>
              <a:tblPr>
                <a:noFill/>
                <a:tableStyleId>{CB69B910-C896-4310-8037-CF583CF93329}</a:tableStyleId>
              </a:tblPr>
              <a:tblGrid>
                <a:gridCol w="169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25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 b="1"/>
                        <a:t>x</a:t>
                      </a:r>
                      <a:r>
                        <a:rPr lang="en-US" sz="5000" b="1" baseline="-250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 b="1"/>
                        <a:t>x</a:t>
                      </a:r>
                      <a:r>
                        <a:rPr lang="en-US" sz="5000" b="1" baseline="-250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 b="1"/>
                        <a:t>x</a:t>
                      </a:r>
                      <a:r>
                        <a:rPr lang="en-US" sz="5000" b="1" baseline="-2500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 b="1"/>
                        <a:t>Y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152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3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185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3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180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196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3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66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142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7564" y="4514155"/>
            <a:ext cx="4568871" cy="687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975" y="6630576"/>
            <a:ext cx="14653801" cy="8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</a:t>
            </a:r>
          </a:p>
        </p:txBody>
      </p:sp>
      <p:pic>
        <p:nvPicPr>
          <p:cNvPr id="551" name="Shape 5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975" y="4954176"/>
            <a:ext cx="14653801" cy="85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Shape 5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000" y="8085076"/>
            <a:ext cx="132397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Multi-variable</a:t>
            </a:r>
          </a:p>
        </p:txBody>
      </p:sp>
      <p:pic>
        <p:nvPicPr>
          <p:cNvPr id="558" name="Shape 5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2750" y="7895125"/>
            <a:ext cx="19438500" cy="7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Shape 5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975" y="4801776"/>
            <a:ext cx="14653801" cy="8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</a:p>
        </p:txBody>
      </p:sp>
      <p:pic>
        <p:nvPicPr>
          <p:cNvPr id="579" name="Shape 5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425" y="5420714"/>
            <a:ext cx="16318670" cy="2874562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580" name="Shape 5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7982" y="3304105"/>
            <a:ext cx="9322500" cy="4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Shape 5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4198" y="9929798"/>
            <a:ext cx="7655600" cy="134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</a:p>
        </p:txBody>
      </p:sp>
      <p:pic>
        <p:nvPicPr>
          <p:cNvPr id="604" name="Shape 6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999" y="5989389"/>
            <a:ext cx="15827319" cy="2874562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05" name="Shape 6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8185" y="9884298"/>
            <a:ext cx="7655600" cy="13424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7" name="Shape 607"/>
          <p:cNvGraphicFramePr/>
          <p:nvPr/>
        </p:nvGraphicFramePr>
        <p:xfrm>
          <a:off x="508550" y="4385775"/>
          <a:ext cx="6795500" cy="5998875"/>
        </p:xfrm>
        <a:graphic>
          <a:graphicData uri="http://schemas.openxmlformats.org/drawingml/2006/table">
            <a:tbl>
              <a:tblPr>
                <a:noFill/>
                <a:tableStyleId>{CB69B910-C896-4310-8037-CF583CF93329}</a:tableStyleId>
              </a:tblPr>
              <a:tblGrid>
                <a:gridCol w="169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25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 b="1"/>
                        <a:t>x</a:t>
                      </a:r>
                      <a:r>
                        <a:rPr lang="en-US" sz="5000" b="1" baseline="-250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 b="1"/>
                        <a:t>x</a:t>
                      </a:r>
                      <a:r>
                        <a:rPr lang="en-US" sz="5000" b="1" baseline="-250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 b="1"/>
                        <a:t>x</a:t>
                      </a:r>
                      <a:r>
                        <a:rPr lang="en-US" sz="5000" b="1" baseline="-2500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 b="1"/>
                        <a:t>Y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152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3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185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3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180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196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3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66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142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09" name="Shape 6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4050" y="3081337"/>
            <a:ext cx="108394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</a:p>
        </p:txBody>
      </p:sp>
      <p:pic>
        <p:nvPicPr>
          <p:cNvPr id="615" name="Shape 6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7982" y="3304105"/>
            <a:ext cx="9322500" cy="4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Shape 6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4198" y="9929798"/>
            <a:ext cx="7655600" cy="134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Shape 6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7225" y="4800599"/>
            <a:ext cx="16649700" cy="4114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9" name="Shape 619"/>
          <p:cNvGraphicFramePr/>
          <p:nvPr/>
        </p:nvGraphicFramePr>
        <p:xfrm>
          <a:off x="376950" y="278750"/>
          <a:ext cx="3945700" cy="3840300"/>
        </p:xfrm>
        <a:graphic>
          <a:graphicData uri="http://schemas.openxmlformats.org/drawingml/2006/table">
            <a:tbl>
              <a:tblPr>
                <a:noFill/>
                <a:tableStyleId>{CB69B910-C896-4310-8037-CF583CF93329}</a:tableStyleId>
              </a:tblPr>
              <a:tblGrid>
                <a:gridCol w="98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9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 b="1"/>
                        <a:t>x</a:t>
                      </a:r>
                      <a:r>
                        <a:rPr lang="en-US" sz="3000" b="1" baseline="-2500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 b="1"/>
                        <a:t>x</a:t>
                      </a:r>
                      <a:r>
                        <a:rPr lang="en-US" sz="3000" b="1" baseline="-2500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 b="1"/>
                        <a:t>x</a:t>
                      </a:r>
                      <a:r>
                        <a:rPr lang="en-US" sz="3000" b="1" baseline="-2500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 b="1"/>
                        <a:t>Y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73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152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93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88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93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185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89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91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180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96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196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73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66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142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252</Words>
  <Application>Microsoft Office PowerPoint</Application>
  <PresentationFormat>사용자 지정</PresentationFormat>
  <Paragraphs>118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Consolas</vt:lpstr>
      <vt:lpstr>Arial</vt:lpstr>
      <vt:lpstr>Gill Sans</vt:lpstr>
      <vt:lpstr>Helvetica Neue</vt:lpstr>
      <vt:lpstr>White</vt:lpstr>
      <vt:lpstr>Lecture Multivariable linear regression </vt:lpstr>
      <vt:lpstr>Predicting exam score:  regression using one input (x)</vt:lpstr>
      <vt:lpstr>Predicting final exam score:  regression using three inputs (x1, x2, x3)</vt:lpstr>
      <vt:lpstr>Hypothesis</vt:lpstr>
      <vt:lpstr>Cost function</vt:lpstr>
      <vt:lpstr>Multi-variable</vt:lpstr>
      <vt:lpstr>Hypothesis using matrix</vt:lpstr>
      <vt:lpstr>Hypothesis using matrix</vt:lpstr>
      <vt:lpstr>Hypothesis using matrix</vt:lpstr>
      <vt:lpstr>Hypothesis using matrix</vt:lpstr>
      <vt:lpstr>Hypothesis using matrix</vt:lpstr>
      <vt:lpstr>Hypothesis using matrix (n output)</vt:lpstr>
      <vt:lpstr>Hypothesis using Transpose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Machine/Deep Learning with TensorFlow (Python)</dc:title>
  <dc:creator>mjh</dc:creator>
  <cp:lastModifiedBy> </cp:lastModifiedBy>
  <cp:revision>12</cp:revision>
  <dcterms:modified xsi:type="dcterms:W3CDTF">2018-08-19T08:50:50Z</dcterms:modified>
</cp:coreProperties>
</file>