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345" r:id="rId2"/>
    <p:sldId id="36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9" r:id="rId14"/>
    <p:sldId id="361" r:id="rId15"/>
    <p:sldId id="362" r:id="rId16"/>
    <p:sldId id="363" r:id="rId17"/>
    <p:sldId id="364" r:id="rId18"/>
    <p:sldId id="365" r:id="rId19"/>
    <p:sldId id="366" r:id="rId20"/>
    <p:sldId id="367" r:id="rId21"/>
  </p:sldIdLst>
  <p:sldSz cx="24384000" cy="13716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85750" autoAdjust="0"/>
  </p:normalViewPr>
  <p:slideViewPr>
    <p:cSldViewPr snapToGrid="0" snapToObjects="1">
      <p:cViewPr varScale="1">
        <p:scale>
          <a:sx n="37" d="100"/>
          <a:sy n="37" d="100"/>
        </p:scale>
        <p:origin x="1022" y="67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사이로 압축 시킨 함수가 필요함</a:t>
            </a:r>
            <a:endParaRPr dirty="0"/>
          </a:p>
        </p:txBody>
      </p:sp>
      <p:sp>
        <p:nvSpPr>
          <p:cNvPr id="826" name="Shape 8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이런 함수를 찾음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심지어 미분하기도 좋음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Logistic function </a:t>
            </a:r>
            <a:r>
              <a:rPr lang="ko-KR" altLang="en-US" dirty="0"/>
              <a:t>이라고도 부름</a:t>
            </a:r>
            <a:endParaRPr dirty="0"/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22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어디서 시작하든 최소값을 찾을 수 있었음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ko-KR" sz="2400" dirty="0"/>
              <a:t>- Cost function</a:t>
            </a:r>
            <a:r>
              <a:rPr lang="ko-KR" altLang="en-US" sz="2400" dirty="0"/>
              <a:t>이 </a:t>
            </a:r>
            <a:r>
              <a:rPr lang="en-US" altLang="ko-KR" sz="2400" dirty="0"/>
              <a:t>convex </a:t>
            </a:r>
            <a:r>
              <a:rPr lang="ko-KR" altLang="en-US" sz="2400" dirty="0"/>
              <a:t>하지 않기</a:t>
            </a:r>
            <a:endParaRPr lang="en-US" altLang="ko-KR" sz="2400" dirty="0"/>
          </a:p>
          <a:p>
            <a:r>
              <a:rPr lang="ko-KR" altLang="en-US" sz="2400" dirty="0"/>
              <a:t>때문에 </a:t>
            </a:r>
            <a:r>
              <a:rPr lang="en-US" altLang="ko-KR" sz="2400" dirty="0"/>
              <a:t>local minima </a:t>
            </a:r>
            <a:r>
              <a:rPr lang="ko-KR" altLang="en-US" sz="2400" dirty="0"/>
              <a:t>문제에 빠질 수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새로운 </a:t>
            </a:r>
            <a:r>
              <a:rPr lang="en-US" altLang="ko-KR" sz="2400" dirty="0"/>
              <a:t>Cost function</a:t>
            </a:r>
            <a:r>
              <a:rPr lang="ko-KR" altLang="en-US" sz="2400" dirty="0"/>
              <a:t>이 필요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예측한 값이 맞으면 </a:t>
            </a:r>
            <a:r>
              <a:rPr lang="en-US" altLang="ko-KR" dirty="0"/>
              <a:t>0</a:t>
            </a:r>
            <a:r>
              <a:rPr lang="ko-KR" altLang="en-US" dirty="0"/>
              <a:t>을 주고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en-US" altLang="ko-KR" dirty="0"/>
              <a:t>cost </a:t>
            </a:r>
            <a:r>
              <a:rPr lang="ko-KR" altLang="en-US" dirty="0"/>
              <a:t>값을 크게 줌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하나씩 따져보면서 설명</a:t>
            </a:r>
            <a:r>
              <a:rPr lang="en-US" altLang="ko-KR" dirty="0"/>
              <a:t>(y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맞을때</a:t>
            </a:r>
            <a:r>
              <a:rPr lang="ko-KR" altLang="en-US" dirty="0"/>
              <a:t> </a:t>
            </a:r>
            <a:r>
              <a:rPr lang="ko-KR" altLang="en-US" dirty="0" err="1"/>
              <a:t>틀릴때</a:t>
            </a:r>
            <a:r>
              <a:rPr lang="en-US" altLang="ko-KR" dirty="0"/>
              <a:t>, 0</a:t>
            </a:r>
            <a:r>
              <a:rPr lang="ko-KR" altLang="en-US" dirty="0" err="1"/>
              <a:t>일떄</a:t>
            </a:r>
            <a:r>
              <a:rPr lang="ko-KR" altLang="en-US" dirty="0"/>
              <a:t> </a:t>
            </a:r>
            <a:r>
              <a:rPr lang="ko-KR" altLang="en-US" dirty="0" err="1"/>
              <a:t>맞을때</a:t>
            </a:r>
            <a:r>
              <a:rPr lang="en-US" altLang="ko-KR" dirty="0"/>
              <a:t>,</a:t>
            </a:r>
            <a:r>
              <a:rPr lang="ko-KR" altLang="en-US" dirty="0" err="1"/>
              <a:t>틀릴때</a:t>
            </a:r>
            <a:r>
              <a:rPr lang="en-US" altLang="ko-KR" dirty="0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정답이 </a:t>
            </a:r>
            <a:r>
              <a:rPr lang="en-US" altLang="ko-KR" dirty="0"/>
              <a:t>1</a:t>
            </a:r>
            <a:r>
              <a:rPr lang="ko-KR" altLang="en-US" dirty="0"/>
              <a:t>인데 </a:t>
            </a:r>
            <a:r>
              <a:rPr lang="en-US" altLang="ko-KR" dirty="0"/>
              <a:t>1</a:t>
            </a:r>
            <a:r>
              <a:rPr lang="ko-KR" altLang="en-US" dirty="0"/>
              <a:t>을 예측하면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en-US" altLang="ko-KR" dirty="0"/>
              <a:t>0, 0</a:t>
            </a:r>
            <a:r>
              <a:rPr lang="ko-KR" altLang="en-US" dirty="0"/>
              <a:t>을 예측하면 무한</a:t>
            </a:r>
            <a:endParaRPr lang="en-US" altLang="ko-KR" dirty="0"/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정답이 </a:t>
            </a:r>
            <a:r>
              <a:rPr lang="en-US" altLang="ko-KR" dirty="0"/>
              <a:t>0</a:t>
            </a:r>
            <a:r>
              <a:rPr lang="ko-KR" altLang="en-US" dirty="0"/>
              <a:t>인데 </a:t>
            </a:r>
            <a:r>
              <a:rPr lang="en-US" altLang="ko-KR" dirty="0"/>
              <a:t>0</a:t>
            </a:r>
            <a:r>
              <a:rPr lang="ko-KR" altLang="en-US" dirty="0"/>
              <a:t>을 예측하면 </a:t>
            </a:r>
            <a:r>
              <a:rPr lang="en-US" altLang="ko-KR" dirty="0"/>
              <a:t>cost</a:t>
            </a:r>
            <a:r>
              <a:rPr lang="ko-KR" altLang="en-US" dirty="0"/>
              <a:t>가 </a:t>
            </a:r>
            <a:r>
              <a:rPr lang="en-US" altLang="ko-KR" dirty="0"/>
              <a:t>0, 1</a:t>
            </a:r>
            <a:r>
              <a:rPr lang="ko-KR" altLang="en-US" dirty="0"/>
              <a:t>을 예측하면 무한</a:t>
            </a:r>
            <a:endParaRPr dirty="0"/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8" name="Shape 8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/>
              <a:t>파란선</a:t>
            </a:r>
            <a:r>
              <a:rPr lang="ko-KR" altLang="en-US" dirty="0"/>
              <a:t> 위에 있으면 </a:t>
            </a:r>
            <a:r>
              <a:rPr lang="en-US" altLang="ko-KR" dirty="0"/>
              <a:t>Spam</a:t>
            </a:r>
          </a:p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아래 있으면 </a:t>
            </a:r>
            <a:r>
              <a:rPr lang="en-US" altLang="ko-KR" dirty="0"/>
              <a:t>Not Spam</a:t>
            </a:r>
            <a:endParaRPr dirty="0"/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557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Legitimate : 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합법</a:t>
            </a:r>
            <a:endParaRPr dirty="0"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/>
              <a:t>0</a:t>
            </a:r>
            <a:r>
              <a:rPr lang="ko-KR" altLang="en-US" sz="2400" dirty="0"/>
              <a:t>보다 매우 작거나 </a:t>
            </a:r>
            <a:r>
              <a:rPr lang="en-US" altLang="ko-KR" sz="2400" dirty="0"/>
              <a:t>0</a:t>
            </a:r>
            <a:r>
              <a:rPr lang="ko-KR" altLang="en-US" sz="2400" dirty="0"/>
              <a:t>보다 매우 </a:t>
            </a:r>
            <a:r>
              <a:rPr lang="ko-KR" altLang="en-US" sz="2400" dirty="0" err="1"/>
              <a:t>클수가</a:t>
            </a:r>
            <a:r>
              <a:rPr lang="ko-KR" altLang="en-US" sz="2400" dirty="0"/>
              <a:t> 있음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classification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C362D-4BDA-4D6F-8D2D-6BBD9BE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Hypothesis 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466337"/>
            <a:ext cx="4568871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Shape 8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775" y="216257"/>
            <a:ext cx="19528448" cy="13283486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/>
          <p:nvPr/>
        </p:nvSpPr>
        <p:spPr>
          <a:xfrm>
            <a:off x="680445" y="8085121"/>
            <a:ext cx="7554596" cy="547688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function,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 function.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Curved in two directions,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the letter "S"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Hypothesis </a:t>
            </a:r>
          </a:p>
        </p:txBody>
      </p:sp>
      <p:pic>
        <p:nvPicPr>
          <p:cNvPr id="841" name="Shape 8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7156" y="4631153"/>
            <a:ext cx="7409688" cy="179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BB9DC32-265F-47C5-9B13-CF7317AED261}"/>
              </a:ext>
            </a:extLst>
          </p:cNvPr>
          <p:cNvCxnSpPr>
            <a:cxnSpLocks/>
          </p:cNvCxnSpPr>
          <p:nvPr/>
        </p:nvCxnSpPr>
        <p:spPr>
          <a:xfrm>
            <a:off x="14046200" y="6301748"/>
            <a:ext cx="18506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B6F9CC-CE9E-482D-B47E-F258AF4E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58" y="1790266"/>
            <a:ext cx="19925897" cy="101354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9ABC8A-E4A5-4431-A02B-C00D5A6220D7}"/>
              </a:ext>
            </a:extLst>
          </p:cNvPr>
          <p:cNvSpPr/>
          <p:nvPr/>
        </p:nvSpPr>
        <p:spPr>
          <a:xfrm>
            <a:off x="18454255" y="10764982"/>
            <a:ext cx="4031672" cy="1537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6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2505" y="3088981"/>
            <a:ext cx="9061798" cy="16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1311" y="5161358"/>
            <a:ext cx="10679906" cy="7929563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/>
          <p:nvPr/>
        </p:nvSpPr>
        <p:spPr>
          <a:xfrm>
            <a:off x="13479088" y="3447681"/>
            <a:ext cx="1673225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727097" y="3556526"/>
            <a:ext cx="4568871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1100" y="3601325"/>
            <a:ext cx="9061798" cy="16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Shape 8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4906" y="5501339"/>
            <a:ext cx="5750255" cy="139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Shape 8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6573" y="5855253"/>
            <a:ext cx="4568871" cy="6871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9C12B-8FA5-4C78-9A8C-7B3699CCC56D}"/>
              </a:ext>
            </a:extLst>
          </p:cNvPr>
          <p:cNvSpPr txBox="1"/>
          <p:nvPr/>
        </p:nvSpPr>
        <p:spPr>
          <a:xfrm>
            <a:off x="13106400" y="81930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New cost function for logistic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389" y="6081117"/>
            <a:ext cx="12215814" cy="15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1392" y="3727860"/>
            <a:ext cx="10179843" cy="1328023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/>
          <p:nvPr/>
        </p:nvSpPr>
        <p:spPr>
          <a:xfrm>
            <a:off x="4400651" y="6329362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73" name="Shape 873"/>
          <p:cNvSpPr/>
          <p:nvPr/>
        </p:nvSpPr>
        <p:spPr>
          <a:xfrm>
            <a:off x="12420820" y="3939432"/>
            <a:ext cx="139128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74" name="Shape 874"/>
          <p:cNvSpPr/>
          <p:nvPr/>
        </p:nvSpPr>
        <p:spPr>
          <a:xfrm>
            <a:off x="5740848" y="3882282"/>
            <a:ext cx="3040508" cy="968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4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833937" y="-71438"/>
            <a:ext cx="14716126" cy="262623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understanding cost function</a:t>
            </a:r>
          </a:p>
        </p:txBody>
      </p:sp>
      <p:pic>
        <p:nvPicPr>
          <p:cNvPr id="880" name="Shape 8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8215" y="8288546"/>
            <a:ext cx="6966932" cy="455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Shape 8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8049" y="8053796"/>
            <a:ext cx="7076020" cy="46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Shape 8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4061" y="2110577"/>
            <a:ext cx="8304039" cy="105621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Shape 883"/>
          <p:cNvSpPr/>
          <p:nvPr/>
        </p:nvSpPr>
        <p:spPr>
          <a:xfrm>
            <a:off x="14735309" y="6875859"/>
            <a:ext cx="3085906" cy="1785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1128354" y="8500642"/>
            <a:ext cx="3085905" cy="1785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5974705" y="2135449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pic>
        <p:nvPicPr>
          <p:cNvPr id="10" name="Shape 863">
            <a:extLst>
              <a:ext uri="{FF2B5EF4-FFF2-40B4-BE49-F238E27FC236}">
                <a16:creationId xmlns:a16="http://schemas.microsoft.com/office/drawing/2014/main" id="{E7808A10-A242-42EC-B653-54CE2E2F0C3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11500" y="2133080"/>
            <a:ext cx="4905338" cy="11900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56BE8-382D-4857-8C83-53A903A9CD55}"/>
                  </a:ext>
                </a:extLst>
              </p:cNvPr>
              <p:cNvSpPr txBox="1"/>
              <p:nvPr/>
            </p:nvSpPr>
            <p:spPr>
              <a:xfrm>
                <a:off x="1548049" y="4613564"/>
                <a:ext cx="641444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/>
                  <a:t>If Y=1</a:t>
                </a:r>
              </a:p>
              <a:p>
                <a:r>
                  <a:rPr lang="en-US" altLang="ko-KR" sz="4000" dirty="0"/>
                  <a:t>	1) H(x) = 1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4000" dirty="0"/>
              </a:p>
              <a:p>
                <a:r>
                  <a:rPr lang="en-US" altLang="ko-KR" sz="4000" dirty="0"/>
                  <a:t>	2) H(x) = 0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4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56BE8-382D-4857-8C83-53A903A9C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49" y="4613564"/>
                <a:ext cx="6414448" cy="1938992"/>
              </a:xfrm>
              <a:prstGeom prst="rect">
                <a:avLst/>
              </a:prstGeom>
              <a:blipFill>
                <a:blip r:embed="rId7"/>
                <a:stretch>
                  <a:fillRect l="-3422" t="-5660" b="-12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52C433-E692-4E81-99A1-932477FD5E1B}"/>
                  </a:ext>
                </a:extLst>
              </p:cNvPr>
              <p:cNvSpPr txBox="1"/>
              <p:nvPr/>
            </p:nvSpPr>
            <p:spPr>
              <a:xfrm>
                <a:off x="14931540" y="4613564"/>
                <a:ext cx="765023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/>
                  <a:t>If Y=0</a:t>
                </a:r>
              </a:p>
              <a:p>
                <a:r>
                  <a:rPr lang="en-US" altLang="ko-KR" sz="4000" dirty="0"/>
                  <a:t>	1) H(x) = 1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4000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</m:func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4000" dirty="0"/>
              </a:p>
              <a:p>
                <a:r>
                  <a:rPr lang="en-US" altLang="ko-KR" sz="4000" dirty="0"/>
                  <a:t>	2) H(x) = 0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4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4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(1−0)</m:t>
                        </m:r>
                      </m:e>
                    </m:func>
                  </m:oMath>
                </a14:m>
                <a:r>
                  <a:rPr lang="en-US" altLang="ko-KR" sz="4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52C433-E692-4E81-99A1-932477FD5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540" y="4613564"/>
                <a:ext cx="7650236" cy="1938992"/>
              </a:xfrm>
              <a:prstGeom prst="rect">
                <a:avLst/>
              </a:prstGeom>
              <a:blipFill>
                <a:blip r:embed="rId8"/>
                <a:stretch>
                  <a:fillRect l="-2789" t="-5660" b="-12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891" name="Shape 8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231" y="4485875"/>
            <a:ext cx="8304039" cy="10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5860" y="2959906"/>
            <a:ext cx="7968780" cy="1039577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Shape 893"/>
          <p:cNvSpPr/>
          <p:nvPr/>
        </p:nvSpPr>
        <p:spPr>
          <a:xfrm>
            <a:off x="4922317" y="6329362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</a:p>
        </p:txBody>
      </p:sp>
      <p:sp>
        <p:nvSpPr>
          <p:cNvPr id="894" name="Shape 894"/>
          <p:cNvSpPr/>
          <p:nvPr/>
        </p:nvSpPr>
        <p:spPr>
          <a:xfrm>
            <a:off x="6055430" y="4523446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sp>
        <p:nvSpPr>
          <p:cNvPr id="895" name="Shape 895"/>
          <p:cNvSpPr/>
          <p:nvPr/>
        </p:nvSpPr>
        <p:spPr>
          <a:xfrm>
            <a:off x="6719690" y="2976457"/>
            <a:ext cx="294449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  <p:sp>
        <p:nvSpPr>
          <p:cNvPr id="896" name="Shape 896"/>
          <p:cNvSpPr/>
          <p:nvPr/>
        </p:nvSpPr>
        <p:spPr>
          <a:xfrm>
            <a:off x="12609057" y="2963757"/>
            <a:ext cx="967613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-US" sz="4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pic>
        <p:nvPicPr>
          <p:cNvPr id="897" name="Shape 8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475" y="9929813"/>
            <a:ext cx="17125048" cy="19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0F9D155-B064-43FC-B555-5132ED0FB405}"/>
              </a:ext>
            </a:extLst>
          </p:cNvPr>
          <p:cNvCxnSpPr/>
          <p:nvPr/>
        </p:nvCxnSpPr>
        <p:spPr>
          <a:xfrm>
            <a:off x="11580250" y="6329362"/>
            <a:ext cx="0" cy="2916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09D94E-1619-4490-8089-393989828FF6}"/>
              </a:ext>
            </a:extLst>
          </p:cNvPr>
          <p:cNvSpPr txBox="1"/>
          <p:nvPr/>
        </p:nvSpPr>
        <p:spPr>
          <a:xfrm>
            <a:off x="11899063" y="7518238"/>
            <a:ext cx="5012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하나의 식으로 연결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Minimize cost - Gradient descent algorithm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1460" y="4413421"/>
            <a:ext cx="14341080" cy="132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7329" y="6754439"/>
            <a:ext cx="7054454" cy="137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2344958" y="4624996"/>
            <a:ext cx="2944495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78093E-C999-4EEB-BB49-02D7508D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2" y="1426152"/>
            <a:ext cx="23481996" cy="98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7329" y="6754439"/>
            <a:ext cx="7054454" cy="137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863" y="8797054"/>
            <a:ext cx="24574147" cy="3880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Shape 913"/>
          <p:cNvGrpSpPr/>
          <p:nvPr/>
        </p:nvGrpSpPr>
        <p:grpSpPr>
          <a:xfrm>
            <a:off x="2344958" y="4413421"/>
            <a:ext cx="17017583" cy="1328024"/>
            <a:chOff x="0" y="0"/>
            <a:chExt cx="17017581" cy="1328023"/>
          </a:xfrm>
        </p:grpSpPr>
        <p:pic>
          <p:nvPicPr>
            <p:cNvPr id="914" name="Shape 9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76500" y="0"/>
              <a:ext cx="14341080" cy="1328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5" name="Shape 915"/>
            <p:cNvSpPr/>
            <p:nvPr/>
          </p:nvSpPr>
          <p:spPr>
            <a:xfrm>
              <a:off x="0" y="211572"/>
              <a:ext cx="2944495" cy="904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71425" tIns="71425" rIns="71425" bIns="7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Helvetica Neue"/>
                <a:buNone/>
              </a:pPr>
              <a:r>
                <a:rPr lang="en-US" sz="5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</a:t>
              </a:r>
              <a:r>
                <a:rPr lang="en-US" sz="5000" b="0" i="1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cost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AF3E88-0D3A-47C6-86E4-82F055A15765}"/>
              </a:ext>
            </a:extLst>
          </p:cNvPr>
          <p:cNvCxnSpPr/>
          <p:nvPr/>
        </p:nvCxnSpPr>
        <p:spPr>
          <a:xfrm>
            <a:off x="6019800" y="11760200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Classification </a:t>
            </a:r>
          </a:p>
        </p:txBody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480560" y="3865219"/>
            <a:ext cx="23422877" cy="5299563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Spam Detection: Spam or Ham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Facebook feed: show or hide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Credit Card Fraudulent Transaction detection: legitimate/fraud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0, 1 encoding  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80560" y="3893342"/>
            <a:ext cx="23422877" cy="54584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Spam Detection: Spam (1) or Ham (0)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Facebook feed: show(1) or hide(0)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Credit Card Fraudulent Transaction detection: legitimate(0) or fraud 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Shape 7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801" y="43772"/>
            <a:ext cx="25294836" cy="1362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/>
          <p:nvPr/>
        </p:nvSpPr>
        <p:spPr>
          <a:xfrm>
            <a:off x="9610964" y="12776217"/>
            <a:ext cx="1458468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https://www.youtube.com/watch?v=BmkA1ZsG2P4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Shape 7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407" y="-75079"/>
            <a:ext cx="25514802" cy="13866159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Shape 795"/>
          <p:cNvSpPr/>
          <p:nvPr/>
        </p:nvSpPr>
        <p:spPr>
          <a:xfrm>
            <a:off x="9610964" y="12776217"/>
            <a:ext cx="1458468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https://www.youtube.com/watch?v=BmkA1ZsG2P4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3672205" y="357187"/>
            <a:ext cx="17039588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Pass(1)/Fail(0) based on study hours</a:t>
            </a:r>
          </a:p>
        </p:txBody>
      </p:sp>
      <p:cxnSp>
        <p:nvCxnSpPr>
          <p:cNvPr id="801" name="Shape 801"/>
          <p:cNvCxnSpPr/>
          <p:nvPr/>
        </p:nvCxnSpPr>
        <p:spPr>
          <a:xfrm>
            <a:off x="3927930" y="10219747"/>
            <a:ext cx="170395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02" name="Shape 802"/>
          <p:cNvCxnSpPr/>
          <p:nvPr/>
        </p:nvCxnSpPr>
        <p:spPr>
          <a:xfrm rot="10800000" flipH="1">
            <a:off x="4106523" y="5084872"/>
            <a:ext cx="0" cy="531347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03" name="Shape 803"/>
          <p:cNvSpPr/>
          <p:nvPr/>
        </p:nvSpPr>
        <p:spPr>
          <a:xfrm>
            <a:off x="19183934" y="10321688"/>
            <a:ext cx="174371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</a:t>
            </a:r>
          </a:p>
        </p:txBody>
      </p:sp>
      <p:sp>
        <p:nvSpPr>
          <p:cNvPr id="804" name="Shape 804"/>
          <p:cNvSpPr/>
          <p:nvPr/>
        </p:nvSpPr>
        <p:spPr>
          <a:xfrm>
            <a:off x="1516220" y="5173264"/>
            <a:ext cx="248412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(pass)</a:t>
            </a:r>
          </a:p>
        </p:txBody>
      </p:sp>
      <p:sp>
        <p:nvSpPr>
          <p:cNvPr id="805" name="Shape 805"/>
          <p:cNvSpPr/>
          <p:nvPr/>
        </p:nvSpPr>
        <p:spPr>
          <a:xfrm>
            <a:off x="1798477" y="9245203"/>
            <a:ext cx="19196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(fail)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3672205" y="357187"/>
            <a:ext cx="17039588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Regression?</a:t>
            </a:r>
          </a:p>
        </p:txBody>
      </p:sp>
      <p:cxnSp>
        <p:nvCxnSpPr>
          <p:cNvPr id="811" name="Shape 811"/>
          <p:cNvCxnSpPr/>
          <p:nvPr/>
        </p:nvCxnSpPr>
        <p:spPr>
          <a:xfrm>
            <a:off x="3927930" y="10219747"/>
            <a:ext cx="170395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812" name="Shape 812"/>
          <p:cNvCxnSpPr/>
          <p:nvPr/>
        </p:nvCxnSpPr>
        <p:spPr>
          <a:xfrm rot="10800000" flipH="1">
            <a:off x="4106523" y="5084872"/>
            <a:ext cx="0" cy="531347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813" name="Shape 813"/>
          <p:cNvSpPr/>
          <p:nvPr/>
        </p:nvSpPr>
        <p:spPr>
          <a:xfrm>
            <a:off x="19183934" y="10321688"/>
            <a:ext cx="174371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hours</a:t>
            </a:r>
          </a:p>
        </p:txBody>
      </p:sp>
      <p:sp>
        <p:nvSpPr>
          <p:cNvPr id="814" name="Shape 814"/>
          <p:cNvSpPr/>
          <p:nvPr/>
        </p:nvSpPr>
        <p:spPr>
          <a:xfrm>
            <a:off x="1516220" y="5173264"/>
            <a:ext cx="2484121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(pass)</a:t>
            </a:r>
          </a:p>
        </p:txBody>
      </p:sp>
      <p:sp>
        <p:nvSpPr>
          <p:cNvPr id="815" name="Shape 815"/>
          <p:cNvSpPr/>
          <p:nvPr/>
        </p:nvSpPr>
        <p:spPr>
          <a:xfrm>
            <a:off x="1798477" y="9245203"/>
            <a:ext cx="1919606" cy="9048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(fail)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8D528-2F55-4A16-B375-67B787FCE10A}"/>
              </a:ext>
            </a:extLst>
          </p:cNvPr>
          <p:cNvSpPr txBox="1"/>
          <p:nvPr/>
        </p:nvSpPr>
        <p:spPr>
          <a:xfrm>
            <a:off x="4826000" y="9427926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x</a:t>
            </a:r>
            <a:endParaRPr lang="ko-KR" altLang="en-US" sz="8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473E6-A931-4AD2-8D3B-E32365AD0F56}"/>
              </a:ext>
            </a:extLst>
          </p:cNvPr>
          <p:cNvSpPr txBox="1"/>
          <p:nvPr/>
        </p:nvSpPr>
        <p:spPr>
          <a:xfrm>
            <a:off x="6236316" y="9427926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x</a:t>
            </a:r>
            <a:endParaRPr lang="ko-KR" altLang="en-US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79480-A564-4C52-8380-6584DA14ED39}"/>
              </a:ext>
            </a:extLst>
          </p:cNvPr>
          <p:cNvSpPr txBox="1"/>
          <p:nvPr/>
        </p:nvSpPr>
        <p:spPr>
          <a:xfrm>
            <a:off x="7646632" y="9427926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x</a:t>
            </a:r>
            <a:endParaRPr lang="ko-KR" altLang="en-US" sz="8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02405-13B2-4688-9B86-1688E7607B72}"/>
              </a:ext>
            </a:extLst>
          </p:cNvPr>
          <p:cNvSpPr txBox="1"/>
          <p:nvPr/>
        </p:nvSpPr>
        <p:spPr>
          <a:xfrm>
            <a:off x="9056948" y="9427926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x</a:t>
            </a:r>
            <a:endParaRPr lang="ko-KR" altLang="en-US" sz="8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F2F99-9B63-43E4-AF35-A597A55C321A}"/>
              </a:ext>
            </a:extLst>
          </p:cNvPr>
          <p:cNvSpPr txBox="1"/>
          <p:nvPr/>
        </p:nvSpPr>
        <p:spPr>
          <a:xfrm>
            <a:off x="11023987" y="517326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</a:t>
            </a:r>
            <a:endParaRPr lang="ko-KR" altLang="en-US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DE29D-3AD0-4B16-9F3A-B46426A1619D}"/>
              </a:ext>
            </a:extLst>
          </p:cNvPr>
          <p:cNvSpPr txBox="1"/>
          <p:nvPr/>
        </p:nvSpPr>
        <p:spPr>
          <a:xfrm>
            <a:off x="12090859" y="517326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</a:t>
            </a:r>
            <a:endParaRPr lang="ko-KR" altLang="en-US" sz="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21FC6D-951B-42AE-BDC6-D57C2BA56FA8}"/>
              </a:ext>
            </a:extLst>
          </p:cNvPr>
          <p:cNvSpPr txBox="1"/>
          <p:nvPr/>
        </p:nvSpPr>
        <p:spPr>
          <a:xfrm>
            <a:off x="14147960" y="517326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O</a:t>
            </a:r>
            <a:endParaRPr lang="ko-KR" altLang="en-US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3E2D7-7FC0-4BA4-B891-C7B9C24DF003}"/>
              </a:ext>
            </a:extLst>
          </p:cNvPr>
          <p:cNvSpPr txBox="1"/>
          <p:nvPr/>
        </p:nvSpPr>
        <p:spPr>
          <a:xfrm>
            <a:off x="3029927" y="743383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0.5</a:t>
            </a:r>
            <a:endParaRPr lang="ko-KR" altLang="en-US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0C2060-5EA1-43A7-9E49-62E16ADD2710}"/>
              </a:ext>
            </a:extLst>
          </p:cNvPr>
          <p:cNvCxnSpPr/>
          <p:nvPr/>
        </p:nvCxnSpPr>
        <p:spPr>
          <a:xfrm>
            <a:off x="4106524" y="7787773"/>
            <a:ext cx="14384676" cy="0"/>
          </a:xfrm>
          <a:prstGeom prst="line">
            <a:avLst/>
          </a:prstGeom>
          <a:ln w="57150"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00F7C5-37EE-4C73-BAAC-EE39F6DE425A}"/>
              </a:ext>
            </a:extLst>
          </p:cNvPr>
          <p:cNvCxnSpPr>
            <a:cxnSpLocks/>
          </p:cNvCxnSpPr>
          <p:nvPr/>
        </p:nvCxnSpPr>
        <p:spPr>
          <a:xfrm flipV="1">
            <a:off x="4106522" y="5426340"/>
            <a:ext cx="12558792" cy="47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0765CF-DE61-4A7B-BDC7-6BBE31C3A615}"/>
              </a:ext>
            </a:extLst>
          </p:cNvPr>
          <p:cNvCxnSpPr>
            <a:cxnSpLocks/>
          </p:cNvCxnSpPr>
          <p:nvPr/>
        </p:nvCxnSpPr>
        <p:spPr>
          <a:xfrm flipV="1">
            <a:off x="10467264" y="5173264"/>
            <a:ext cx="101144" cy="5059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8C5D1C-BD41-4789-9FE1-7CC9EFFEBFE7}"/>
              </a:ext>
            </a:extLst>
          </p:cNvPr>
          <p:cNvSpPr txBox="1"/>
          <p:nvPr/>
        </p:nvSpPr>
        <p:spPr>
          <a:xfrm>
            <a:off x="16795669" y="4610039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y=</a:t>
            </a:r>
            <a:r>
              <a:rPr lang="en-US" altLang="ko-KR" sz="6000" dirty="0" err="1"/>
              <a:t>Wx+b</a:t>
            </a:r>
            <a:endParaRPr lang="ko-KR" alt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FC30F-EEE8-4704-A9EE-5178434C3882}"/>
              </a:ext>
            </a:extLst>
          </p:cNvPr>
          <p:cNvSpPr txBox="1"/>
          <p:nvPr/>
        </p:nvSpPr>
        <p:spPr>
          <a:xfrm>
            <a:off x="19931975" y="5062477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</a:rPr>
              <a:t>O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30C402-32D2-4FFD-888D-2E14AF028A7B}"/>
              </a:ext>
            </a:extLst>
          </p:cNvPr>
          <p:cNvCxnSpPr>
            <a:cxnSpLocks/>
          </p:cNvCxnSpPr>
          <p:nvPr/>
        </p:nvCxnSpPr>
        <p:spPr>
          <a:xfrm flipV="1">
            <a:off x="4106524" y="5625703"/>
            <a:ext cx="17651337" cy="469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C98F840-BD27-495B-AEF2-709E4693E0D2}"/>
              </a:ext>
            </a:extLst>
          </p:cNvPr>
          <p:cNvCxnSpPr>
            <a:cxnSpLocks/>
          </p:cNvCxnSpPr>
          <p:nvPr/>
        </p:nvCxnSpPr>
        <p:spPr>
          <a:xfrm flipV="1">
            <a:off x="13717250" y="5148151"/>
            <a:ext cx="101144" cy="5059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body" idx="1"/>
          </p:nvPr>
        </p:nvSpPr>
        <p:spPr>
          <a:xfrm>
            <a:off x="2702841" y="3776760"/>
            <a:ext cx="17212839" cy="4299017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know Y is 0 or 1</a:t>
            </a: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can give values large than 1 or less than 0</a:t>
            </a:r>
          </a:p>
        </p:txBody>
      </p: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8917" y="5282505"/>
            <a:ext cx="4568871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368</Words>
  <Application>Microsoft Office PowerPoint</Application>
  <PresentationFormat>사용자 지정</PresentationFormat>
  <Paragraphs>83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Gill Sans</vt:lpstr>
      <vt:lpstr>Cambria Math</vt:lpstr>
      <vt:lpstr>Arial</vt:lpstr>
      <vt:lpstr>Helvetica Neue</vt:lpstr>
      <vt:lpstr>맑은 고딕</vt:lpstr>
      <vt:lpstr>White</vt:lpstr>
      <vt:lpstr>Lecture Logistic (regression) classification </vt:lpstr>
      <vt:lpstr>PowerPoint 프레젠테이션</vt:lpstr>
      <vt:lpstr>Classification </vt:lpstr>
      <vt:lpstr>0, 1 encoding  </vt:lpstr>
      <vt:lpstr>PowerPoint 프레젠테이션</vt:lpstr>
      <vt:lpstr>PowerPoint 프레젠테이션</vt:lpstr>
      <vt:lpstr>Pass(1)/Fail(0) based on study hours</vt:lpstr>
      <vt:lpstr>Linear Regression?</vt:lpstr>
      <vt:lpstr>Linear regression</vt:lpstr>
      <vt:lpstr>Logistic Hypothesis </vt:lpstr>
      <vt:lpstr>PowerPoint 프레젠테이션</vt:lpstr>
      <vt:lpstr>Logistic Hypothesis </vt:lpstr>
      <vt:lpstr>PowerPoint 프레젠테이션</vt:lpstr>
      <vt:lpstr>Cost</vt:lpstr>
      <vt:lpstr>Cost function</vt:lpstr>
      <vt:lpstr>New cost function for logistic</vt:lpstr>
      <vt:lpstr>understanding cost function</vt:lpstr>
      <vt:lpstr>Cost function</vt:lpstr>
      <vt:lpstr>Minimize cost - Gradient descent algorithm</vt:lpstr>
      <vt:lpstr>Gradient descent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 </cp:lastModifiedBy>
  <cp:revision>21</cp:revision>
  <dcterms:modified xsi:type="dcterms:W3CDTF">2018-08-19T09:10:46Z</dcterms:modified>
</cp:coreProperties>
</file>