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3"/>
  </p:notesMasterIdLst>
  <p:sldIdLst>
    <p:sldId id="369" r:id="rId2"/>
    <p:sldId id="374" r:id="rId3"/>
    <p:sldId id="375" r:id="rId4"/>
    <p:sldId id="377" r:id="rId5"/>
    <p:sldId id="380" r:id="rId6"/>
    <p:sldId id="381" r:id="rId7"/>
    <p:sldId id="383" r:id="rId8"/>
    <p:sldId id="384" r:id="rId9"/>
    <p:sldId id="387" r:id="rId10"/>
    <p:sldId id="388" r:id="rId11"/>
    <p:sldId id="390" r:id="rId12"/>
    <p:sldId id="392" r:id="rId13"/>
    <p:sldId id="393" r:id="rId14"/>
    <p:sldId id="403" r:id="rId15"/>
    <p:sldId id="394" r:id="rId16"/>
    <p:sldId id="395" r:id="rId17"/>
    <p:sldId id="398" r:id="rId18"/>
    <p:sldId id="399" r:id="rId19"/>
    <p:sldId id="400" r:id="rId20"/>
    <p:sldId id="401" r:id="rId21"/>
    <p:sldId id="402" r:id="rId22"/>
  </p:sldIdLst>
  <p:sldSz cx="24384000" cy="13716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93625" autoAdjust="0"/>
  </p:normalViewPr>
  <p:slideViewPr>
    <p:cSldViewPr snapToGrid="0" snapToObjects="1">
      <p:cViewPr varScale="1">
        <p:scale>
          <a:sx n="41" d="100"/>
          <a:sy n="41" d="100"/>
        </p:scale>
        <p:origin x="701" y="3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85" name="Shape 10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9" name="Shape 10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1 </a:t>
            </a:r>
            <a:r>
              <a:rPr lang="ko-KR" altLang="en-US" sz="2400" dirty="0"/>
              <a:t>사이의 값으로 만들어 주면 </a:t>
            </a:r>
            <a:r>
              <a:rPr lang="ko-KR" altLang="en-US" sz="2400" dirty="0" err="1"/>
              <a:t>좋자나</a:t>
            </a:r>
            <a:r>
              <a:rPr lang="en-US" altLang="ko-KR" sz="2400" dirty="0"/>
              <a:t>(</a:t>
            </a:r>
            <a:r>
              <a:rPr lang="ko-KR" altLang="en-US" sz="2400" dirty="0"/>
              <a:t>확률 느낌</a:t>
            </a:r>
            <a:r>
              <a:rPr lang="en-US" altLang="ko-KR" sz="2400" dirty="0"/>
              <a:t>)? </a:t>
            </a:r>
            <a:r>
              <a:rPr lang="en-US" altLang="ko-KR" sz="2400" dirty="0" err="1"/>
              <a:t>Softmax</a:t>
            </a:r>
            <a:r>
              <a:rPr lang="ko-KR" altLang="en-US" sz="2400" dirty="0"/>
              <a:t>를 뒤에 붙여주자</a:t>
            </a:r>
          </a:p>
        </p:txBody>
      </p:sp>
      <p:sp>
        <p:nvSpPr>
          <p:cNvPr id="1111" name="Shape 1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0" name="Shape 1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0" name="Shape 1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844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One hot encoding : Max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표시해줌</a:t>
            </a:r>
            <a:endParaRPr dirty="0"/>
          </a:p>
        </p:txBody>
      </p:sp>
      <p:sp>
        <p:nvSpPr>
          <p:cNvPr id="1127" name="Shape 1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이거의 </a:t>
            </a:r>
            <a:r>
              <a:rPr lang="en-US" altLang="ko-KR" dirty="0"/>
              <a:t>cost function</a:t>
            </a:r>
            <a:r>
              <a:rPr lang="ko-KR" altLang="en-US" dirty="0"/>
              <a:t>은 </a:t>
            </a:r>
            <a:r>
              <a:rPr lang="en-US" altLang="ko-KR" dirty="0"/>
              <a:t>? Cross entropy</a:t>
            </a:r>
            <a:r>
              <a:rPr lang="ko-KR" altLang="en-US" dirty="0"/>
              <a:t>를 사용하자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134" name="Shape 1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0" name="Shape 1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70" name="Shape 1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여러 개인 경우 전체 </a:t>
            </a:r>
            <a:r>
              <a:rPr lang="en-US" altLang="ko-KR" dirty="0"/>
              <a:t>Distance</a:t>
            </a:r>
            <a:r>
              <a:rPr lang="ko-KR" altLang="en-US" dirty="0"/>
              <a:t>의 평균을 내주면 됨</a:t>
            </a:r>
            <a:endParaRPr dirty="0"/>
          </a:p>
        </p:txBody>
      </p:sp>
      <p:sp>
        <p:nvSpPr>
          <p:cNvPr id="1178" name="Shape 1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이 또한 </a:t>
            </a:r>
            <a:r>
              <a:rPr lang="en-US" dirty="0"/>
              <a:t>Convex </a:t>
            </a:r>
            <a:r>
              <a:rPr lang="ko-KR" altLang="en-US" dirty="0"/>
              <a:t>형태이기 때문에 어디서 시작해도 최적의 값을 찾을 수 있음</a:t>
            </a:r>
            <a:endParaRPr dirty="0"/>
          </a:p>
        </p:txBody>
      </p:sp>
      <p:sp>
        <p:nvSpPr>
          <p:cNvPr id="1185" name="Shape 1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Convex </a:t>
            </a:r>
            <a:r>
              <a:rPr lang="ko-KR" altLang="en-US"/>
              <a:t>형태이기 때문에 어디서 시작해도 최적의 값을 찾을 수 있음</a:t>
            </a:r>
            <a:endParaRPr/>
          </a:p>
        </p:txBody>
      </p:sp>
      <p:sp>
        <p:nvSpPr>
          <p:cNvPr id="1185" name="Shape 1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1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3" name="Shape 10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2" name="Shape 10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6" name="Shape 10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classification: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F212C-2E94-4613-9E8A-572295570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is sigmoid?</a:t>
            </a:r>
          </a:p>
        </p:txBody>
      </p:sp>
      <p:pic>
        <p:nvPicPr>
          <p:cNvPr id="1088" name="Shape 10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14" y="5210144"/>
            <a:ext cx="14175071" cy="449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Shape 10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5298" y="4080192"/>
            <a:ext cx="7755120" cy="617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Shape 1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2992" y="4839889"/>
            <a:ext cx="11304985" cy="6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Sigmoid?</a:t>
            </a:r>
          </a:p>
        </p:txBody>
      </p:sp>
      <p:pic>
        <p:nvPicPr>
          <p:cNvPr id="1114" name="Shape 1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6391" y="3139899"/>
            <a:ext cx="17630287" cy="997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Shape 1115"/>
          <p:cNvSpPr/>
          <p:nvPr/>
        </p:nvSpPr>
        <p:spPr>
          <a:xfrm>
            <a:off x="4123439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sp>
        <p:nvSpPr>
          <p:cNvPr id="1116" name="Shape 1116"/>
          <p:cNvSpPr/>
          <p:nvPr/>
        </p:nvSpPr>
        <p:spPr>
          <a:xfrm>
            <a:off x="4863351" y="8613588"/>
            <a:ext cx="2912872" cy="43641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7" name="Shape 1117"/>
          <p:cNvSpPr/>
          <p:nvPr/>
        </p:nvSpPr>
        <p:spPr>
          <a:xfrm>
            <a:off x="6480953" y="5943328"/>
            <a:ext cx="1278241" cy="43641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Shape 1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13" y="170482"/>
            <a:ext cx="23679172" cy="1215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Shape 1123"/>
          <p:cNvSpPr/>
          <p:nvPr/>
        </p:nvSpPr>
        <p:spPr>
          <a:xfrm>
            <a:off x="4123439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sp>
        <p:nvSpPr>
          <p:cNvPr id="1124" name="Shape 1124"/>
          <p:cNvSpPr/>
          <p:nvPr/>
        </p:nvSpPr>
        <p:spPr>
          <a:xfrm>
            <a:off x="925912" y="7713602"/>
            <a:ext cx="5339714" cy="43641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04EFEF-4AC6-427B-9E62-9E1C48659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320494"/>
            <a:ext cx="21841724" cy="110750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D660490-799A-49A5-B409-15E7D571DAF3}"/>
              </a:ext>
            </a:extLst>
          </p:cNvPr>
          <p:cNvSpPr/>
          <p:nvPr/>
        </p:nvSpPr>
        <p:spPr>
          <a:xfrm>
            <a:off x="19155508" y="10691446"/>
            <a:ext cx="4220307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0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Shape 1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400" y="1137719"/>
            <a:ext cx="20443322" cy="11440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Shape 1130"/>
          <p:cNvSpPr/>
          <p:nvPr/>
        </p:nvSpPr>
        <p:spPr>
          <a:xfrm>
            <a:off x="4095316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pic>
        <p:nvPicPr>
          <p:cNvPr id="1131" name="Shape 1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638287" y="3118193"/>
            <a:ext cx="8795205" cy="806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title"/>
          </p:nvPr>
        </p:nvSpPr>
        <p:spPr>
          <a:xfrm>
            <a:off x="4833937" y="0"/>
            <a:ext cx="14716126" cy="201652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1137" name="Shape 1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701" y="2016528"/>
            <a:ext cx="20802875" cy="112504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Shape 1138"/>
          <p:cNvSpPr/>
          <p:nvPr/>
        </p:nvSpPr>
        <p:spPr>
          <a:xfrm>
            <a:off x="4095316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38609-7244-4ACE-8C7C-9D38A71BC5B1}"/>
              </a:ext>
            </a:extLst>
          </p:cNvPr>
          <p:cNvSpPr txBox="1"/>
          <p:nvPr/>
        </p:nvSpPr>
        <p:spPr>
          <a:xfrm>
            <a:off x="19998857" y="3911600"/>
            <a:ext cx="1048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= Y</a:t>
            </a:r>
            <a:endParaRPr lang="ko-KR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C10DB7-A29B-467A-9979-48E52D841E8F}"/>
                  </a:ext>
                </a:extLst>
              </p:cNvPr>
              <p:cNvSpPr txBox="1"/>
              <p:nvPr/>
            </p:nvSpPr>
            <p:spPr>
              <a:xfrm>
                <a:off x="4460712" y="3526879"/>
                <a:ext cx="10256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C10DB7-A29B-467A-9979-48E52D84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712" y="3526879"/>
                <a:ext cx="1025602" cy="769441"/>
              </a:xfrm>
              <a:prstGeom prst="rect">
                <a:avLst/>
              </a:prstGeom>
              <a:blipFill>
                <a:blip r:embed="rId4"/>
                <a:stretch>
                  <a:fillRect l="-24405" t="-17460" b="-36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Cross-entropy cost function</a:t>
            </a:r>
          </a:p>
        </p:txBody>
      </p:sp>
      <p:pic>
        <p:nvPicPr>
          <p:cNvPr id="1163" name="Shape 1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705" y="3993007"/>
            <a:ext cx="3149601" cy="151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Shape 1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745" y="6112478"/>
            <a:ext cx="4199517" cy="6270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Shape 11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46743" y="2907000"/>
            <a:ext cx="8314599" cy="54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Shape 1166"/>
          <p:cNvSpPr/>
          <p:nvPr/>
        </p:nvSpPr>
        <p:spPr>
          <a:xfrm>
            <a:off x="15016321" y="3410542"/>
            <a:ext cx="3149601" cy="880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7" name="Shape 1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72211" y="3891407"/>
            <a:ext cx="8864600" cy="1714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CFEFEC-2932-4A72-896F-BEF237EA5F49}"/>
              </a:ext>
            </a:extLst>
          </p:cNvPr>
          <p:cNvCxnSpPr/>
          <p:nvPr/>
        </p:nvCxnSpPr>
        <p:spPr>
          <a:xfrm>
            <a:off x="13055600" y="5257800"/>
            <a:ext cx="2336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D543EF-9902-4969-895A-5321F715DB93}"/>
              </a:ext>
            </a:extLst>
          </p:cNvPr>
          <p:cNvCxnSpPr/>
          <p:nvPr/>
        </p:nvCxnSpPr>
        <p:spPr>
          <a:xfrm>
            <a:off x="14503400" y="5257800"/>
            <a:ext cx="3479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37E0F3-EB07-4FAE-B24F-8196400CCE2E}"/>
              </a:ext>
            </a:extLst>
          </p:cNvPr>
          <p:cNvSpPr txBox="1"/>
          <p:nvPr/>
        </p:nvSpPr>
        <p:spPr>
          <a:xfrm>
            <a:off x="5826262" y="7022067"/>
            <a:ext cx="1048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= A</a:t>
            </a:r>
            <a:endParaRPr lang="ko-KR" alt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ABDF9-5AB6-401C-BD74-ADFF1ECA003C}"/>
              </a:ext>
            </a:extLst>
          </p:cNvPr>
          <p:cNvSpPr txBox="1"/>
          <p:nvPr/>
        </p:nvSpPr>
        <p:spPr>
          <a:xfrm>
            <a:off x="5826261" y="8952325"/>
            <a:ext cx="2709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= A (</a:t>
            </a:r>
            <a:r>
              <a:rPr lang="ko-KR" altLang="en-US" sz="4400" dirty="0"/>
              <a:t>정답</a:t>
            </a:r>
            <a:r>
              <a:rPr lang="en-US" altLang="ko-KR" sz="4400" dirty="0"/>
              <a:t>)</a:t>
            </a:r>
            <a:endParaRPr lang="ko-KR" alt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9FDD9-1B30-4F96-945C-5C4CDBC1A9F6}"/>
              </a:ext>
            </a:extLst>
          </p:cNvPr>
          <p:cNvSpPr txBox="1"/>
          <p:nvPr/>
        </p:nvSpPr>
        <p:spPr>
          <a:xfrm>
            <a:off x="5826260" y="10830196"/>
            <a:ext cx="2709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= B (</a:t>
            </a:r>
            <a:r>
              <a:rPr lang="ko-KR" altLang="en-US" sz="4400" dirty="0"/>
              <a:t>오답</a:t>
            </a:r>
            <a:r>
              <a:rPr lang="en-US" altLang="ko-KR" sz="4400" dirty="0"/>
              <a:t>)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9BAAD2-685A-4FB0-BB7C-9AA3CCDBC94D}"/>
                  </a:ext>
                </a:extLst>
              </p:cNvPr>
              <p:cNvSpPr txBox="1"/>
              <p:nvPr/>
            </p:nvSpPr>
            <p:spPr>
              <a:xfrm>
                <a:off x="9467088" y="10491831"/>
                <a:ext cx="9513823" cy="1221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ko-KR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altLang="ko-KR" sz="4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4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func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4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n-US" altLang="ko-K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4400" dirty="0"/>
                  <a:t>=</a:t>
                </a:r>
                <a:r>
                  <a:rPr lang="en-US" altLang="ko-KR" sz="4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9BAAD2-685A-4FB0-BB7C-9AA3CCDB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088" y="10491831"/>
                <a:ext cx="9513823" cy="12214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C8DFD0-AD9C-4EE8-9E2C-DEB9BA74D9FC}"/>
                  </a:ext>
                </a:extLst>
              </p:cNvPr>
              <p:cNvSpPr txBox="1"/>
              <p:nvPr/>
            </p:nvSpPr>
            <p:spPr>
              <a:xfrm>
                <a:off x="9467088" y="8637151"/>
                <a:ext cx="9347111" cy="1221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ko-KR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altLang="ko-KR" sz="4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4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4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e>
                    </m:func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4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eqArr>
                      </m:e>
                    </m:d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4400" dirty="0"/>
                  <a:t>=</a:t>
                </a:r>
                <a:r>
                  <a:rPr lang="en-US" altLang="ko-KR" sz="4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C8DFD0-AD9C-4EE8-9E2C-DEB9BA74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088" y="8637151"/>
                <a:ext cx="9347111" cy="1221425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title"/>
          </p:nvPr>
        </p:nvSpPr>
        <p:spPr>
          <a:xfrm>
            <a:off x="3510598" y="193404"/>
            <a:ext cx="19164532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cost VS cross entropy </a:t>
            </a:r>
          </a:p>
        </p:txBody>
      </p:sp>
      <p:pic>
        <p:nvPicPr>
          <p:cNvPr id="1173" name="Shape 1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996" y="4709800"/>
            <a:ext cx="11243416" cy="5277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Shape 1174"/>
          <p:cNvSpPr/>
          <p:nvPr/>
        </p:nvSpPr>
        <p:spPr>
          <a:xfrm>
            <a:off x="5091066" y="4445016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pic>
        <p:nvPicPr>
          <p:cNvPr id="1175" name="Shape 1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4314" y="6967860"/>
            <a:ext cx="5664201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CF89A-5FCB-4354-BA7F-33E58D995D08}"/>
              </a:ext>
            </a:extLst>
          </p:cNvPr>
          <p:cNvSpPr txBox="1"/>
          <p:nvPr/>
        </p:nvSpPr>
        <p:spPr>
          <a:xfrm>
            <a:off x="18221461" y="4512733"/>
            <a:ext cx="3291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Logistic cost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BD729-44F4-4708-A1FC-6073A51899AD}"/>
              </a:ext>
            </a:extLst>
          </p:cNvPr>
          <p:cNvSpPr txBox="1"/>
          <p:nvPr/>
        </p:nvSpPr>
        <p:spPr>
          <a:xfrm>
            <a:off x="18221461" y="7345139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Cross entropy</a:t>
            </a:r>
            <a:endParaRPr lang="ko-KR" altLang="en-US" sz="4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03F53F-B8ED-4887-B4AA-72F102ABA2FD}"/>
              </a:ext>
            </a:extLst>
          </p:cNvPr>
          <p:cNvCxnSpPr/>
          <p:nvPr/>
        </p:nvCxnSpPr>
        <p:spPr>
          <a:xfrm>
            <a:off x="7924800" y="5237507"/>
            <a:ext cx="0" cy="2107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52519A-C5A0-4E15-A9A7-B30F46D39102}"/>
              </a:ext>
            </a:extLst>
          </p:cNvPr>
          <p:cNvCxnSpPr>
            <a:cxnSpLocks/>
          </p:cNvCxnSpPr>
          <p:nvPr/>
        </p:nvCxnSpPr>
        <p:spPr>
          <a:xfrm flipH="1">
            <a:off x="8610600" y="5282174"/>
            <a:ext cx="279400" cy="2062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" name="Shape 1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14" y="3101681"/>
            <a:ext cx="16183530" cy="854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Shape 1181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sp>
        <p:nvSpPr>
          <p:cNvPr id="1182" name="Shape 1182"/>
          <p:cNvSpPr/>
          <p:nvPr/>
        </p:nvSpPr>
        <p:spPr>
          <a:xfrm>
            <a:off x="4095316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Shape 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7205" y="4286358"/>
            <a:ext cx="11516434" cy="88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id="972" name="Shape 9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98159" y="3496762"/>
            <a:ext cx="3282039" cy="107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Shape 9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98242" y="3529512"/>
            <a:ext cx="4013887" cy="101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Shape 9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95277" y="5106212"/>
            <a:ext cx="6324600" cy="181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E80196-F4D4-4387-9BE2-643B2F4E8539}"/>
              </a:ext>
            </a:extLst>
          </p:cNvPr>
          <p:cNvCxnSpPr/>
          <p:nvPr/>
        </p:nvCxnSpPr>
        <p:spPr>
          <a:xfrm>
            <a:off x="2743200" y="3786188"/>
            <a:ext cx="9448800" cy="9574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" name="Shape 1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0398" y="3499728"/>
            <a:ext cx="12633652" cy="788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Shape 1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82395" y="6812759"/>
            <a:ext cx="4344676" cy="393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Shape 1189"/>
          <p:cNvSpPr/>
          <p:nvPr/>
        </p:nvSpPr>
        <p:spPr>
          <a:xfrm>
            <a:off x="6690907" y="12850614"/>
            <a:ext cx="17358335" cy="727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https://www.udacity.com/course/viewer#!/c-ud730/l-6370362152/m-6379811827</a:t>
            </a:r>
          </a:p>
        </p:txBody>
      </p:sp>
      <p:sp>
        <p:nvSpPr>
          <p:cNvPr id="1190" name="Shape 1190"/>
          <p:cNvSpPr txBox="1">
            <a:spLocks noGrp="1"/>
          </p:cNvSpPr>
          <p:nvPr>
            <p:ph type="title"/>
          </p:nvPr>
        </p:nvSpPr>
        <p:spPr>
          <a:xfrm>
            <a:off x="1965231" y="-8431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</a:t>
            </a:r>
          </a:p>
        </p:txBody>
      </p:sp>
      <p:pic>
        <p:nvPicPr>
          <p:cNvPr id="1191" name="Shape 11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65234" y="2235683"/>
            <a:ext cx="3323033" cy="304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D4127E-613E-4E0E-8F73-4D569A02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52" y="2524125"/>
            <a:ext cx="18012695" cy="94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graphicFrame>
        <p:nvGraphicFramePr>
          <p:cNvPr id="980" name="Shape 980"/>
          <p:cNvGraphicFramePr/>
          <p:nvPr/>
        </p:nvGraphicFramePr>
        <p:xfrm>
          <a:off x="1288170" y="4613407"/>
          <a:ext cx="9639150" cy="703515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321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x1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x2 (attendance)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(grade)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A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B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C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81" name="Shape 9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3474" y="4447969"/>
            <a:ext cx="10756901" cy="73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993" name="Shape 9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2169" y="5263469"/>
            <a:ext cx="6664554" cy="4346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Shape 9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7278" y="5446371"/>
            <a:ext cx="5582350" cy="519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65765" y="5446371"/>
            <a:ext cx="6787613" cy="519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18" name="Shape 10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Shape 10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Shape 10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Shape 10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165" y="3553935"/>
            <a:ext cx="11352252" cy="267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Shape 10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165" y="5954573"/>
            <a:ext cx="11352252" cy="267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Shape 10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0165" y="8134667"/>
            <a:ext cx="11352252" cy="26795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2BD60E-4C28-4DC3-BDB3-E5E47B3F76B0}"/>
              </a:ext>
            </a:extLst>
          </p:cNvPr>
          <p:cNvSpPr txBox="1"/>
          <p:nvPr/>
        </p:nvSpPr>
        <p:spPr>
          <a:xfrm>
            <a:off x="17273286" y="371621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77DD7-D7AF-409C-BDF7-D413AC0BEE09}"/>
              </a:ext>
            </a:extLst>
          </p:cNvPr>
          <p:cNvSpPr txBox="1"/>
          <p:nvPr/>
        </p:nvSpPr>
        <p:spPr>
          <a:xfrm>
            <a:off x="17273286" y="5981561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FB7C4-DB38-4AF3-B120-AFBC5C3D3CE9}"/>
              </a:ext>
            </a:extLst>
          </p:cNvPr>
          <p:cNvSpPr txBox="1"/>
          <p:nvPr/>
        </p:nvSpPr>
        <p:spPr>
          <a:xfrm>
            <a:off x="17273286" y="8246903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29" name="Shape 10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Shape 10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Shape 10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5113" y="6585125"/>
            <a:ext cx="9072356" cy="52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Shape 10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8288" y="3553935"/>
            <a:ext cx="11352252" cy="26795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916D1A-50C7-4F7A-98A1-9A8BC748B025}"/>
              </a:ext>
            </a:extLst>
          </p:cNvPr>
          <p:cNvSpPr txBox="1"/>
          <p:nvPr/>
        </p:nvSpPr>
        <p:spPr>
          <a:xfrm>
            <a:off x="17273286" y="371621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E1A84-A2BB-495A-A5D2-489F751C65EE}"/>
              </a:ext>
            </a:extLst>
          </p:cNvPr>
          <p:cNvSpPr txBox="1"/>
          <p:nvPr/>
        </p:nvSpPr>
        <p:spPr>
          <a:xfrm>
            <a:off x="17273286" y="5981561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91154-6377-4A82-BE37-533E91C24E22}"/>
              </a:ext>
            </a:extLst>
          </p:cNvPr>
          <p:cNvSpPr txBox="1"/>
          <p:nvPr/>
        </p:nvSpPr>
        <p:spPr>
          <a:xfrm>
            <a:off x="17273286" y="8246903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46" name="Shape 10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Shape 10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Shape 1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Shape 10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6842" y="4382994"/>
            <a:ext cx="13837401" cy="58227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250A59-45BE-4CE5-BD3B-E4A2CA7974D1}"/>
              </a:ext>
            </a:extLst>
          </p:cNvPr>
          <p:cNvSpPr txBox="1"/>
          <p:nvPr/>
        </p:nvSpPr>
        <p:spPr>
          <a:xfrm>
            <a:off x="17273286" y="371621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DF126-74F2-4DE6-8EDB-3C60AB468EC3}"/>
              </a:ext>
            </a:extLst>
          </p:cNvPr>
          <p:cNvSpPr txBox="1"/>
          <p:nvPr/>
        </p:nvSpPr>
        <p:spPr>
          <a:xfrm>
            <a:off x="17273286" y="5981561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0980F-98C0-4A54-8C47-64C406EC163A}"/>
              </a:ext>
            </a:extLst>
          </p:cNvPr>
          <p:cNvSpPr txBox="1"/>
          <p:nvPr/>
        </p:nvSpPr>
        <p:spPr>
          <a:xfrm>
            <a:off x="17273286" y="8246903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Multinomial classification</a:t>
            </a:r>
          </a:p>
        </p:txBody>
      </p:sp>
      <p:pic>
        <p:nvPicPr>
          <p:cNvPr id="1055" name="Shape 10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Shape 10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Shape 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Shape 10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14" y="5210144"/>
            <a:ext cx="14175071" cy="4497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61AE3-DCD4-4C0F-960B-45EFE8B43910}"/>
              </a:ext>
            </a:extLst>
          </p:cNvPr>
          <p:cNvSpPr txBox="1"/>
          <p:nvPr/>
        </p:nvSpPr>
        <p:spPr>
          <a:xfrm>
            <a:off x="17273286" y="371621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656A5-6CA6-4039-9B26-FC8277A1C28E}"/>
              </a:ext>
            </a:extLst>
          </p:cNvPr>
          <p:cNvSpPr txBox="1"/>
          <p:nvPr/>
        </p:nvSpPr>
        <p:spPr>
          <a:xfrm>
            <a:off x="17273286" y="5981561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8D1D2-BEC6-4C0A-BD83-C21B814B0ABA}"/>
              </a:ext>
            </a:extLst>
          </p:cNvPr>
          <p:cNvSpPr txBox="1"/>
          <p:nvPr/>
        </p:nvSpPr>
        <p:spPr>
          <a:xfrm>
            <a:off x="17273286" y="8246903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is sigmoid?</a:t>
            </a:r>
          </a:p>
        </p:txBody>
      </p:sp>
      <p:pic>
        <p:nvPicPr>
          <p:cNvPr id="1079" name="Shape 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Shape 10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Shape 10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Shape 10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14" y="5210144"/>
            <a:ext cx="14175071" cy="4497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B97B8-7844-4E06-B410-63FE5685C9A2}"/>
              </a:ext>
            </a:extLst>
          </p:cNvPr>
          <p:cNvSpPr txBox="1"/>
          <p:nvPr/>
        </p:nvSpPr>
        <p:spPr>
          <a:xfrm>
            <a:off x="17273286" y="371621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A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1CC87-6643-4AE1-81C9-718822D1D629}"/>
              </a:ext>
            </a:extLst>
          </p:cNvPr>
          <p:cNvSpPr txBox="1"/>
          <p:nvPr/>
        </p:nvSpPr>
        <p:spPr>
          <a:xfrm>
            <a:off x="17273286" y="5981561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B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6C43-084C-4720-B235-2626204C5EE1}"/>
              </a:ext>
            </a:extLst>
          </p:cNvPr>
          <p:cNvSpPr txBox="1"/>
          <p:nvPr/>
        </p:nvSpPr>
        <p:spPr>
          <a:xfrm>
            <a:off x="17273286" y="8246903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</a:t>
            </a:r>
            <a:endParaRPr lang="ko-KR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298</Words>
  <Application>Microsoft Office PowerPoint</Application>
  <PresentationFormat>사용자 지정</PresentationFormat>
  <Paragraphs>73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Gill Sans</vt:lpstr>
      <vt:lpstr>Helvetica Neue</vt:lpstr>
      <vt:lpstr>Arial</vt:lpstr>
      <vt:lpstr>Cambria Math</vt:lpstr>
      <vt:lpstr>맑은 고딕</vt:lpstr>
      <vt:lpstr>White</vt:lpstr>
      <vt:lpstr>Lecture Softmax classification:  Multinomial classification</vt:lpstr>
      <vt:lpstr>Logistic regression</vt:lpstr>
      <vt:lpstr>Multinomial classification</vt:lpstr>
      <vt:lpstr>Multinomial classification</vt:lpstr>
      <vt:lpstr>Multinomial classification</vt:lpstr>
      <vt:lpstr>Multinomial classification</vt:lpstr>
      <vt:lpstr>Multinomial classification</vt:lpstr>
      <vt:lpstr>Multinomial classification</vt:lpstr>
      <vt:lpstr>Where is sigmoid?</vt:lpstr>
      <vt:lpstr>Where is sigmoid?</vt:lpstr>
      <vt:lpstr>PowerPoint 프레젠테이션</vt:lpstr>
      <vt:lpstr>Sigmoid?</vt:lpstr>
      <vt:lpstr>PowerPoint 프레젠테이션</vt:lpstr>
      <vt:lpstr>PowerPoint 프레젠테이션</vt:lpstr>
      <vt:lpstr>PowerPoint 프레젠테이션</vt:lpstr>
      <vt:lpstr>Cost function</vt:lpstr>
      <vt:lpstr>Cross-entropy cost function</vt:lpstr>
      <vt:lpstr>Logistic cost VS cross entropy </vt:lpstr>
      <vt:lpstr>Cost function</vt:lpstr>
      <vt:lpstr>Gradient descent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 </cp:lastModifiedBy>
  <cp:revision>24</cp:revision>
  <dcterms:modified xsi:type="dcterms:W3CDTF">2018-08-19T09:23:54Z</dcterms:modified>
</cp:coreProperties>
</file>