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6"/>
  </p:notesMasterIdLst>
  <p:sldIdLst>
    <p:sldId id="403" r:id="rId2"/>
    <p:sldId id="404" r:id="rId3"/>
    <p:sldId id="405" r:id="rId4"/>
    <p:sldId id="406" r:id="rId5"/>
    <p:sldId id="407" r:id="rId6"/>
    <p:sldId id="408" r:id="rId7"/>
    <p:sldId id="409" r:id="rId8"/>
    <p:sldId id="411" r:id="rId9"/>
    <p:sldId id="412" r:id="rId10"/>
    <p:sldId id="413" r:id="rId11"/>
    <p:sldId id="414" r:id="rId12"/>
    <p:sldId id="415" r:id="rId13"/>
    <p:sldId id="416" r:id="rId14"/>
    <p:sldId id="430" r:id="rId15"/>
    <p:sldId id="419" r:id="rId16"/>
    <p:sldId id="420" r:id="rId17"/>
    <p:sldId id="421" r:id="rId18"/>
    <p:sldId id="424" r:id="rId19"/>
    <p:sldId id="425" r:id="rId20"/>
    <p:sldId id="431" r:id="rId21"/>
    <p:sldId id="427" r:id="rId22"/>
    <p:sldId id="428" r:id="rId23"/>
    <p:sldId id="432" r:id="rId24"/>
    <p:sldId id="429" r:id="rId25"/>
  </p:sldIdLst>
  <p:sldSz cx="24384000" cy="13716000"/>
  <p:notesSz cx="6858000" cy="9144000"/>
  <p:embeddedFontLst>
    <p:embeddedFont>
      <p:font typeface="맑은 고딕" panose="020B0503020000020004" pitchFamily="50" charset="-127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BB563-115B-4DBC-AC2E-BEB8325E57FE}">
  <a:tblStyle styleId="{3CCBB563-115B-4DBC-AC2E-BEB8325E57FE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D0D1D2"/>
          </a:solidFill>
        </a:fill>
      </a:tcStyle>
    </a:wholeTbl>
    <a:band2H>
      <a:tcTxStyle b="off" i="of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67C85"/>
          </a:solidFill>
        </a:fill>
      </a:tcStyle>
    </a:firstRow>
  </a:tblStyle>
  <a:tblStyle styleId="{CB69B910-C896-4310-8037-CF583CF9332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 autoAdjust="0"/>
    <p:restoredTop sz="85250" autoAdjust="0"/>
  </p:normalViewPr>
  <p:slideViewPr>
    <p:cSldViewPr snapToGrid="0" snapToObjects="1">
      <p:cViewPr varScale="1">
        <p:scale>
          <a:sx n="37" d="100"/>
          <a:sy n="37" d="100"/>
        </p:scale>
        <p:origin x="1022" y="5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112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Shape 1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3" name="Shape 1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Shape 1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이런 형태로 간단하게 </a:t>
            </a:r>
            <a:r>
              <a:rPr lang="en-US" altLang="ko-KR" dirty="0"/>
              <a:t>Normalization </a:t>
            </a:r>
            <a:r>
              <a:rPr lang="ko-KR" altLang="en-US" dirty="0"/>
              <a:t>할 수 있음</a:t>
            </a:r>
            <a:endParaRPr dirty="0"/>
          </a:p>
        </p:txBody>
      </p:sp>
      <p:sp>
        <p:nvSpPr>
          <p:cNvPr id="1297" name="Shape 1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Shape 13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err="1"/>
              <a:t>머신러닝의</a:t>
            </a:r>
            <a:r>
              <a:rPr lang="ko-KR" altLang="en-US" dirty="0"/>
              <a:t> 가장 큰 문제</a:t>
            </a:r>
            <a:r>
              <a:rPr lang="en-US" altLang="ko-KR" dirty="0"/>
              <a:t>. </a:t>
            </a:r>
            <a:r>
              <a:rPr lang="ko-KR" altLang="en-US" dirty="0"/>
              <a:t>학습 데이터에만 잘 맞음</a:t>
            </a:r>
            <a:endParaRPr dirty="0"/>
          </a:p>
        </p:txBody>
      </p:sp>
      <p:sp>
        <p:nvSpPr>
          <p:cNvPr id="1305" name="Shape 1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Shape 13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dirty="0"/>
              <a:t>1</a:t>
            </a:r>
            <a:r>
              <a:rPr lang="ko-KR" altLang="en-US" dirty="0"/>
              <a:t>번이 더 잘 맞는 모델</a:t>
            </a:r>
            <a:endParaRPr dirty="0"/>
          </a:p>
        </p:txBody>
      </p:sp>
      <p:sp>
        <p:nvSpPr>
          <p:cNvPr id="1311" name="Shape 1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Shape 13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22" name="Shape 1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Shape 13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구분선을 너무 구부리지 말고 좀 펴자</a:t>
            </a:r>
            <a:endParaRPr dirty="0"/>
          </a:p>
        </p:txBody>
      </p:sp>
      <p:sp>
        <p:nvSpPr>
          <p:cNvPr id="1341" name="Shape 1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0" name="Shape 1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Shape 13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0" name="Shape 1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Shape 13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모의고사를 다 외워버리면 됨</a:t>
            </a:r>
            <a:endParaRPr dirty="0"/>
          </a:p>
        </p:txBody>
      </p:sp>
      <p:sp>
        <p:nvSpPr>
          <p:cNvPr id="1377" name="Shape 1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Shape 13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실제 시험을 통해 모델을 </a:t>
            </a:r>
            <a:r>
              <a:rPr lang="ko-KR" altLang="en-US" dirty="0" err="1"/>
              <a:t>검증해야됨</a:t>
            </a:r>
            <a:endParaRPr lang="en-US" altLang="ko-KR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Test sets</a:t>
            </a:r>
            <a:r>
              <a:rPr lang="ko-KR" altLang="en-US" dirty="0"/>
              <a:t>은 숨겨져 </a:t>
            </a:r>
            <a:r>
              <a:rPr lang="ko-KR" altLang="en-US" dirty="0" err="1"/>
              <a:t>있어야됨</a:t>
            </a:r>
            <a:endParaRPr dirty="0"/>
          </a:p>
        </p:txBody>
      </p:sp>
      <p:sp>
        <p:nvSpPr>
          <p:cNvPr id="1393" name="Shape 1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Shape 14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dirty="0"/>
              <a:t>10</a:t>
            </a:r>
            <a:r>
              <a:rPr lang="ko-KR" altLang="en-US" dirty="0" err="1"/>
              <a:t>만개씩</a:t>
            </a:r>
            <a:r>
              <a:rPr lang="ko-KR" altLang="en-US" dirty="0"/>
              <a:t> 잘라서 학습 시킴</a:t>
            </a:r>
            <a:endParaRPr lang="en-US" altLang="ko-KR" dirty="0"/>
          </a:p>
          <a:p>
            <a:pPr lvl="0">
              <a:spcBef>
                <a:spcPts val="0"/>
              </a:spcBef>
              <a:buNone/>
            </a:pPr>
            <a:r>
              <a:rPr lang="ko-KR" altLang="en-US" dirty="0"/>
              <a:t>새로 데이터가 추가 </a:t>
            </a:r>
            <a:r>
              <a:rPr lang="ko-KR" altLang="en-US" dirty="0" err="1"/>
              <a:t>됬을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전부 다시 학습할 필요 없이 추가 된 데이터만 학습하면 됨</a:t>
            </a:r>
            <a:endParaRPr dirty="0"/>
          </a:p>
        </p:txBody>
      </p:sp>
      <p:sp>
        <p:nvSpPr>
          <p:cNvPr id="1416" name="Shape 1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9" name="Shape 1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3" name="Shape 1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3" name="Shape 1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8613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1" name="Shape 14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Shape 12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8" name="Shape 1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Shape 1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너무 크게 움직여서 수렴이 안됨</a:t>
            </a:r>
            <a:endParaRPr dirty="0"/>
          </a:p>
        </p:txBody>
      </p:sp>
      <p:sp>
        <p:nvSpPr>
          <p:cNvPr id="1228" name="Shape 1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Shape 12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너무 작게 움직여서 수렴이 안됨</a:t>
            </a:r>
            <a:endParaRPr lang="en-US" altLang="ko-KR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Learning rate</a:t>
            </a:r>
            <a:r>
              <a:rPr lang="ko-KR" altLang="en-US" dirty="0"/>
              <a:t>을 </a:t>
            </a:r>
            <a:r>
              <a:rPr lang="ko-KR" altLang="en-US" dirty="0" err="1"/>
              <a:t>정하는데는</a:t>
            </a:r>
            <a:r>
              <a:rPr lang="ko-KR" altLang="en-US" dirty="0"/>
              <a:t> 답이 없음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245" name="Shape 1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Shape 1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2" name="Shape 1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Shape 1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err="1"/>
              <a:t>전처리</a:t>
            </a:r>
            <a:r>
              <a:rPr lang="ko-KR" altLang="en-US" dirty="0"/>
              <a:t> 해야 될 필요가 있음</a:t>
            </a:r>
            <a:endParaRPr dirty="0"/>
          </a:p>
        </p:txBody>
      </p:sp>
      <p:sp>
        <p:nvSpPr>
          <p:cNvPr id="1268" name="Shape 1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Shape 12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dirty="0"/>
              <a:t>X1,X2 </a:t>
            </a:r>
            <a:r>
              <a:rPr lang="ko-KR" altLang="en-US" dirty="0"/>
              <a:t>스케일의 차이로 찌그러진 등고선이 나타남</a:t>
            </a:r>
            <a:endParaRPr dirty="0"/>
          </a:p>
        </p:txBody>
      </p:sp>
      <p:sp>
        <p:nvSpPr>
          <p:cNvPr id="1282" name="Shape 1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Shape 12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데이터를 </a:t>
            </a:r>
            <a:r>
              <a:rPr lang="en-US" dirty="0"/>
              <a:t>Normalize </a:t>
            </a:r>
            <a:r>
              <a:rPr lang="ko-KR" altLang="en-US" dirty="0"/>
              <a:t>시켜줘야 됨</a:t>
            </a:r>
            <a:endParaRPr dirty="0"/>
          </a:p>
        </p:txBody>
      </p:sp>
      <p:sp>
        <p:nvSpPr>
          <p:cNvPr id="1289" name="Shape 1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7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12504353" y="1250155"/>
            <a:ext cx="7500939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4387453" y="1250155"/>
            <a:ext cx="7500937" cy="1121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833937" y="3893342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5307210" y="892967"/>
            <a:ext cx="13751719" cy="8322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2495609" y="892967"/>
            <a:ext cx="7500937" cy="1157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37" cy="5607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387453" y="6697264"/>
            <a:ext cx="7500937" cy="5768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65364" marR="0" lvl="0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marR="0" lvl="1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marR="0" lvl="2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marR="0" lvl="3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marR="0" lvl="4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ebastianraschka.com/Articles/2015_singlelayer_neuron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Shape 1205"/>
          <p:cNvSpPr txBox="1">
            <a:spLocks noGrp="1"/>
          </p:cNvSpPr>
          <p:nvPr>
            <p:ph type="title"/>
          </p:nvPr>
        </p:nvSpPr>
        <p:spPr>
          <a:xfrm>
            <a:off x="3222158" y="2444482"/>
            <a:ext cx="17939683" cy="464343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Application &amp; Tips: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data preprocessing, overfitting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07DBBB-C991-47B9-8021-E5639EEF3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Shape 1299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Standardization</a:t>
            </a:r>
          </a:p>
        </p:txBody>
      </p:sp>
      <p:sp>
        <p:nvSpPr>
          <p:cNvPr id="1300" name="Shape 1300"/>
          <p:cNvSpPr/>
          <p:nvPr/>
        </p:nvSpPr>
        <p:spPr>
          <a:xfrm>
            <a:off x="4670430" y="12579342"/>
            <a:ext cx="19459576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http://sebastianraschka.com/Articles/2015_singlelayer_neurons.html</a:t>
            </a:r>
          </a:p>
        </p:txBody>
      </p:sp>
      <p:pic>
        <p:nvPicPr>
          <p:cNvPr id="1301" name="Shape 13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9432" y="4368546"/>
            <a:ext cx="7413486" cy="384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2" name="Shape 13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83126" y="9705815"/>
            <a:ext cx="16417748" cy="638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Shape 1307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Overfitting</a:t>
            </a:r>
          </a:p>
        </p:txBody>
      </p:sp>
      <p:sp>
        <p:nvSpPr>
          <p:cNvPr id="1308" name="Shape 1308"/>
          <p:cNvSpPr txBox="1">
            <a:spLocks noGrp="1"/>
          </p:cNvSpPr>
          <p:nvPr>
            <p:ph type="body" idx="1"/>
          </p:nvPr>
        </p:nvSpPr>
        <p:spPr>
          <a:xfrm>
            <a:off x="1171020" y="3828183"/>
            <a:ext cx="22528744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Our model is very good with training data set (with memorization)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Not good at test dataset or in real use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Shape 1313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Overfitting</a:t>
            </a:r>
          </a:p>
        </p:txBody>
      </p:sp>
      <p:pic>
        <p:nvPicPr>
          <p:cNvPr id="1314" name="Shape 13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773" y="4379821"/>
            <a:ext cx="9723619" cy="886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Shape 13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10051" y="9180895"/>
            <a:ext cx="1374578" cy="121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Shape 13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34860" y="8414559"/>
            <a:ext cx="1273882" cy="79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Shape 13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43639" y="4379821"/>
            <a:ext cx="9723619" cy="886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" name="Shape 1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43918" y="9180895"/>
            <a:ext cx="1374578" cy="121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Shape 13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268728" y="8414559"/>
            <a:ext cx="1273882" cy="796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18292E2-7972-49B2-95D9-52AD65EBC469}"/>
              </a:ext>
            </a:extLst>
          </p:cNvPr>
          <p:cNvCxnSpPr>
            <a:cxnSpLocks/>
          </p:cNvCxnSpPr>
          <p:nvPr/>
        </p:nvCxnSpPr>
        <p:spPr>
          <a:xfrm>
            <a:off x="3210252" y="5029200"/>
            <a:ext cx="6780850" cy="8216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9E9F36D-0AD5-4092-BE05-FAE7B006610D}"/>
              </a:ext>
            </a:extLst>
          </p:cNvPr>
          <p:cNvSpPr/>
          <p:nvPr/>
        </p:nvSpPr>
        <p:spPr>
          <a:xfrm>
            <a:off x="14528800" y="4724400"/>
            <a:ext cx="7493000" cy="5689600"/>
          </a:xfrm>
          <a:custGeom>
            <a:avLst/>
            <a:gdLst>
              <a:gd name="connsiteX0" fmla="*/ 0 w 7493000"/>
              <a:gd name="connsiteY0" fmla="*/ 0 h 5689600"/>
              <a:gd name="connsiteX1" fmla="*/ 127000 w 7493000"/>
              <a:gd name="connsiteY1" fmla="*/ 50800 h 5689600"/>
              <a:gd name="connsiteX2" fmla="*/ 203200 w 7493000"/>
              <a:gd name="connsiteY2" fmla="*/ 127000 h 5689600"/>
              <a:gd name="connsiteX3" fmla="*/ 279400 w 7493000"/>
              <a:gd name="connsiteY3" fmla="*/ 177800 h 5689600"/>
              <a:gd name="connsiteX4" fmla="*/ 406400 w 7493000"/>
              <a:gd name="connsiteY4" fmla="*/ 304800 h 5689600"/>
              <a:gd name="connsiteX5" fmla="*/ 457200 w 7493000"/>
              <a:gd name="connsiteY5" fmla="*/ 381000 h 5689600"/>
              <a:gd name="connsiteX6" fmla="*/ 533400 w 7493000"/>
              <a:gd name="connsiteY6" fmla="*/ 457200 h 5689600"/>
              <a:gd name="connsiteX7" fmla="*/ 584200 w 7493000"/>
              <a:gd name="connsiteY7" fmla="*/ 533400 h 5689600"/>
              <a:gd name="connsiteX8" fmla="*/ 736600 w 7493000"/>
              <a:gd name="connsiteY8" fmla="*/ 660400 h 5689600"/>
              <a:gd name="connsiteX9" fmla="*/ 787400 w 7493000"/>
              <a:gd name="connsiteY9" fmla="*/ 736600 h 5689600"/>
              <a:gd name="connsiteX10" fmla="*/ 863600 w 7493000"/>
              <a:gd name="connsiteY10" fmla="*/ 787400 h 5689600"/>
              <a:gd name="connsiteX11" fmla="*/ 939800 w 7493000"/>
              <a:gd name="connsiteY11" fmla="*/ 889000 h 5689600"/>
              <a:gd name="connsiteX12" fmla="*/ 1041400 w 7493000"/>
              <a:gd name="connsiteY12" fmla="*/ 1041400 h 5689600"/>
              <a:gd name="connsiteX13" fmla="*/ 1117600 w 7493000"/>
              <a:gd name="connsiteY13" fmla="*/ 1117600 h 5689600"/>
              <a:gd name="connsiteX14" fmla="*/ 1244600 w 7493000"/>
              <a:gd name="connsiteY14" fmla="*/ 1346200 h 5689600"/>
              <a:gd name="connsiteX15" fmla="*/ 1371600 w 7493000"/>
              <a:gd name="connsiteY15" fmla="*/ 1498600 h 5689600"/>
              <a:gd name="connsiteX16" fmla="*/ 1397000 w 7493000"/>
              <a:gd name="connsiteY16" fmla="*/ 1574800 h 5689600"/>
              <a:gd name="connsiteX17" fmla="*/ 1447800 w 7493000"/>
              <a:gd name="connsiteY17" fmla="*/ 1651000 h 5689600"/>
              <a:gd name="connsiteX18" fmla="*/ 1498600 w 7493000"/>
              <a:gd name="connsiteY18" fmla="*/ 1803400 h 5689600"/>
              <a:gd name="connsiteX19" fmla="*/ 1549400 w 7493000"/>
              <a:gd name="connsiteY19" fmla="*/ 1879600 h 5689600"/>
              <a:gd name="connsiteX20" fmla="*/ 1600200 w 7493000"/>
              <a:gd name="connsiteY20" fmla="*/ 2032000 h 5689600"/>
              <a:gd name="connsiteX21" fmla="*/ 1625600 w 7493000"/>
              <a:gd name="connsiteY21" fmla="*/ 2108200 h 5689600"/>
              <a:gd name="connsiteX22" fmla="*/ 1676400 w 7493000"/>
              <a:gd name="connsiteY22" fmla="*/ 2184400 h 5689600"/>
              <a:gd name="connsiteX23" fmla="*/ 1727200 w 7493000"/>
              <a:gd name="connsiteY23" fmla="*/ 2336800 h 5689600"/>
              <a:gd name="connsiteX24" fmla="*/ 1778000 w 7493000"/>
              <a:gd name="connsiteY24" fmla="*/ 2489200 h 5689600"/>
              <a:gd name="connsiteX25" fmla="*/ 1803400 w 7493000"/>
              <a:gd name="connsiteY25" fmla="*/ 2565400 h 5689600"/>
              <a:gd name="connsiteX26" fmla="*/ 1828800 w 7493000"/>
              <a:gd name="connsiteY26" fmla="*/ 2641600 h 5689600"/>
              <a:gd name="connsiteX27" fmla="*/ 1803400 w 7493000"/>
              <a:gd name="connsiteY27" fmla="*/ 3860800 h 5689600"/>
              <a:gd name="connsiteX28" fmla="*/ 1778000 w 7493000"/>
              <a:gd name="connsiteY28" fmla="*/ 3937000 h 5689600"/>
              <a:gd name="connsiteX29" fmla="*/ 1727200 w 7493000"/>
              <a:gd name="connsiteY29" fmla="*/ 4343400 h 5689600"/>
              <a:gd name="connsiteX30" fmla="*/ 1778000 w 7493000"/>
              <a:gd name="connsiteY30" fmla="*/ 4597400 h 5689600"/>
              <a:gd name="connsiteX31" fmla="*/ 1803400 w 7493000"/>
              <a:gd name="connsiteY31" fmla="*/ 4673600 h 5689600"/>
              <a:gd name="connsiteX32" fmla="*/ 1854200 w 7493000"/>
              <a:gd name="connsiteY32" fmla="*/ 4749800 h 5689600"/>
              <a:gd name="connsiteX33" fmla="*/ 1930400 w 7493000"/>
              <a:gd name="connsiteY33" fmla="*/ 5003800 h 5689600"/>
              <a:gd name="connsiteX34" fmla="*/ 2006600 w 7493000"/>
              <a:gd name="connsiteY34" fmla="*/ 5156200 h 5689600"/>
              <a:gd name="connsiteX35" fmla="*/ 2057400 w 7493000"/>
              <a:gd name="connsiteY35" fmla="*/ 5232400 h 5689600"/>
              <a:gd name="connsiteX36" fmla="*/ 2184400 w 7493000"/>
              <a:gd name="connsiteY36" fmla="*/ 5410200 h 5689600"/>
              <a:gd name="connsiteX37" fmla="*/ 2362200 w 7493000"/>
              <a:gd name="connsiteY37" fmla="*/ 5638800 h 5689600"/>
              <a:gd name="connsiteX38" fmla="*/ 2514600 w 7493000"/>
              <a:gd name="connsiteY38" fmla="*/ 5689600 h 5689600"/>
              <a:gd name="connsiteX39" fmla="*/ 2794000 w 7493000"/>
              <a:gd name="connsiteY39" fmla="*/ 5664200 h 5689600"/>
              <a:gd name="connsiteX40" fmla="*/ 2921000 w 7493000"/>
              <a:gd name="connsiteY40" fmla="*/ 5537200 h 5689600"/>
              <a:gd name="connsiteX41" fmla="*/ 2997200 w 7493000"/>
              <a:gd name="connsiteY41" fmla="*/ 5511800 h 5689600"/>
              <a:gd name="connsiteX42" fmla="*/ 3022600 w 7493000"/>
              <a:gd name="connsiteY42" fmla="*/ 5105400 h 5689600"/>
              <a:gd name="connsiteX43" fmla="*/ 2895600 w 7493000"/>
              <a:gd name="connsiteY43" fmla="*/ 4851400 h 5689600"/>
              <a:gd name="connsiteX44" fmla="*/ 2844800 w 7493000"/>
              <a:gd name="connsiteY44" fmla="*/ 4775200 h 5689600"/>
              <a:gd name="connsiteX45" fmla="*/ 2794000 w 7493000"/>
              <a:gd name="connsiteY45" fmla="*/ 4699000 h 5689600"/>
              <a:gd name="connsiteX46" fmla="*/ 2717800 w 7493000"/>
              <a:gd name="connsiteY46" fmla="*/ 4622800 h 5689600"/>
              <a:gd name="connsiteX47" fmla="*/ 2641600 w 7493000"/>
              <a:gd name="connsiteY47" fmla="*/ 4470400 h 5689600"/>
              <a:gd name="connsiteX48" fmla="*/ 2590800 w 7493000"/>
              <a:gd name="connsiteY48" fmla="*/ 4394200 h 5689600"/>
              <a:gd name="connsiteX49" fmla="*/ 2667000 w 7493000"/>
              <a:gd name="connsiteY49" fmla="*/ 3860800 h 5689600"/>
              <a:gd name="connsiteX50" fmla="*/ 2692400 w 7493000"/>
              <a:gd name="connsiteY50" fmla="*/ 3784600 h 5689600"/>
              <a:gd name="connsiteX51" fmla="*/ 2844800 w 7493000"/>
              <a:gd name="connsiteY51" fmla="*/ 3683000 h 5689600"/>
              <a:gd name="connsiteX52" fmla="*/ 2997200 w 7493000"/>
              <a:gd name="connsiteY52" fmla="*/ 3632200 h 5689600"/>
              <a:gd name="connsiteX53" fmla="*/ 3302000 w 7493000"/>
              <a:gd name="connsiteY53" fmla="*/ 3657600 h 5689600"/>
              <a:gd name="connsiteX54" fmla="*/ 3378200 w 7493000"/>
              <a:gd name="connsiteY54" fmla="*/ 3708400 h 5689600"/>
              <a:gd name="connsiteX55" fmla="*/ 3454400 w 7493000"/>
              <a:gd name="connsiteY55" fmla="*/ 3733800 h 5689600"/>
              <a:gd name="connsiteX56" fmla="*/ 3606800 w 7493000"/>
              <a:gd name="connsiteY56" fmla="*/ 3810000 h 5689600"/>
              <a:gd name="connsiteX57" fmla="*/ 3683000 w 7493000"/>
              <a:gd name="connsiteY57" fmla="*/ 3886200 h 5689600"/>
              <a:gd name="connsiteX58" fmla="*/ 3759200 w 7493000"/>
              <a:gd name="connsiteY58" fmla="*/ 3937000 h 5689600"/>
              <a:gd name="connsiteX59" fmla="*/ 3784600 w 7493000"/>
              <a:gd name="connsiteY59" fmla="*/ 4013200 h 5689600"/>
              <a:gd name="connsiteX60" fmla="*/ 3759200 w 7493000"/>
              <a:gd name="connsiteY60" fmla="*/ 4089400 h 5689600"/>
              <a:gd name="connsiteX61" fmla="*/ 3708400 w 7493000"/>
              <a:gd name="connsiteY61" fmla="*/ 4165600 h 5689600"/>
              <a:gd name="connsiteX62" fmla="*/ 3810000 w 7493000"/>
              <a:gd name="connsiteY62" fmla="*/ 4343400 h 5689600"/>
              <a:gd name="connsiteX63" fmla="*/ 3860800 w 7493000"/>
              <a:gd name="connsiteY63" fmla="*/ 4419600 h 5689600"/>
              <a:gd name="connsiteX64" fmla="*/ 3937000 w 7493000"/>
              <a:gd name="connsiteY64" fmla="*/ 4495800 h 5689600"/>
              <a:gd name="connsiteX65" fmla="*/ 4038600 w 7493000"/>
              <a:gd name="connsiteY65" fmla="*/ 4648200 h 5689600"/>
              <a:gd name="connsiteX66" fmla="*/ 4114800 w 7493000"/>
              <a:gd name="connsiteY66" fmla="*/ 4724400 h 5689600"/>
              <a:gd name="connsiteX67" fmla="*/ 4165600 w 7493000"/>
              <a:gd name="connsiteY67" fmla="*/ 4800600 h 5689600"/>
              <a:gd name="connsiteX68" fmla="*/ 4318000 w 7493000"/>
              <a:gd name="connsiteY68" fmla="*/ 4902200 h 5689600"/>
              <a:gd name="connsiteX69" fmla="*/ 4546600 w 7493000"/>
              <a:gd name="connsiteY69" fmla="*/ 5029200 h 5689600"/>
              <a:gd name="connsiteX70" fmla="*/ 4724400 w 7493000"/>
              <a:gd name="connsiteY70" fmla="*/ 5156200 h 5689600"/>
              <a:gd name="connsiteX71" fmla="*/ 4800600 w 7493000"/>
              <a:gd name="connsiteY71" fmla="*/ 5207000 h 5689600"/>
              <a:gd name="connsiteX72" fmla="*/ 4978400 w 7493000"/>
              <a:gd name="connsiteY72" fmla="*/ 5283200 h 5689600"/>
              <a:gd name="connsiteX73" fmla="*/ 5130800 w 7493000"/>
              <a:gd name="connsiteY73" fmla="*/ 5384800 h 5689600"/>
              <a:gd name="connsiteX74" fmla="*/ 5207000 w 7493000"/>
              <a:gd name="connsiteY74" fmla="*/ 5461000 h 5689600"/>
              <a:gd name="connsiteX75" fmla="*/ 5638800 w 7493000"/>
              <a:gd name="connsiteY75" fmla="*/ 5588000 h 5689600"/>
              <a:gd name="connsiteX76" fmla="*/ 5740400 w 7493000"/>
              <a:gd name="connsiteY76" fmla="*/ 5613400 h 5689600"/>
              <a:gd name="connsiteX77" fmla="*/ 6654800 w 7493000"/>
              <a:gd name="connsiteY77" fmla="*/ 5664200 h 5689600"/>
              <a:gd name="connsiteX78" fmla="*/ 6832600 w 7493000"/>
              <a:gd name="connsiteY78" fmla="*/ 5689600 h 5689600"/>
              <a:gd name="connsiteX79" fmla="*/ 7086600 w 7493000"/>
              <a:gd name="connsiteY79" fmla="*/ 5664200 h 5689600"/>
              <a:gd name="connsiteX80" fmla="*/ 7239000 w 7493000"/>
              <a:gd name="connsiteY80" fmla="*/ 5588000 h 5689600"/>
              <a:gd name="connsiteX81" fmla="*/ 7493000 w 7493000"/>
              <a:gd name="connsiteY81" fmla="*/ 5588000 h 56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493000" h="5689600">
                <a:moveTo>
                  <a:pt x="0" y="0"/>
                </a:moveTo>
                <a:cubicBezTo>
                  <a:pt x="42333" y="16933"/>
                  <a:pt x="88336" y="26635"/>
                  <a:pt x="127000" y="50800"/>
                </a:cubicBezTo>
                <a:cubicBezTo>
                  <a:pt x="157461" y="69838"/>
                  <a:pt x="175605" y="104004"/>
                  <a:pt x="203200" y="127000"/>
                </a:cubicBezTo>
                <a:cubicBezTo>
                  <a:pt x="226651" y="146543"/>
                  <a:pt x="254000" y="160867"/>
                  <a:pt x="279400" y="177800"/>
                </a:cubicBezTo>
                <a:cubicBezTo>
                  <a:pt x="414867" y="381000"/>
                  <a:pt x="237067" y="135467"/>
                  <a:pt x="406400" y="304800"/>
                </a:cubicBezTo>
                <a:cubicBezTo>
                  <a:pt x="427986" y="326386"/>
                  <a:pt x="437657" y="357549"/>
                  <a:pt x="457200" y="381000"/>
                </a:cubicBezTo>
                <a:cubicBezTo>
                  <a:pt x="480196" y="408595"/>
                  <a:pt x="510404" y="429605"/>
                  <a:pt x="533400" y="457200"/>
                </a:cubicBezTo>
                <a:cubicBezTo>
                  <a:pt x="552943" y="480651"/>
                  <a:pt x="562614" y="511814"/>
                  <a:pt x="584200" y="533400"/>
                </a:cubicBezTo>
                <a:cubicBezTo>
                  <a:pt x="784000" y="733200"/>
                  <a:pt x="528544" y="410733"/>
                  <a:pt x="736600" y="660400"/>
                </a:cubicBezTo>
                <a:cubicBezTo>
                  <a:pt x="756143" y="683851"/>
                  <a:pt x="765814" y="715014"/>
                  <a:pt x="787400" y="736600"/>
                </a:cubicBezTo>
                <a:cubicBezTo>
                  <a:pt x="808986" y="758186"/>
                  <a:pt x="842014" y="765814"/>
                  <a:pt x="863600" y="787400"/>
                </a:cubicBezTo>
                <a:cubicBezTo>
                  <a:pt x="893534" y="817334"/>
                  <a:pt x="915523" y="854319"/>
                  <a:pt x="939800" y="889000"/>
                </a:cubicBezTo>
                <a:cubicBezTo>
                  <a:pt x="974812" y="939017"/>
                  <a:pt x="998228" y="998228"/>
                  <a:pt x="1041400" y="1041400"/>
                </a:cubicBezTo>
                <a:lnTo>
                  <a:pt x="1117600" y="1117600"/>
                </a:lnTo>
                <a:cubicBezTo>
                  <a:pt x="1149540" y="1213420"/>
                  <a:pt x="1157261" y="1258861"/>
                  <a:pt x="1244600" y="1346200"/>
                </a:cubicBezTo>
                <a:cubicBezTo>
                  <a:pt x="1300775" y="1402375"/>
                  <a:pt x="1336237" y="1427875"/>
                  <a:pt x="1371600" y="1498600"/>
                </a:cubicBezTo>
                <a:cubicBezTo>
                  <a:pt x="1383574" y="1522547"/>
                  <a:pt x="1385026" y="1550853"/>
                  <a:pt x="1397000" y="1574800"/>
                </a:cubicBezTo>
                <a:cubicBezTo>
                  <a:pt x="1410652" y="1602104"/>
                  <a:pt x="1435402" y="1623104"/>
                  <a:pt x="1447800" y="1651000"/>
                </a:cubicBezTo>
                <a:cubicBezTo>
                  <a:pt x="1469548" y="1699933"/>
                  <a:pt x="1468897" y="1758845"/>
                  <a:pt x="1498600" y="1803400"/>
                </a:cubicBezTo>
                <a:cubicBezTo>
                  <a:pt x="1515533" y="1828800"/>
                  <a:pt x="1537002" y="1851704"/>
                  <a:pt x="1549400" y="1879600"/>
                </a:cubicBezTo>
                <a:cubicBezTo>
                  <a:pt x="1571148" y="1928533"/>
                  <a:pt x="1583267" y="1981200"/>
                  <a:pt x="1600200" y="2032000"/>
                </a:cubicBezTo>
                <a:cubicBezTo>
                  <a:pt x="1608667" y="2057400"/>
                  <a:pt x="1610748" y="2085923"/>
                  <a:pt x="1625600" y="2108200"/>
                </a:cubicBezTo>
                <a:cubicBezTo>
                  <a:pt x="1642533" y="2133600"/>
                  <a:pt x="1664002" y="2156504"/>
                  <a:pt x="1676400" y="2184400"/>
                </a:cubicBezTo>
                <a:cubicBezTo>
                  <a:pt x="1698148" y="2233333"/>
                  <a:pt x="1710267" y="2286000"/>
                  <a:pt x="1727200" y="2336800"/>
                </a:cubicBezTo>
                <a:lnTo>
                  <a:pt x="1778000" y="2489200"/>
                </a:lnTo>
                <a:lnTo>
                  <a:pt x="1803400" y="2565400"/>
                </a:lnTo>
                <a:lnTo>
                  <a:pt x="1828800" y="2641600"/>
                </a:lnTo>
                <a:cubicBezTo>
                  <a:pt x="1820333" y="3048000"/>
                  <a:pt x="1819328" y="3454624"/>
                  <a:pt x="1803400" y="3860800"/>
                </a:cubicBezTo>
                <a:cubicBezTo>
                  <a:pt x="1802351" y="3887553"/>
                  <a:pt x="1781321" y="3910433"/>
                  <a:pt x="1778000" y="3937000"/>
                </a:cubicBezTo>
                <a:cubicBezTo>
                  <a:pt x="1723093" y="4376255"/>
                  <a:pt x="1794167" y="4142498"/>
                  <a:pt x="1727200" y="4343400"/>
                </a:cubicBezTo>
                <a:cubicBezTo>
                  <a:pt x="1747159" y="4463154"/>
                  <a:pt x="1747687" y="4491306"/>
                  <a:pt x="1778000" y="4597400"/>
                </a:cubicBezTo>
                <a:cubicBezTo>
                  <a:pt x="1785355" y="4623144"/>
                  <a:pt x="1791426" y="4649653"/>
                  <a:pt x="1803400" y="4673600"/>
                </a:cubicBezTo>
                <a:cubicBezTo>
                  <a:pt x="1817052" y="4700904"/>
                  <a:pt x="1837267" y="4724400"/>
                  <a:pt x="1854200" y="4749800"/>
                </a:cubicBezTo>
                <a:cubicBezTo>
                  <a:pt x="1868399" y="4806595"/>
                  <a:pt x="1905664" y="4966696"/>
                  <a:pt x="1930400" y="5003800"/>
                </a:cubicBezTo>
                <a:cubicBezTo>
                  <a:pt x="2075986" y="5222179"/>
                  <a:pt x="1901440" y="4945879"/>
                  <a:pt x="2006600" y="5156200"/>
                </a:cubicBezTo>
                <a:cubicBezTo>
                  <a:pt x="2020252" y="5183504"/>
                  <a:pt x="2045002" y="5204504"/>
                  <a:pt x="2057400" y="5232400"/>
                </a:cubicBezTo>
                <a:cubicBezTo>
                  <a:pt x="2139858" y="5417930"/>
                  <a:pt x="2045804" y="5364001"/>
                  <a:pt x="2184400" y="5410200"/>
                </a:cubicBezTo>
                <a:cubicBezTo>
                  <a:pt x="2210446" y="5449270"/>
                  <a:pt x="2299003" y="5603691"/>
                  <a:pt x="2362200" y="5638800"/>
                </a:cubicBezTo>
                <a:cubicBezTo>
                  <a:pt x="2409009" y="5664805"/>
                  <a:pt x="2514600" y="5689600"/>
                  <a:pt x="2514600" y="5689600"/>
                </a:cubicBezTo>
                <a:cubicBezTo>
                  <a:pt x="2607733" y="5681133"/>
                  <a:pt x="2702558" y="5683795"/>
                  <a:pt x="2794000" y="5664200"/>
                </a:cubicBezTo>
                <a:cubicBezTo>
                  <a:pt x="2898078" y="5641898"/>
                  <a:pt x="2850789" y="5593369"/>
                  <a:pt x="2921000" y="5537200"/>
                </a:cubicBezTo>
                <a:cubicBezTo>
                  <a:pt x="2941907" y="5520474"/>
                  <a:pt x="2971800" y="5520267"/>
                  <a:pt x="2997200" y="5511800"/>
                </a:cubicBezTo>
                <a:cubicBezTo>
                  <a:pt x="3105782" y="5348927"/>
                  <a:pt x="3062825" y="5447312"/>
                  <a:pt x="3022600" y="5105400"/>
                </a:cubicBezTo>
                <a:cubicBezTo>
                  <a:pt x="3008240" y="4983341"/>
                  <a:pt x="2971357" y="4965036"/>
                  <a:pt x="2895600" y="4851400"/>
                </a:cubicBezTo>
                <a:lnTo>
                  <a:pt x="2844800" y="4775200"/>
                </a:lnTo>
                <a:cubicBezTo>
                  <a:pt x="2827867" y="4749800"/>
                  <a:pt x="2815586" y="4720586"/>
                  <a:pt x="2794000" y="4699000"/>
                </a:cubicBezTo>
                <a:cubicBezTo>
                  <a:pt x="2768600" y="4673600"/>
                  <a:pt x="2740796" y="4650395"/>
                  <a:pt x="2717800" y="4622800"/>
                </a:cubicBezTo>
                <a:cubicBezTo>
                  <a:pt x="2626809" y="4513611"/>
                  <a:pt x="2698878" y="4584956"/>
                  <a:pt x="2641600" y="4470400"/>
                </a:cubicBezTo>
                <a:cubicBezTo>
                  <a:pt x="2627948" y="4443096"/>
                  <a:pt x="2607733" y="4419600"/>
                  <a:pt x="2590800" y="4394200"/>
                </a:cubicBezTo>
                <a:cubicBezTo>
                  <a:pt x="2619762" y="3959771"/>
                  <a:pt x="2575950" y="4133950"/>
                  <a:pt x="2667000" y="3860800"/>
                </a:cubicBezTo>
                <a:cubicBezTo>
                  <a:pt x="2675467" y="3835400"/>
                  <a:pt x="2670123" y="3799452"/>
                  <a:pt x="2692400" y="3784600"/>
                </a:cubicBezTo>
                <a:cubicBezTo>
                  <a:pt x="2743200" y="3750733"/>
                  <a:pt x="2786879" y="3702307"/>
                  <a:pt x="2844800" y="3683000"/>
                </a:cubicBezTo>
                <a:lnTo>
                  <a:pt x="2997200" y="3632200"/>
                </a:lnTo>
                <a:cubicBezTo>
                  <a:pt x="3098800" y="3640667"/>
                  <a:pt x="3202028" y="3637606"/>
                  <a:pt x="3302000" y="3657600"/>
                </a:cubicBezTo>
                <a:cubicBezTo>
                  <a:pt x="3331934" y="3663587"/>
                  <a:pt x="3350896" y="3694748"/>
                  <a:pt x="3378200" y="3708400"/>
                </a:cubicBezTo>
                <a:cubicBezTo>
                  <a:pt x="3402147" y="3720374"/>
                  <a:pt x="3430453" y="3721826"/>
                  <a:pt x="3454400" y="3733800"/>
                </a:cubicBezTo>
                <a:cubicBezTo>
                  <a:pt x="3651355" y="3832277"/>
                  <a:pt x="3415269" y="3746156"/>
                  <a:pt x="3606800" y="3810000"/>
                </a:cubicBezTo>
                <a:cubicBezTo>
                  <a:pt x="3632200" y="3835400"/>
                  <a:pt x="3655405" y="3863204"/>
                  <a:pt x="3683000" y="3886200"/>
                </a:cubicBezTo>
                <a:cubicBezTo>
                  <a:pt x="3706451" y="3905743"/>
                  <a:pt x="3740130" y="3913162"/>
                  <a:pt x="3759200" y="3937000"/>
                </a:cubicBezTo>
                <a:cubicBezTo>
                  <a:pt x="3775926" y="3957907"/>
                  <a:pt x="3776133" y="3987800"/>
                  <a:pt x="3784600" y="4013200"/>
                </a:cubicBezTo>
                <a:cubicBezTo>
                  <a:pt x="3776133" y="4038600"/>
                  <a:pt x="3771174" y="4065453"/>
                  <a:pt x="3759200" y="4089400"/>
                </a:cubicBezTo>
                <a:cubicBezTo>
                  <a:pt x="3745548" y="4116704"/>
                  <a:pt x="3712717" y="4135380"/>
                  <a:pt x="3708400" y="4165600"/>
                </a:cubicBezTo>
                <a:cubicBezTo>
                  <a:pt x="3694361" y="4263875"/>
                  <a:pt x="3758663" y="4281796"/>
                  <a:pt x="3810000" y="4343400"/>
                </a:cubicBezTo>
                <a:cubicBezTo>
                  <a:pt x="3829543" y="4366851"/>
                  <a:pt x="3841257" y="4396149"/>
                  <a:pt x="3860800" y="4419600"/>
                </a:cubicBezTo>
                <a:cubicBezTo>
                  <a:pt x="3883796" y="4447195"/>
                  <a:pt x="3914947" y="4467446"/>
                  <a:pt x="3937000" y="4495800"/>
                </a:cubicBezTo>
                <a:cubicBezTo>
                  <a:pt x="3974484" y="4543993"/>
                  <a:pt x="3995428" y="4605028"/>
                  <a:pt x="4038600" y="4648200"/>
                </a:cubicBezTo>
                <a:cubicBezTo>
                  <a:pt x="4064000" y="4673600"/>
                  <a:pt x="4091804" y="4696805"/>
                  <a:pt x="4114800" y="4724400"/>
                </a:cubicBezTo>
                <a:cubicBezTo>
                  <a:pt x="4134343" y="4747851"/>
                  <a:pt x="4142626" y="4780498"/>
                  <a:pt x="4165600" y="4800600"/>
                </a:cubicBezTo>
                <a:cubicBezTo>
                  <a:pt x="4211548" y="4840804"/>
                  <a:pt x="4266491" y="4869422"/>
                  <a:pt x="4318000" y="4902200"/>
                </a:cubicBezTo>
                <a:cubicBezTo>
                  <a:pt x="4597214" y="5079882"/>
                  <a:pt x="4309003" y="4893430"/>
                  <a:pt x="4546600" y="5029200"/>
                </a:cubicBezTo>
                <a:cubicBezTo>
                  <a:pt x="4606460" y="5063406"/>
                  <a:pt x="4669884" y="5117260"/>
                  <a:pt x="4724400" y="5156200"/>
                </a:cubicBezTo>
                <a:cubicBezTo>
                  <a:pt x="4749241" y="5173943"/>
                  <a:pt x="4773296" y="5193348"/>
                  <a:pt x="4800600" y="5207000"/>
                </a:cubicBezTo>
                <a:cubicBezTo>
                  <a:pt x="5010814" y="5312107"/>
                  <a:pt x="4714128" y="5124637"/>
                  <a:pt x="4978400" y="5283200"/>
                </a:cubicBezTo>
                <a:cubicBezTo>
                  <a:pt x="5030753" y="5314612"/>
                  <a:pt x="5087628" y="5341628"/>
                  <a:pt x="5130800" y="5384800"/>
                </a:cubicBezTo>
                <a:cubicBezTo>
                  <a:pt x="5156200" y="5410200"/>
                  <a:pt x="5174871" y="5444936"/>
                  <a:pt x="5207000" y="5461000"/>
                </a:cubicBezTo>
                <a:cubicBezTo>
                  <a:pt x="5305278" y="5510139"/>
                  <a:pt x="5528529" y="5560432"/>
                  <a:pt x="5638800" y="5588000"/>
                </a:cubicBezTo>
                <a:cubicBezTo>
                  <a:pt x="5672667" y="5596467"/>
                  <a:pt x="5705524" y="5611884"/>
                  <a:pt x="5740400" y="5613400"/>
                </a:cubicBezTo>
                <a:cubicBezTo>
                  <a:pt x="6056744" y="5627154"/>
                  <a:pt x="6344419" y="5633162"/>
                  <a:pt x="6654800" y="5664200"/>
                </a:cubicBezTo>
                <a:cubicBezTo>
                  <a:pt x="6714371" y="5670157"/>
                  <a:pt x="6773333" y="5681133"/>
                  <a:pt x="6832600" y="5689600"/>
                </a:cubicBezTo>
                <a:cubicBezTo>
                  <a:pt x="6917267" y="5681133"/>
                  <a:pt x="7003690" y="5683333"/>
                  <a:pt x="7086600" y="5664200"/>
                </a:cubicBezTo>
                <a:cubicBezTo>
                  <a:pt x="7264261" y="5623201"/>
                  <a:pt x="7064391" y="5601431"/>
                  <a:pt x="7239000" y="5588000"/>
                </a:cubicBezTo>
                <a:cubicBezTo>
                  <a:pt x="7323417" y="5581506"/>
                  <a:pt x="7408333" y="5588000"/>
                  <a:pt x="7493000" y="5588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56DB7-E25B-496C-8AB3-C9923A48B487}"/>
              </a:ext>
            </a:extLst>
          </p:cNvPr>
          <p:cNvSpPr txBox="1"/>
          <p:nvPr/>
        </p:nvSpPr>
        <p:spPr>
          <a:xfrm>
            <a:off x="21274509" y="9405362"/>
            <a:ext cx="26324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overfitting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Shape 1324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Solutions for overfitting</a:t>
            </a:r>
          </a:p>
        </p:txBody>
      </p:sp>
      <p:sp>
        <p:nvSpPr>
          <p:cNvPr id="1325" name="Shape 1325"/>
          <p:cNvSpPr txBox="1">
            <a:spLocks noGrp="1"/>
          </p:cNvSpPr>
          <p:nvPr>
            <p:ph type="body" idx="1"/>
          </p:nvPr>
        </p:nvSpPr>
        <p:spPr>
          <a:xfrm>
            <a:off x="3639687" y="3860764"/>
            <a:ext cx="17104625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More training data!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Reduce the number of features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Regularization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2D6231-C057-4762-8799-1F6AD0F12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47" y="1429615"/>
            <a:ext cx="21924774" cy="966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8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Shape 1343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Regularization</a:t>
            </a:r>
          </a:p>
        </p:txBody>
      </p:sp>
      <p:sp>
        <p:nvSpPr>
          <p:cNvPr id="1344" name="Shape 1344"/>
          <p:cNvSpPr txBox="1">
            <a:spLocks noGrp="1"/>
          </p:cNvSpPr>
          <p:nvPr>
            <p:ph type="body" idx="1"/>
          </p:nvPr>
        </p:nvSpPr>
        <p:spPr>
          <a:xfrm>
            <a:off x="4833937" y="3540003"/>
            <a:ext cx="14716126" cy="2647569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Let’s not have too big numbers in the weight </a:t>
            </a:r>
          </a:p>
        </p:txBody>
      </p:sp>
      <p:pic>
        <p:nvPicPr>
          <p:cNvPr id="1345" name="Shape 13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8037" y="5471387"/>
            <a:ext cx="13384045" cy="7066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6" name="Shape 13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00409" y="7953643"/>
            <a:ext cx="4715554" cy="1663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7" name="Shape 13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530249">
            <a:off x="15884528" y="5179448"/>
            <a:ext cx="6530126" cy="16743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24EBFAF-ED1F-45FC-B0EB-E77F4C0C1562}"/>
              </a:ext>
            </a:extLst>
          </p:cNvPr>
          <p:cNvCxnSpPr/>
          <p:nvPr/>
        </p:nvCxnSpPr>
        <p:spPr>
          <a:xfrm>
            <a:off x="15842218" y="9370388"/>
            <a:ext cx="305538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198DA4F-BC0E-4C49-83F2-F48B827DA8C3}"/>
              </a:ext>
            </a:extLst>
          </p:cNvPr>
          <p:cNvCxnSpPr/>
          <p:nvPr/>
        </p:nvCxnSpPr>
        <p:spPr>
          <a:xfrm flipH="1">
            <a:off x="16332200" y="7543800"/>
            <a:ext cx="228600" cy="6343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Shape 1352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Regularization</a:t>
            </a:r>
          </a:p>
        </p:txBody>
      </p:sp>
      <p:sp>
        <p:nvSpPr>
          <p:cNvPr id="1353" name="Shape 1353"/>
          <p:cNvSpPr txBox="1">
            <a:spLocks noGrp="1"/>
          </p:cNvSpPr>
          <p:nvPr>
            <p:ph type="body" idx="1"/>
          </p:nvPr>
        </p:nvSpPr>
        <p:spPr>
          <a:xfrm>
            <a:off x="4833937" y="3540003"/>
            <a:ext cx="14716126" cy="2647569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Let’s not have too big numbers in the weight </a:t>
            </a:r>
          </a:p>
        </p:txBody>
      </p:sp>
      <p:pic>
        <p:nvPicPr>
          <p:cNvPr id="1354" name="Shape 13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0883" y="5471387"/>
            <a:ext cx="13384045" cy="7066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Shape 13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00409" y="7953643"/>
            <a:ext cx="4715554" cy="1663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Shape 13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530249">
            <a:off x="15884528" y="5179448"/>
            <a:ext cx="6530126" cy="1674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Shape 13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89020" y="6914807"/>
            <a:ext cx="14716126" cy="699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Shape 1362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Summary</a:t>
            </a:r>
          </a:p>
        </p:txBody>
      </p:sp>
      <p:sp>
        <p:nvSpPr>
          <p:cNvPr id="1363" name="Shape 1363"/>
          <p:cNvSpPr txBox="1">
            <a:spLocks noGrp="1"/>
          </p:cNvSpPr>
          <p:nvPr>
            <p:ph type="body" idx="1"/>
          </p:nvPr>
        </p:nvSpPr>
        <p:spPr>
          <a:xfrm>
            <a:off x="4833937" y="3893342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preprocessing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Overfitting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More training data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Regularization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Shape 137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Evaluation using training set?</a:t>
            </a:r>
          </a:p>
        </p:txBody>
      </p:sp>
      <p:pic>
        <p:nvPicPr>
          <p:cNvPr id="1380" name="Shape 13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4688" y="3403446"/>
            <a:ext cx="13093102" cy="95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Shape 1381"/>
          <p:cNvSpPr/>
          <p:nvPr/>
        </p:nvSpPr>
        <p:spPr>
          <a:xfrm>
            <a:off x="2877406" y="6194875"/>
            <a:ext cx="2339724" cy="1436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2" name="Shape 1382"/>
          <p:cNvSpPr/>
          <p:nvPr/>
        </p:nvSpPr>
        <p:spPr>
          <a:xfrm>
            <a:off x="2877406" y="10765556"/>
            <a:ext cx="2339724" cy="1436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3" name="Shape 1383"/>
          <p:cNvSpPr/>
          <p:nvPr/>
        </p:nvSpPr>
        <p:spPr>
          <a:xfrm>
            <a:off x="3088780" y="9562668"/>
            <a:ext cx="2339724" cy="1436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4" name="Shape 1384"/>
          <p:cNvSpPr/>
          <p:nvPr/>
        </p:nvSpPr>
        <p:spPr>
          <a:xfrm>
            <a:off x="9345561" y="4486623"/>
            <a:ext cx="7173304" cy="7968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5" name="Shape 1385"/>
          <p:cNvSpPr/>
          <p:nvPr/>
        </p:nvSpPr>
        <p:spPr>
          <a:xfrm>
            <a:off x="10766292" y="3404267"/>
            <a:ext cx="7173302" cy="7968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6" name="Shape 1386"/>
          <p:cNvSpPr/>
          <p:nvPr/>
        </p:nvSpPr>
        <p:spPr>
          <a:xfrm>
            <a:off x="10766292" y="5049994"/>
            <a:ext cx="7173302" cy="7968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7" name="Shape 1387"/>
          <p:cNvSpPr/>
          <p:nvPr/>
        </p:nvSpPr>
        <p:spPr>
          <a:xfrm>
            <a:off x="-1622140" y="11397796"/>
            <a:ext cx="7173302" cy="15657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8" name="Shape 1388"/>
          <p:cNvSpPr/>
          <p:nvPr/>
        </p:nvSpPr>
        <p:spPr>
          <a:xfrm>
            <a:off x="2757030" y="9715068"/>
            <a:ext cx="7173304" cy="2304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89" name="Shape 1389"/>
          <p:cNvCxnSpPr/>
          <p:nvPr/>
        </p:nvCxnSpPr>
        <p:spPr>
          <a:xfrm flipH="1">
            <a:off x="7523452" y="3522201"/>
            <a:ext cx="0" cy="8680016"/>
          </a:xfrm>
          <a:prstGeom prst="straightConnector1">
            <a:avLst/>
          </a:prstGeom>
          <a:noFill/>
          <a:ln w="508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90" name="Shape 1390"/>
          <p:cNvSpPr txBox="1">
            <a:spLocks noGrp="1"/>
          </p:cNvSpPr>
          <p:nvPr>
            <p:ph type="body" idx="1"/>
          </p:nvPr>
        </p:nvSpPr>
        <p:spPr>
          <a:xfrm>
            <a:off x="15316095" y="6262639"/>
            <a:ext cx="8540474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100% correct (accuracy)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Can memorize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Shape 1395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and test sets</a:t>
            </a:r>
          </a:p>
        </p:txBody>
      </p:sp>
      <p:pic>
        <p:nvPicPr>
          <p:cNvPr id="1396" name="Shape 1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3735" y="3431569"/>
            <a:ext cx="13093102" cy="95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Shape 1398"/>
          <p:cNvSpPr/>
          <p:nvPr/>
        </p:nvSpPr>
        <p:spPr>
          <a:xfrm>
            <a:off x="6466453" y="6223000"/>
            <a:ext cx="2339722" cy="1436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9" name="Shape 1399"/>
          <p:cNvSpPr/>
          <p:nvPr/>
        </p:nvSpPr>
        <p:spPr>
          <a:xfrm>
            <a:off x="6466453" y="10793681"/>
            <a:ext cx="2339722" cy="1436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0" name="Shape 1400"/>
          <p:cNvSpPr/>
          <p:nvPr/>
        </p:nvSpPr>
        <p:spPr>
          <a:xfrm>
            <a:off x="6677827" y="9590792"/>
            <a:ext cx="2339722" cy="1436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1" name="Shape 1401"/>
          <p:cNvSpPr/>
          <p:nvPr/>
        </p:nvSpPr>
        <p:spPr>
          <a:xfrm>
            <a:off x="12934607" y="4514748"/>
            <a:ext cx="7173304" cy="7968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2" name="Shape 1402"/>
          <p:cNvSpPr/>
          <p:nvPr/>
        </p:nvSpPr>
        <p:spPr>
          <a:xfrm>
            <a:off x="14355339" y="3432392"/>
            <a:ext cx="7173302" cy="7968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ko-KR" altLang="en-US" sz="32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ㅇㅇㅇㅇㅇ</a:t>
            </a: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3" name="Shape 1403"/>
          <p:cNvSpPr/>
          <p:nvPr/>
        </p:nvSpPr>
        <p:spPr>
          <a:xfrm>
            <a:off x="14448050" y="5078117"/>
            <a:ext cx="7173302" cy="7968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4" name="Shape 1404"/>
          <p:cNvSpPr/>
          <p:nvPr/>
        </p:nvSpPr>
        <p:spPr>
          <a:xfrm>
            <a:off x="1966906" y="11425921"/>
            <a:ext cx="7173302" cy="15657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5" name="Shape 1405"/>
          <p:cNvSpPr/>
          <p:nvPr/>
        </p:nvSpPr>
        <p:spPr>
          <a:xfrm>
            <a:off x="6346076" y="9743192"/>
            <a:ext cx="7173302" cy="2304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06" name="Shape 1406"/>
          <p:cNvCxnSpPr/>
          <p:nvPr/>
        </p:nvCxnSpPr>
        <p:spPr>
          <a:xfrm flipH="1">
            <a:off x="11125199" y="3550326"/>
            <a:ext cx="0" cy="8680016"/>
          </a:xfrm>
          <a:prstGeom prst="straightConnector1">
            <a:avLst/>
          </a:prstGeom>
          <a:noFill/>
          <a:ln w="508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8E09B9-F4EF-402E-AD6D-9154B41223FF}"/>
              </a:ext>
            </a:extLst>
          </p:cNvPr>
          <p:cNvCxnSpPr/>
          <p:nvPr/>
        </p:nvCxnSpPr>
        <p:spPr>
          <a:xfrm>
            <a:off x="7950200" y="9795883"/>
            <a:ext cx="61976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7BF3598-CC04-4666-A651-906F07ABF5BD}"/>
              </a:ext>
            </a:extLst>
          </p:cNvPr>
          <p:cNvCxnSpPr/>
          <p:nvPr/>
        </p:nvCxnSpPr>
        <p:spPr>
          <a:xfrm>
            <a:off x="8178800" y="4514748"/>
            <a:ext cx="0" cy="522844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4A80B3-E29F-4A86-A2D8-9909931A00C9}"/>
              </a:ext>
            </a:extLst>
          </p:cNvPr>
          <p:cNvCxnSpPr>
            <a:cxnSpLocks/>
          </p:cNvCxnSpPr>
          <p:nvPr/>
        </p:nvCxnSpPr>
        <p:spPr>
          <a:xfrm>
            <a:off x="8178800" y="9973683"/>
            <a:ext cx="0" cy="243642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BD0670-44E6-4084-9AD9-BB017A9C3FE4}"/>
              </a:ext>
            </a:extLst>
          </p:cNvPr>
          <p:cNvSpPr txBox="1"/>
          <p:nvPr/>
        </p:nvSpPr>
        <p:spPr>
          <a:xfrm>
            <a:off x="4673651" y="6858000"/>
            <a:ext cx="341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Training sets</a:t>
            </a:r>
            <a:endParaRPr lang="ko-KR" altLang="en-US" sz="4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A85814-9387-4198-8422-4E80A80CCB40}"/>
              </a:ext>
            </a:extLst>
          </p:cNvPr>
          <p:cNvSpPr txBox="1"/>
          <p:nvPr/>
        </p:nvSpPr>
        <p:spPr>
          <a:xfrm>
            <a:off x="5228774" y="10805173"/>
            <a:ext cx="2475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Test sets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1" name="Shape 1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0398" y="3499728"/>
            <a:ext cx="12633652" cy="788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2" name="Shape 1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82395" y="6812759"/>
            <a:ext cx="4344676" cy="393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Shape 1213"/>
          <p:cNvSpPr/>
          <p:nvPr/>
        </p:nvSpPr>
        <p:spPr>
          <a:xfrm>
            <a:off x="6690907" y="12850614"/>
            <a:ext cx="17358335" cy="7270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https://www.udacity.com/course/viewer#!/c-ud730/l-6370362152/m-6379811827</a:t>
            </a:r>
          </a:p>
        </p:txBody>
      </p:sp>
      <p:sp>
        <p:nvSpPr>
          <p:cNvPr id="1214" name="Shape 1214"/>
          <p:cNvSpPr txBox="1">
            <a:spLocks noGrp="1"/>
          </p:cNvSpPr>
          <p:nvPr>
            <p:ph type="title"/>
          </p:nvPr>
        </p:nvSpPr>
        <p:spPr>
          <a:xfrm>
            <a:off x="3489160" y="-40554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</a:t>
            </a:r>
          </a:p>
        </p:txBody>
      </p:sp>
      <p:pic>
        <p:nvPicPr>
          <p:cNvPr id="1215" name="Shape 12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565234" y="2235683"/>
            <a:ext cx="3323033" cy="304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3C8856-6015-4F84-9013-74767E33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89" y="1303842"/>
            <a:ext cx="21972672" cy="1110831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E3B88C6-A408-4DC6-8F9F-86F9C46D394D}"/>
              </a:ext>
            </a:extLst>
          </p:cNvPr>
          <p:cNvSpPr/>
          <p:nvPr/>
        </p:nvSpPr>
        <p:spPr>
          <a:xfrm>
            <a:off x="19721945" y="10931236"/>
            <a:ext cx="3574473" cy="2223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609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Shape 1418"/>
          <p:cNvSpPr txBox="1">
            <a:spLocks noGrp="1"/>
          </p:cNvSpPr>
          <p:nvPr>
            <p:ph type="title"/>
          </p:nvPr>
        </p:nvSpPr>
        <p:spPr>
          <a:xfrm>
            <a:off x="1862508" y="4079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Online learning</a:t>
            </a:r>
          </a:p>
        </p:txBody>
      </p:sp>
      <p:sp>
        <p:nvSpPr>
          <p:cNvPr id="1420" name="Shape 1420"/>
          <p:cNvSpPr/>
          <p:nvPr/>
        </p:nvSpPr>
        <p:spPr>
          <a:xfrm>
            <a:off x="12273292" y="5341491"/>
            <a:ext cx="3606106" cy="30330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799" dist="25400" dir="5400000" rotWithShape="0">
              <a:srgbClr val="000000">
                <a:alpha val="49803"/>
              </a:srgbClr>
            </a:outerShdw>
          </a:effectLst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F9B7AA-1E77-426F-AE30-7B8BE616FAF1}"/>
              </a:ext>
            </a:extLst>
          </p:cNvPr>
          <p:cNvSpPr/>
          <p:nvPr/>
        </p:nvSpPr>
        <p:spPr>
          <a:xfrm>
            <a:off x="4355495" y="2743200"/>
            <a:ext cx="2489200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Data</a:t>
            </a:r>
            <a:r>
              <a:rPr lang="ko-KR" altLang="en-US" sz="4400" dirty="0">
                <a:solidFill>
                  <a:schemeClr val="tx1"/>
                </a:solidFill>
              </a:rPr>
              <a:t> </a:t>
            </a:r>
            <a:r>
              <a:rPr lang="en-US" altLang="ko-KR" sz="4400" dirty="0">
                <a:solidFill>
                  <a:schemeClr val="tx1"/>
                </a:solidFill>
              </a:rPr>
              <a:t>set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6B92F1D-3166-455F-87D4-C576B0FEB495}"/>
              </a:ext>
            </a:extLst>
          </p:cNvPr>
          <p:cNvCxnSpPr/>
          <p:nvPr/>
        </p:nvCxnSpPr>
        <p:spPr>
          <a:xfrm>
            <a:off x="4355495" y="3836988"/>
            <a:ext cx="248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2B3840-73F6-440D-A86C-89B90F8358ED}"/>
              </a:ext>
            </a:extLst>
          </p:cNvPr>
          <p:cNvCxnSpPr/>
          <p:nvPr/>
        </p:nvCxnSpPr>
        <p:spPr>
          <a:xfrm>
            <a:off x="4355495" y="4954588"/>
            <a:ext cx="248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AE8615-D6A9-4A30-8CC8-78B347D60F7B}"/>
              </a:ext>
            </a:extLst>
          </p:cNvPr>
          <p:cNvCxnSpPr/>
          <p:nvPr/>
        </p:nvCxnSpPr>
        <p:spPr>
          <a:xfrm>
            <a:off x="4355495" y="6046788"/>
            <a:ext cx="248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3B1847E-B3BE-4A57-87A9-8DE65BD69E57}"/>
              </a:ext>
            </a:extLst>
          </p:cNvPr>
          <p:cNvCxnSpPr/>
          <p:nvPr/>
        </p:nvCxnSpPr>
        <p:spPr>
          <a:xfrm>
            <a:off x="4355495" y="7164388"/>
            <a:ext cx="248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B6176F8-AAB5-4814-A6CD-7D49DC4EE6A1}"/>
              </a:ext>
            </a:extLst>
          </p:cNvPr>
          <p:cNvSpPr txBox="1"/>
          <p:nvPr/>
        </p:nvSpPr>
        <p:spPr>
          <a:xfrm>
            <a:off x="4355495" y="12750800"/>
            <a:ext cx="2412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100 </a:t>
            </a:r>
            <a:r>
              <a:rPr lang="ko-KR" altLang="en-US" sz="4400" dirty="0"/>
              <a:t>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68F0A-658C-4FA7-BEA7-B560CA786C2C}"/>
              </a:ext>
            </a:extLst>
          </p:cNvPr>
          <p:cNvSpPr txBox="1"/>
          <p:nvPr/>
        </p:nvSpPr>
        <p:spPr>
          <a:xfrm>
            <a:off x="7024721" y="2868068"/>
            <a:ext cx="2098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10 </a:t>
            </a:r>
            <a:r>
              <a:rPr lang="ko-KR" altLang="en-US" sz="4400" dirty="0"/>
              <a:t>만개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80CF734-8490-438C-8571-AD6A387386ED}"/>
              </a:ext>
            </a:extLst>
          </p:cNvPr>
          <p:cNvCxnSpPr>
            <a:cxnSpLocks/>
          </p:cNvCxnSpPr>
          <p:nvPr/>
        </p:nvCxnSpPr>
        <p:spPr>
          <a:xfrm>
            <a:off x="9123372" y="3522143"/>
            <a:ext cx="3068628" cy="2954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Shape 1425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</a:t>
            </a:r>
          </a:p>
        </p:txBody>
      </p:sp>
      <p:pic>
        <p:nvPicPr>
          <p:cNvPr id="1426" name="Shape 14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3992" y="3528237"/>
            <a:ext cx="10336016" cy="5792070"/>
          </a:xfrm>
          <a:prstGeom prst="rect">
            <a:avLst/>
          </a:prstGeom>
          <a:noFill/>
          <a:ln>
            <a:noFill/>
          </a:ln>
        </p:spPr>
      </p:pic>
      <p:sp>
        <p:nvSpPr>
          <p:cNvPr id="1427" name="Shape 1427"/>
          <p:cNvSpPr/>
          <p:nvPr/>
        </p:nvSpPr>
        <p:spPr>
          <a:xfrm>
            <a:off x="14356051" y="12874211"/>
            <a:ext cx="9790431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http://yann.lecun.com/exdb/mnist/</a:t>
            </a:r>
          </a:p>
        </p:txBody>
      </p:sp>
      <p:pic>
        <p:nvPicPr>
          <p:cNvPr id="1428" name="Shape 14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1100" y="9661579"/>
            <a:ext cx="19481799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1FD53C-9075-4DF8-A13E-5CB7F683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29" y="1056842"/>
            <a:ext cx="23812742" cy="1085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32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Accuracy</a:t>
            </a:r>
          </a:p>
        </p:txBody>
      </p:sp>
      <p:sp>
        <p:nvSpPr>
          <p:cNvPr id="1434" name="Shape 1434"/>
          <p:cNvSpPr txBox="1">
            <a:spLocks noGrp="1"/>
          </p:cNvSpPr>
          <p:nvPr>
            <p:ph type="body" idx="1"/>
          </p:nvPr>
        </p:nvSpPr>
        <p:spPr>
          <a:xfrm>
            <a:off x="1951033" y="2839640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many of your predictions are correct?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95% ~ 99%?</a:t>
            </a:r>
          </a:p>
        </p:txBody>
      </p:sp>
      <p:pic>
        <p:nvPicPr>
          <p:cNvPr id="1435" name="Shape 14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5806" y="9164338"/>
            <a:ext cx="6071891" cy="407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0" name="Shape 1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0398" y="3499728"/>
            <a:ext cx="12633652" cy="788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" name="Shape 12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82395" y="6812759"/>
            <a:ext cx="4344676" cy="393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Shape 1222"/>
          <p:cNvSpPr/>
          <p:nvPr/>
        </p:nvSpPr>
        <p:spPr>
          <a:xfrm>
            <a:off x="6690907" y="12850614"/>
            <a:ext cx="17358335" cy="7270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https://www.udacity.com/course/viewer#!/c-ud730/l-6370362152/m-6379811827</a:t>
            </a:r>
          </a:p>
        </p:txBody>
      </p:sp>
      <p:sp>
        <p:nvSpPr>
          <p:cNvPr id="1223" name="Shape 1223"/>
          <p:cNvSpPr txBox="1">
            <a:spLocks noGrp="1"/>
          </p:cNvSpPr>
          <p:nvPr>
            <p:ph type="title"/>
          </p:nvPr>
        </p:nvSpPr>
        <p:spPr>
          <a:xfrm>
            <a:off x="1965231" y="-8431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</a:t>
            </a:r>
          </a:p>
        </p:txBody>
      </p:sp>
      <p:pic>
        <p:nvPicPr>
          <p:cNvPr id="1224" name="Shape 12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565234" y="2235683"/>
            <a:ext cx="3323033" cy="304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Shape 12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6870" y="211112"/>
            <a:ext cx="24384000" cy="252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Shape 1230"/>
          <p:cNvSpPr/>
          <p:nvPr/>
        </p:nvSpPr>
        <p:spPr>
          <a:xfrm>
            <a:off x="4712176" y="12480468"/>
            <a:ext cx="19459576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http://sebastianraschka.com/Articles/2015_singlelayer_neurons.html</a:t>
            </a:r>
          </a:p>
        </p:txBody>
      </p:sp>
      <p:pic>
        <p:nvPicPr>
          <p:cNvPr id="1231" name="Shape 1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6718" y="2348810"/>
            <a:ext cx="33065174" cy="1532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2" name="Shape 1232"/>
          <p:cNvSpPr txBox="1">
            <a:spLocks noGrp="1"/>
          </p:cNvSpPr>
          <p:nvPr>
            <p:ph type="title"/>
          </p:nvPr>
        </p:nvSpPr>
        <p:spPr>
          <a:xfrm>
            <a:off x="-156393" y="-36557"/>
            <a:ext cx="24384000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Large learning rate:</a:t>
            </a:r>
            <a:r>
              <a:rPr lang="en-US" sz="9800" b="0" i="0" u="none" strike="noStrike" cap="none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 overshooting</a:t>
            </a:r>
          </a:p>
        </p:txBody>
      </p:sp>
      <p:sp>
        <p:nvSpPr>
          <p:cNvPr id="1233" name="Shape 1233"/>
          <p:cNvSpPr/>
          <p:nvPr/>
        </p:nvSpPr>
        <p:spPr>
          <a:xfrm>
            <a:off x="17716279" y="2651178"/>
            <a:ext cx="9245513" cy="114252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4" name="Shape 1234"/>
          <p:cNvSpPr/>
          <p:nvPr/>
        </p:nvSpPr>
        <p:spPr>
          <a:xfrm>
            <a:off x="9124663" y="4701416"/>
            <a:ext cx="3773088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5" name="Shape 1235"/>
          <p:cNvSpPr/>
          <p:nvPr/>
        </p:nvSpPr>
        <p:spPr>
          <a:xfrm>
            <a:off x="8070432" y="2747198"/>
            <a:ext cx="3773087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6" name="Shape 1236"/>
          <p:cNvSpPr/>
          <p:nvPr/>
        </p:nvSpPr>
        <p:spPr>
          <a:xfrm>
            <a:off x="10305457" y="6277821"/>
            <a:ext cx="3773087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7" name="Shape 1237"/>
          <p:cNvSpPr/>
          <p:nvPr/>
        </p:nvSpPr>
        <p:spPr>
          <a:xfrm>
            <a:off x="10544954" y="6714189"/>
            <a:ext cx="1674181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8" name="Shape 1238"/>
          <p:cNvSpPr/>
          <p:nvPr/>
        </p:nvSpPr>
        <p:spPr>
          <a:xfrm>
            <a:off x="10684654" y="6841189"/>
            <a:ext cx="1674181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9" name="Shape 1239"/>
          <p:cNvSpPr/>
          <p:nvPr/>
        </p:nvSpPr>
        <p:spPr>
          <a:xfrm>
            <a:off x="12724125" y="5421339"/>
            <a:ext cx="1674181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0" name="Shape 1240"/>
          <p:cNvSpPr/>
          <p:nvPr/>
        </p:nvSpPr>
        <p:spPr>
          <a:xfrm>
            <a:off x="13216745" y="5098346"/>
            <a:ext cx="1674181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1" name="Shape 1241"/>
          <p:cNvSpPr/>
          <p:nvPr/>
        </p:nvSpPr>
        <p:spPr>
          <a:xfrm>
            <a:off x="13496145" y="4772001"/>
            <a:ext cx="1674181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2" name="Shape 1242"/>
          <p:cNvSpPr/>
          <p:nvPr/>
        </p:nvSpPr>
        <p:spPr>
          <a:xfrm>
            <a:off x="14200468" y="2747198"/>
            <a:ext cx="1674181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Shape 1247"/>
          <p:cNvSpPr/>
          <p:nvPr/>
        </p:nvSpPr>
        <p:spPr>
          <a:xfrm>
            <a:off x="4712176" y="12480468"/>
            <a:ext cx="19459576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http://sebastianraschka.com/Articles/2015_singlelayer_neurons.html</a:t>
            </a:r>
          </a:p>
        </p:txBody>
      </p:sp>
      <p:pic>
        <p:nvPicPr>
          <p:cNvPr id="1248" name="Shape 1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6718" y="2348810"/>
            <a:ext cx="33065174" cy="1532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Shape 1249"/>
          <p:cNvSpPr txBox="1">
            <a:spLocks noGrp="1"/>
          </p:cNvSpPr>
          <p:nvPr>
            <p:ph type="title"/>
          </p:nvPr>
        </p:nvSpPr>
        <p:spPr>
          <a:xfrm>
            <a:off x="-156393" y="-36557"/>
            <a:ext cx="24384000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Small learning rate: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83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takes too long, stops at local minimum</a:t>
            </a:r>
          </a:p>
        </p:txBody>
      </p:sp>
      <p:sp>
        <p:nvSpPr>
          <p:cNvPr id="1250" name="Shape 1250"/>
          <p:cNvSpPr/>
          <p:nvPr/>
        </p:nvSpPr>
        <p:spPr>
          <a:xfrm>
            <a:off x="17716279" y="3165771"/>
            <a:ext cx="9245513" cy="109106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1" name="Shape 1251"/>
          <p:cNvSpPr/>
          <p:nvPr/>
        </p:nvSpPr>
        <p:spPr>
          <a:xfrm>
            <a:off x="9124663" y="4701416"/>
            <a:ext cx="3773088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2" name="Shape 1252"/>
          <p:cNvSpPr/>
          <p:nvPr/>
        </p:nvSpPr>
        <p:spPr>
          <a:xfrm>
            <a:off x="8070432" y="3622905"/>
            <a:ext cx="3773087" cy="3296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10305457" y="6277821"/>
            <a:ext cx="3773087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4" name="Shape 1254"/>
          <p:cNvSpPr/>
          <p:nvPr/>
        </p:nvSpPr>
        <p:spPr>
          <a:xfrm>
            <a:off x="10544954" y="6714189"/>
            <a:ext cx="1674181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10684654" y="6841189"/>
            <a:ext cx="1674181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6" name="Shape 1256"/>
          <p:cNvSpPr/>
          <p:nvPr/>
        </p:nvSpPr>
        <p:spPr>
          <a:xfrm>
            <a:off x="12724125" y="5421339"/>
            <a:ext cx="1674181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7" name="Shape 1257"/>
          <p:cNvSpPr/>
          <p:nvPr/>
        </p:nvSpPr>
        <p:spPr>
          <a:xfrm>
            <a:off x="13216745" y="5098346"/>
            <a:ext cx="1674181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8" name="Shape 1258"/>
          <p:cNvSpPr/>
          <p:nvPr/>
        </p:nvSpPr>
        <p:spPr>
          <a:xfrm>
            <a:off x="13496145" y="4772001"/>
            <a:ext cx="1674181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9" name="Shape 1259"/>
          <p:cNvSpPr/>
          <p:nvPr/>
        </p:nvSpPr>
        <p:spPr>
          <a:xfrm>
            <a:off x="14200468" y="3164233"/>
            <a:ext cx="1674181" cy="37549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Shape 1264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Try several learning rates</a:t>
            </a:r>
          </a:p>
        </p:txBody>
      </p:sp>
      <p:sp>
        <p:nvSpPr>
          <p:cNvPr id="1265" name="Shape 1265"/>
          <p:cNvSpPr txBox="1">
            <a:spLocks noGrp="1"/>
          </p:cNvSpPr>
          <p:nvPr>
            <p:ph type="body" idx="1"/>
          </p:nvPr>
        </p:nvSpPr>
        <p:spPr>
          <a:xfrm>
            <a:off x="4833937" y="2839640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Observe the cost function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Check it goes down in a reasonable rate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Shape 1270"/>
          <p:cNvSpPr txBox="1">
            <a:spLocks noGrp="1"/>
          </p:cNvSpPr>
          <p:nvPr>
            <p:ph type="title"/>
          </p:nvPr>
        </p:nvSpPr>
        <p:spPr>
          <a:xfrm>
            <a:off x="648756" y="132334"/>
            <a:ext cx="23086485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(X) preprocessing </a:t>
            </a:r>
            <a:r>
              <a:rPr lang="en-US" sz="8400" b="0" i="0" u="none" strike="noStrike" cap="none">
                <a:solidFill>
                  <a:srgbClr val="0433FF"/>
                </a:solidFill>
                <a:latin typeface="Gill Sans"/>
                <a:ea typeface="Gill Sans"/>
                <a:cs typeface="Gill Sans"/>
                <a:sym typeface="Gill Sans"/>
              </a:rPr>
              <a:t>for gradient descent </a:t>
            </a:r>
          </a:p>
        </p:txBody>
      </p:sp>
      <p:pic>
        <p:nvPicPr>
          <p:cNvPr id="1271" name="Shape 1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4596" y="2958698"/>
            <a:ext cx="12054808" cy="10242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7910080-DEA8-4264-ACB1-66DCAC0D7B45}"/>
              </a:ext>
            </a:extLst>
          </p:cNvPr>
          <p:cNvCxnSpPr/>
          <p:nvPr/>
        </p:nvCxnSpPr>
        <p:spPr>
          <a:xfrm flipH="1">
            <a:off x="12192000" y="5359400"/>
            <a:ext cx="2286000" cy="218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 txBox="1">
            <a:spLocks noGrp="1"/>
          </p:cNvSpPr>
          <p:nvPr>
            <p:ph type="title"/>
          </p:nvPr>
        </p:nvSpPr>
        <p:spPr>
          <a:xfrm>
            <a:off x="648756" y="132334"/>
            <a:ext cx="23086485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(X) preprocessing </a:t>
            </a:r>
            <a:r>
              <a:rPr lang="en-US" sz="8400" b="0" i="0" u="none" strike="noStrike" cap="none">
                <a:solidFill>
                  <a:srgbClr val="0433FF"/>
                </a:solidFill>
                <a:latin typeface="Gill Sans"/>
                <a:ea typeface="Gill Sans"/>
                <a:cs typeface="Gill Sans"/>
                <a:sym typeface="Gill Sans"/>
              </a:rPr>
              <a:t>for gradient descent </a:t>
            </a:r>
          </a:p>
        </p:txBody>
      </p:sp>
      <p:graphicFrame>
        <p:nvGraphicFramePr>
          <p:cNvPr id="1285" name="Shape 1285"/>
          <p:cNvGraphicFramePr/>
          <p:nvPr/>
        </p:nvGraphicFramePr>
        <p:xfrm>
          <a:off x="1288170" y="4613407"/>
          <a:ext cx="6615825" cy="7035150"/>
        </p:xfrm>
        <a:graphic>
          <a:graphicData uri="http://schemas.openxmlformats.org/drawingml/2006/table">
            <a:tbl>
              <a:tblPr>
                <a:noFill/>
                <a:tableStyleId>{3CCBB563-115B-4DBC-AC2E-BEB8325E57FE}</a:tableStyleId>
              </a:tblPr>
              <a:tblGrid>
                <a:gridCol w="220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x1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x2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y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9000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A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-5000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A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4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-2000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B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6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8000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B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9000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C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86" name="Shape 12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6882" y="3717719"/>
            <a:ext cx="11836400" cy="882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1" name="Shape 12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1857" y="-26189"/>
            <a:ext cx="24507714" cy="13768379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Shape 1292"/>
          <p:cNvSpPr/>
          <p:nvPr/>
        </p:nvSpPr>
        <p:spPr>
          <a:xfrm>
            <a:off x="23792" y="86252"/>
            <a:ext cx="24245103" cy="115824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3" name="Shape 1293"/>
          <p:cNvSpPr/>
          <p:nvPr/>
        </p:nvSpPr>
        <p:spPr>
          <a:xfrm>
            <a:off x="-61858" y="684212"/>
            <a:ext cx="24507714" cy="1577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(X) preprocessing </a:t>
            </a:r>
            <a:r>
              <a:rPr lang="en-US" sz="8400" b="0" i="0" u="none" strike="noStrike" cap="none">
                <a:solidFill>
                  <a:srgbClr val="0433FF"/>
                </a:solidFill>
                <a:latin typeface="Gill Sans"/>
                <a:ea typeface="Gill Sans"/>
                <a:cs typeface="Gill Sans"/>
                <a:sym typeface="Gill Sans"/>
              </a:rPr>
              <a:t>for gradient descent </a:t>
            </a:r>
          </a:p>
        </p:txBody>
      </p:sp>
      <p:pic>
        <p:nvPicPr>
          <p:cNvPr id="1294" name="Shape 12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021" y="3656030"/>
            <a:ext cx="17398647" cy="640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397</Words>
  <Application>Microsoft Office PowerPoint</Application>
  <PresentationFormat>사용자 지정</PresentationFormat>
  <Paragraphs>89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Arial</vt:lpstr>
      <vt:lpstr>Gill Sans</vt:lpstr>
      <vt:lpstr>맑은 고딕</vt:lpstr>
      <vt:lpstr>Helvetica Neue</vt:lpstr>
      <vt:lpstr>White</vt:lpstr>
      <vt:lpstr>Lecture Application &amp; Tips: Learning rate, data preprocessing, overfitting</vt:lpstr>
      <vt:lpstr>Gradient descent </vt:lpstr>
      <vt:lpstr>Gradient descent </vt:lpstr>
      <vt:lpstr>Large learning rate: overshooting</vt:lpstr>
      <vt:lpstr>Small learning rate:  takes too long, stops at local minimum</vt:lpstr>
      <vt:lpstr>Try several learning rates</vt:lpstr>
      <vt:lpstr>Data (X) preprocessing for gradient descent </vt:lpstr>
      <vt:lpstr>Data (X) preprocessing for gradient descent </vt:lpstr>
      <vt:lpstr>PowerPoint 프레젠테이션</vt:lpstr>
      <vt:lpstr>Standardization</vt:lpstr>
      <vt:lpstr>Overfitting</vt:lpstr>
      <vt:lpstr>Overfitting</vt:lpstr>
      <vt:lpstr>Solutions for overfitting</vt:lpstr>
      <vt:lpstr>PowerPoint 프레젠테이션</vt:lpstr>
      <vt:lpstr>Regularization</vt:lpstr>
      <vt:lpstr>Regularization</vt:lpstr>
      <vt:lpstr>Summary</vt:lpstr>
      <vt:lpstr>Evaluation using training set?</vt:lpstr>
      <vt:lpstr>Training and test sets</vt:lpstr>
      <vt:lpstr>PowerPoint 프레젠테이션</vt:lpstr>
      <vt:lpstr>Online learning</vt:lpstr>
      <vt:lpstr>MNIST Dataset </vt:lpstr>
      <vt:lpstr>PowerPoint 프레젠테이션</vt:lpstr>
      <vt:lpstr>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Machine/Deep Learning with TensorFlow (Python)</dc:title>
  <dc:creator>NAVER</dc:creator>
  <cp:lastModifiedBy> </cp:lastModifiedBy>
  <cp:revision>21</cp:revision>
  <dcterms:modified xsi:type="dcterms:W3CDTF">2018-08-15T06:21:06Z</dcterms:modified>
</cp:coreProperties>
</file>