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3"/>
  </p:notesMasterIdLst>
  <p:sldIdLst>
    <p:sldId id="471" r:id="rId2"/>
    <p:sldId id="472" r:id="rId3"/>
    <p:sldId id="473" r:id="rId4"/>
    <p:sldId id="474" r:id="rId5"/>
    <p:sldId id="475" r:id="rId6"/>
    <p:sldId id="476" r:id="rId7"/>
    <p:sldId id="477" r:id="rId8"/>
    <p:sldId id="479" r:id="rId9"/>
    <p:sldId id="480" r:id="rId10"/>
    <p:sldId id="481" r:id="rId11"/>
    <p:sldId id="482" r:id="rId12"/>
    <p:sldId id="484" r:id="rId13"/>
    <p:sldId id="486" r:id="rId14"/>
    <p:sldId id="487" r:id="rId15"/>
    <p:sldId id="490" r:id="rId16"/>
    <p:sldId id="494" r:id="rId17"/>
    <p:sldId id="495" r:id="rId18"/>
    <p:sldId id="496" r:id="rId19"/>
    <p:sldId id="497" r:id="rId20"/>
    <p:sldId id="500" r:id="rId21"/>
    <p:sldId id="506" r:id="rId22"/>
    <p:sldId id="507" r:id="rId23"/>
    <p:sldId id="508" r:id="rId24"/>
    <p:sldId id="509" r:id="rId25"/>
    <p:sldId id="510" r:id="rId26"/>
    <p:sldId id="511" r:id="rId27"/>
    <p:sldId id="513" r:id="rId28"/>
    <p:sldId id="514" r:id="rId29"/>
    <p:sldId id="515" r:id="rId30"/>
    <p:sldId id="516" r:id="rId31"/>
    <p:sldId id="517" r:id="rId32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84125" autoAdjust="0"/>
  </p:normalViewPr>
  <p:slideViewPr>
    <p:cSldViewPr snapToGrid="0" snapToObjects="1">
      <p:cViewPr varScale="1">
        <p:scale>
          <a:sx n="36" d="100"/>
          <a:sy n="36" d="100"/>
        </p:scale>
        <p:origin x="1085" y="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Shape 17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9" name="Shape 1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1" name="Shape 18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1" name="Shape 18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이게 </a:t>
            </a:r>
            <a:r>
              <a:rPr lang="en-US" altLang="ko-KR" dirty="0"/>
              <a:t>Neural Network</a:t>
            </a:r>
            <a:endParaRPr dirty="0"/>
          </a:p>
        </p:txBody>
      </p:sp>
      <p:sp>
        <p:nvSpPr>
          <p:cNvPr id="1865" name="Shape 18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0" name="Shape 18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89" name="Shape 18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3" name="Shape 19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Shape 19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Gradient decent</a:t>
            </a:r>
            <a:r>
              <a:rPr lang="ko-KR" altLang="en-US" dirty="0"/>
              <a:t>을 이용해야 됨</a:t>
            </a:r>
            <a:r>
              <a:rPr lang="en-US" altLang="ko-KR" dirty="0"/>
              <a:t>. </a:t>
            </a:r>
            <a:r>
              <a:rPr lang="ko-KR" altLang="en-US" dirty="0"/>
              <a:t>미분을 할 수 있어야 됨</a:t>
            </a:r>
            <a:endParaRPr dirty="0"/>
          </a:p>
        </p:txBody>
      </p:sp>
      <p:sp>
        <p:nvSpPr>
          <p:cNvPr id="1944" name="Shape 1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Shape 19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각각의 노드가 </a:t>
            </a:r>
            <a:r>
              <a:rPr lang="en-US" altLang="ko-KR" dirty="0" err="1"/>
              <a:t>Y_hat</a:t>
            </a:r>
            <a:r>
              <a:rPr lang="ko-KR" altLang="en-US" dirty="0"/>
              <a:t>에 미치는 영향을 구할 수 있어야 됨</a:t>
            </a:r>
            <a:endParaRPr dirty="0"/>
          </a:p>
        </p:txBody>
      </p:sp>
      <p:sp>
        <p:nvSpPr>
          <p:cNvPr id="1951" name="Shape 19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7" name="Shape 19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Minsky’s book convinced most of the world that neural networks were a discredited dead-end – the worst kind of heresy. </a:t>
            </a: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SKynet == DeepNet, 반란군이 보낸 분일지도: Neural Network 20년 정도 발전을 늦게 함.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Shape 19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4" name="Shape 19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민스키의 말을 듣지 않음 사람. 귓등으로 흘린분. Hinton.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Shape 17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5" name="Shape 17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ko-KR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하나로는 </a:t>
            </a:r>
            <a:r>
              <a:rPr lang="ko-KR" alt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풀수가</a:t>
            </a:r>
            <a:r>
              <a:rPr lang="ko-KR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없음</a:t>
            </a:r>
            <a:endParaRPr lang="en-US"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Shape 20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9" name="Shape 20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Shape 2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7" name="Shape 2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Shape 2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4" name="Shape 2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Shape 2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9" name="Shape 2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Shape 21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ko-KR" altLang="en-US" dirty="0"/>
              <a:t>가 미치는 영향은 </a:t>
            </a:r>
            <a:r>
              <a:rPr lang="en-US" altLang="ko-KR" dirty="0"/>
              <a:t>1:1 ,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ko-KR" altLang="en-US" dirty="0"/>
              <a:t>가 미치는 영향은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바뀌면 결과가 </a:t>
            </a:r>
            <a:r>
              <a:rPr lang="en-US" altLang="ko-KR" dirty="0"/>
              <a:t>5</a:t>
            </a:r>
            <a:r>
              <a:rPr lang="ko-KR" altLang="en-US" dirty="0"/>
              <a:t>배 바뀐다는 뜻</a:t>
            </a:r>
            <a:endParaRPr dirty="0"/>
          </a:p>
        </p:txBody>
      </p:sp>
      <p:sp>
        <p:nvSpPr>
          <p:cNvPr id="2151" name="Shape 2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Shape 21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Chain rule</a:t>
            </a:r>
            <a:r>
              <a:rPr lang="ko-KR" altLang="en-US" dirty="0"/>
              <a:t>로 맨 뒤부터 계산하면 전부 계산 할 수가 있음</a:t>
            </a:r>
            <a:endParaRPr dirty="0"/>
          </a:p>
        </p:txBody>
      </p:sp>
      <p:sp>
        <p:nvSpPr>
          <p:cNvPr id="2162" name="Shape 2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Shape 21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0" name="Shape 2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Shape 2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9" name="Shape 2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Shape 22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BP</a:t>
            </a:r>
            <a:r>
              <a:rPr lang="ko-KR" altLang="en-US" dirty="0"/>
              <a:t>를 하기 위해서 </a:t>
            </a:r>
            <a:r>
              <a:rPr lang="en-US" altLang="ko-KR" dirty="0" err="1"/>
              <a:t>Tensorflow</a:t>
            </a:r>
            <a:r>
              <a:rPr lang="ko-KR" altLang="en-US" dirty="0"/>
              <a:t>에서는 그래프로 </a:t>
            </a:r>
            <a:r>
              <a:rPr lang="ko-KR" altLang="en-US" dirty="0" err="1"/>
              <a:t>표시해놓음</a:t>
            </a:r>
            <a:endParaRPr dirty="0"/>
          </a:p>
        </p:txBody>
      </p:sp>
      <p:sp>
        <p:nvSpPr>
          <p:cNvPr id="2205" name="Shape 2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Shape 22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3" name="Shape 2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Shape 1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1" name="Shape 17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ko-KR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여러 개를 붙이면 </a:t>
            </a:r>
            <a:r>
              <a:rPr lang="ko-KR" alt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풀수가</a:t>
            </a:r>
            <a:r>
              <a:rPr lang="ko-KR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있음</a:t>
            </a:r>
            <a:endParaRPr lang="en-US"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Shape 22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아무리 복잡해도 기계적으로 구할 수 있음</a:t>
            </a:r>
            <a:endParaRPr dirty="0"/>
          </a:p>
        </p:txBody>
      </p:sp>
      <p:sp>
        <p:nvSpPr>
          <p:cNvPr id="2220" name="Shape 2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Shape 2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6" name="Shape 2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ko-KR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이걸 이해했다면 민스키가 절대 </a:t>
            </a:r>
            <a:r>
              <a:rPr lang="ko-KR" alt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풀수</a:t>
            </a:r>
            <a:r>
              <a:rPr lang="ko-KR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없다고 한 문제를 </a:t>
            </a:r>
            <a:r>
              <a:rPr lang="ko-KR" alt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이해한것</a:t>
            </a:r>
            <a:endParaRPr lang="en-US"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Shape 17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9" name="Shape 17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몇 개 더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넣어야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하는데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나도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그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학습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방법을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모르는데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너희도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안된다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글을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잘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쓰신듯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매우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설득력있었고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모두에게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받아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들여짐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. AI 의 </a:t>
            </a:r>
            <a:r>
              <a:rPr lang="en-US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암흑기</a:t>
            </a:r>
            <a:r>
              <a:rPr 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. 69-86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7" name="Shape 1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Shape 1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5" name="Shape 17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Shape 1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9" name="Shape 17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1" name="Shape 18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1" name="Shape 18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Shape 1751"/>
          <p:cNvSpPr txBox="1">
            <a:spLocks noGrp="1"/>
          </p:cNvSpPr>
          <p:nvPr>
            <p:ph type="title"/>
          </p:nvPr>
        </p:nvSpPr>
        <p:spPr>
          <a:xfrm>
            <a:off x="3222158" y="2444482"/>
            <a:ext cx="17939683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</a:t>
            </a:r>
            <a:b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Nets(NN) for XOR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Shape 18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559" y="178448"/>
            <a:ext cx="18404880" cy="437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Shape 18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04" y="6258689"/>
            <a:ext cx="116967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Shape 18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2928" y="9967639"/>
            <a:ext cx="8024569" cy="255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Shape 18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52940" y="6123135"/>
            <a:ext cx="10024058" cy="56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847" name="Shape 1847"/>
          <p:cNvSpPr/>
          <p:nvPr/>
        </p:nvSpPr>
        <p:spPr>
          <a:xfrm>
            <a:off x="16561485" y="10195260"/>
            <a:ext cx="2193982" cy="1219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8" name="Shape 1848"/>
          <p:cNvSpPr/>
          <p:nvPr/>
        </p:nvSpPr>
        <p:spPr>
          <a:xfrm>
            <a:off x="19685000" y="10572963"/>
            <a:ext cx="1185169" cy="841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" name="Shape 18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559" y="178448"/>
            <a:ext cx="18404880" cy="437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Shape 18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4867" y="6395110"/>
            <a:ext cx="11772901" cy="336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" name="Shape 18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4717" y="10195317"/>
            <a:ext cx="7289800" cy="248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" name="Shape 18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52940" y="6123135"/>
            <a:ext cx="10024058" cy="567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7" name="Shape 18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1300" y="3497248"/>
            <a:ext cx="15756790" cy="86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8" name="Shape 1868"/>
          <p:cNvSpPr/>
          <p:nvPr/>
        </p:nvSpPr>
        <p:spPr>
          <a:xfrm>
            <a:off x="1894251" y="11997872"/>
            <a:ext cx="21029543" cy="14509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6600" b="0" i="1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 you find another W and b for the XOR?</a:t>
            </a:r>
          </a:p>
        </p:txBody>
      </p:sp>
      <p:sp>
        <p:nvSpPr>
          <p:cNvPr id="1869" name="Shape 1869"/>
          <p:cNvSpPr/>
          <p:nvPr/>
        </p:nvSpPr>
        <p:spPr>
          <a:xfrm>
            <a:off x="5967160" y="777369"/>
            <a:ext cx="12086924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propagation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 txBox="1">
            <a:spLocks noGrp="1"/>
          </p:cNvSpPr>
          <p:nvPr>
            <p:ph type="title"/>
          </p:nvPr>
        </p:nvSpPr>
        <p:spPr>
          <a:xfrm>
            <a:off x="172255" y="178670"/>
            <a:ext cx="24039490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Recap: Lec 6-1 Multinomial classification</a:t>
            </a:r>
          </a:p>
        </p:txBody>
      </p:sp>
      <p:pic>
        <p:nvPicPr>
          <p:cNvPr id="1883" name="Shape 18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4" name="Shape 18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Shape 18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Shape 18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14" y="5210144"/>
            <a:ext cx="14175071" cy="449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1" name="Shape 18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7951" y="4600662"/>
            <a:ext cx="10722328" cy="58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Shape 1892"/>
          <p:cNvSpPr/>
          <p:nvPr/>
        </p:nvSpPr>
        <p:spPr>
          <a:xfrm>
            <a:off x="11221800" y="1454986"/>
            <a:ext cx="1940397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</a:p>
        </p:txBody>
      </p:sp>
      <p:pic>
        <p:nvPicPr>
          <p:cNvPr id="1893" name="Shape 18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43324" y="4800600"/>
            <a:ext cx="12696005" cy="54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Shape 1894"/>
          <p:cNvSpPr/>
          <p:nvPr/>
        </p:nvSpPr>
        <p:spPr>
          <a:xfrm>
            <a:off x="10552131" y="6779207"/>
            <a:ext cx="1270001" cy="1034755"/>
          </a:xfrm>
          <a:prstGeom prst="rightArrow">
            <a:avLst>
              <a:gd name="adj1" fmla="val 32000"/>
              <a:gd name="adj2" fmla="val 57334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  <a:effectLst>
            <a:outerShdw blurRad="63500" dist="12700" rotWithShape="0">
              <a:srgbClr val="000000">
                <a:alpha val="49803"/>
              </a:srgbClr>
            </a:outerShdw>
          </a:effectLst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5" name="Shape 1895"/>
          <p:cNvSpPr/>
          <p:nvPr/>
        </p:nvSpPr>
        <p:spPr>
          <a:xfrm>
            <a:off x="2079195" y="12367149"/>
            <a:ext cx="20225606" cy="14509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6000" b="0" i="1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can we learn W, and b from trading data?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Shape 1915"/>
          <p:cNvSpPr/>
          <p:nvPr/>
        </p:nvSpPr>
        <p:spPr>
          <a:xfrm>
            <a:off x="11221800" y="1454986"/>
            <a:ext cx="1940397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</a:p>
        </p:txBody>
      </p:sp>
      <p:pic>
        <p:nvPicPr>
          <p:cNvPr id="1916" name="Shape 19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7442" y="4041378"/>
            <a:ext cx="13039914" cy="5633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7" name="Shape 19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4095" y="9524940"/>
            <a:ext cx="13739964" cy="23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Shape 1918"/>
          <p:cNvSpPr/>
          <p:nvPr/>
        </p:nvSpPr>
        <p:spPr>
          <a:xfrm>
            <a:off x="533243" y="12216535"/>
            <a:ext cx="23317511" cy="14509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6000" b="0" i="1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can we learn W1, W2, B1, b2 from training data?</a:t>
            </a:r>
          </a:p>
        </p:txBody>
      </p:sp>
      <p:pic>
        <p:nvPicPr>
          <p:cNvPr id="1919" name="Shape 19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15617" y="5161348"/>
            <a:ext cx="10629901" cy="30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Shape 1946"/>
          <p:cNvSpPr txBox="1">
            <a:spLocks noGrp="1"/>
          </p:cNvSpPr>
          <p:nvPr>
            <p:ph type="title"/>
          </p:nvPr>
        </p:nvSpPr>
        <p:spPr>
          <a:xfrm>
            <a:off x="-21835" y="357188"/>
            <a:ext cx="24427671" cy="19716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8000" b="0" i="1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can we learn W1, W2, B1, b2 from training data?</a:t>
            </a:r>
          </a:p>
        </p:txBody>
      </p:sp>
      <p:pic>
        <p:nvPicPr>
          <p:cNvPr id="1947" name="Shape 19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401" y="4963712"/>
            <a:ext cx="13073159" cy="5647607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Shape 1948"/>
          <p:cNvSpPr/>
          <p:nvPr/>
        </p:nvSpPr>
        <p:spPr>
          <a:xfrm>
            <a:off x="13436560" y="6309912"/>
            <a:ext cx="10584038" cy="19716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6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Shape 195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Derivation</a:t>
            </a:r>
          </a:p>
        </p:txBody>
      </p:sp>
      <p:pic>
        <p:nvPicPr>
          <p:cNvPr id="1954" name="Shape 19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9762" y="3998448"/>
            <a:ext cx="14580235" cy="715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hape 195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Perceptrons (1969)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</a:t>
            </a: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7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Marvin Minsky, founder of the MIT AI Lab</a:t>
            </a:r>
          </a:p>
        </p:txBody>
      </p:sp>
      <p:sp>
        <p:nvSpPr>
          <p:cNvPr id="1960" name="Shape 1960"/>
          <p:cNvSpPr txBox="1">
            <a:spLocks noGrp="1"/>
          </p:cNvSpPr>
          <p:nvPr>
            <p:ph type="body" idx="1"/>
          </p:nvPr>
        </p:nvSpPr>
        <p:spPr>
          <a:xfrm>
            <a:off x="9705999" y="4568332"/>
            <a:ext cx="12580973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need to use MLP, multilayer perceptrons (multilayer neural nets)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 one on earth had found a viable way to train MLPs good enough to learn such simple functions.</a:t>
            </a:r>
          </a:p>
        </p:txBody>
      </p:sp>
      <p:pic>
        <p:nvPicPr>
          <p:cNvPr id="1961" name="Shape 19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5572" y="4190369"/>
            <a:ext cx="5861766" cy="879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Shape 1966"/>
          <p:cNvSpPr txBox="1">
            <a:spLocks noGrp="1"/>
          </p:cNvSpPr>
          <p:nvPr>
            <p:ph type="title"/>
          </p:nvPr>
        </p:nvSpPr>
        <p:spPr>
          <a:xfrm>
            <a:off x="-21836" y="325064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Backpropagation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(1974, 1982 by Paul Werbos, 1986 by Hinton)</a:t>
            </a:r>
          </a:p>
        </p:txBody>
      </p:sp>
      <p:pic>
        <p:nvPicPr>
          <p:cNvPr id="1967" name="Shape 19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267" y="4952662"/>
            <a:ext cx="20798220" cy="8873906"/>
          </a:xfrm>
          <a:prstGeom prst="rect">
            <a:avLst/>
          </a:prstGeom>
          <a:noFill/>
          <a:ln>
            <a:noFill/>
          </a:ln>
        </p:spPr>
      </p:pic>
      <p:sp>
        <p:nvSpPr>
          <p:cNvPr id="1968" name="Shape 1968"/>
          <p:cNvSpPr/>
          <p:nvPr/>
        </p:nvSpPr>
        <p:spPr>
          <a:xfrm>
            <a:off x="1399571" y="9822268"/>
            <a:ext cx="21584856" cy="39592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7" name="Shape 17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119" y="4692650"/>
            <a:ext cx="6324600" cy="18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8" name="Shape 175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One logistic regression unit cannot separate XOR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1" name="Shape 20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Shape 20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Shape 2013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4" name="Shape 2014"/>
          <p:cNvSpPr/>
          <p:nvPr/>
        </p:nvSpPr>
        <p:spPr>
          <a:xfrm>
            <a:off x="17399000" y="790325"/>
            <a:ext cx="4226024" cy="2664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5" name="Shape 2015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6" name="Shape 201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017" name="Shape 2017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8" name="Shape 2018"/>
          <p:cNvSpPr/>
          <p:nvPr/>
        </p:nvSpPr>
        <p:spPr>
          <a:xfrm>
            <a:off x="14699504" y="4902200"/>
            <a:ext cx="9625014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9" name="Shape 2019"/>
          <p:cNvSpPr/>
          <p:nvPr/>
        </p:nvSpPr>
        <p:spPr>
          <a:xfrm rot="120000">
            <a:off x="13912105" y="4188866"/>
            <a:ext cx="9625013" cy="11110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0" name="Shape 2020"/>
          <p:cNvSpPr/>
          <p:nvPr/>
        </p:nvSpPr>
        <p:spPr>
          <a:xfrm rot="120000">
            <a:off x="9088437" y="6276453"/>
            <a:ext cx="1968495" cy="11110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1" name="Shape 2021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2" name="Shape 2022"/>
          <p:cNvSpPr/>
          <p:nvPr/>
        </p:nvSpPr>
        <p:spPr>
          <a:xfrm rot="120000">
            <a:off x="9603729" y="124363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3" name="Shape 2023"/>
          <p:cNvSpPr/>
          <p:nvPr/>
        </p:nvSpPr>
        <p:spPr>
          <a:xfrm rot="120000">
            <a:off x="9044929" y="112171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4" name="Shape 2024"/>
          <p:cNvSpPr/>
          <p:nvPr/>
        </p:nvSpPr>
        <p:spPr>
          <a:xfrm rot="120000">
            <a:off x="9046246" y="8452734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5" name="Shape 2025"/>
          <p:cNvSpPr/>
          <p:nvPr/>
        </p:nvSpPr>
        <p:spPr>
          <a:xfrm rot="120000">
            <a:off x="12703263" y="7562488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6" name="Shape 2026"/>
          <p:cNvSpPr/>
          <p:nvPr/>
        </p:nvSpPr>
        <p:spPr>
          <a:xfrm rot="120000">
            <a:off x="16183064" y="9273691"/>
            <a:ext cx="1044190" cy="63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7" name="Shape 2027"/>
          <p:cNvSpPr/>
          <p:nvPr/>
        </p:nvSpPr>
        <p:spPr>
          <a:xfrm rot="120000">
            <a:off x="12244477" y="82522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8" name="Shape 2028"/>
          <p:cNvSpPr/>
          <p:nvPr/>
        </p:nvSpPr>
        <p:spPr>
          <a:xfrm rot="120000">
            <a:off x="11703164" y="86205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" name="Shape 2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Shape 2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1" name="Shape 2111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2" name="Shape 2112"/>
          <p:cNvSpPr/>
          <p:nvPr/>
        </p:nvSpPr>
        <p:spPr>
          <a:xfrm>
            <a:off x="17399000" y="790325"/>
            <a:ext cx="4226024" cy="2664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3" name="Shape 2113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4" name="Shape 21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15" name="Shape 2115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6" name="Shape 2116"/>
          <p:cNvSpPr/>
          <p:nvPr/>
        </p:nvSpPr>
        <p:spPr>
          <a:xfrm rot="120000">
            <a:off x="13908380" y="4188801"/>
            <a:ext cx="9625013" cy="1324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7" name="Shape 2117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8" name="Shape 2118"/>
          <p:cNvSpPr/>
          <p:nvPr/>
        </p:nvSpPr>
        <p:spPr>
          <a:xfrm rot="120000">
            <a:off x="9603729" y="124363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9" name="Shape 2119"/>
          <p:cNvSpPr/>
          <p:nvPr/>
        </p:nvSpPr>
        <p:spPr>
          <a:xfrm rot="120000">
            <a:off x="12244477" y="82522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0" name="Shape 2120"/>
          <p:cNvSpPr/>
          <p:nvPr/>
        </p:nvSpPr>
        <p:spPr>
          <a:xfrm rot="120000">
            <a:off x="11703164" y="86205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1" name="Shape 2121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6" name="Shape 2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Shape 2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Shape 2128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9" name="Shape 2129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0" name="Shape 2130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1" name="Shape 2131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2" name="Shape 2132"/>
          <p:cNvSpPr/>
          <p:nvPr/>
        </p:nvSpPr>
        <p:spPr>
          <a:xfrm rot="120000">
            <a:off x="9603729" y="12436343"/>
            <a:ext cx="1044190" cy="709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3" name="Shape 2133"/>
          <p:cNvSpPr/>
          <p:nvPr/>
        </p:nvSpPr>
        <p:spPr>
          <a:xfrm rot="120000">
            <a:off x="12244477" y="82522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4" name="Shape 2134"/>
          <p:cNvSpPr/>
          <p:nvPr/>
        </p:nvSpPr>
        <p:spPr>
          <a:xfrm rot="120000">
            <a:off x="11703164" y="8620591"/>
            <a:ext cx="1588825" cy="113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5" name="Shape 213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36" name="Shape 2136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1" name="Shape 2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Shape 21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Shape 2143"/>
          <p:cNvSpPr/>
          <p:nvPr/>
        </p:nvSpPr>
        <p:spPr>
          <a:xfrm>
            <a:off x="381000" y="6807200"/>
            <a:ext cx="7132836" cy="4000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4" name="Shape 2144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5" name="Shape 2145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6" name="Shape 2146"/>
          <p:cNvSpPr/>
          <p:nvPr/>
        </p:nvSpPr>
        <p:spPr>
          <a:xfrm rot="120000">
            <a:off x="9603729" y="9511647"/>
            <a:ext cx="1044190" cy="709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7" name="Shape 214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48" name="Shape 2148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3" name="Shape 2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565" y="2419816"/>
            <a:ext cx="15633995" cy="10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Shape 2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349" y="6972300"/>
            <a:ext cx="657450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5" name="Shape 2155"/>
          <p:cNvSpPr/>
          <p:nvPr/>
        </p:nvSpPr>
        <p:spPr>
          <a:xfrm>
            <a:off x="16707940" y="1827758"/>
            <a:ext cx="822523" cy="1728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6" name="Shape 2156"/>
          <p:cNvSpPr/>
          <p:nvPr/>
        </p:nvSpPr>
        <p:spPr>
          <a:xfrm>
            <a:off x="15240000" y="11277600"/>
            <a:ext cx="9625013" cy="302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7" name="Shape 215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58" name="Shape 2158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2159" name="Shape 2159"/>
          <p:cNvSpPr txBox="1"/>
          <p:nvPr/>
        </p:nvSpPr>
        <p:spPr>
          <a:xfrm>
            <a:off x="4447700" y="9492275"/>
            <a:ext cx="6117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23553-B18B-49E8-A790-6B48DF230910}"/>
              </a:ext>
            </a:extLst>
          </p:cNvPr>
          <p:cNvSpPr txBox="1"/>
          <p:nvPr/>
        </p:nvSpPr>
        <p:spPr>
          <a:xfrm>
            <a:off x="9298015" y="7630146"/>
            <a:ext cx="6671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=5</a:t>
            </a:r>
            <a:endParaRPr lang="ko-KR" altLang="en-US" sz="33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Shape 216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65" name="Shape 2165"/>
          <p:cNvSpPr/>
          <p:nvPr/>
        </p:nvSpPr>
        <p:spPr>
          <a:xfrm>
            <a:off x="9677400" y="53848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6" name="Shape 2166"/>
          <p:cNvSpPr/>
          <p:nvPr/>
        </p:nvSpPr>
        <p:spPr>
          <a:xfrm>
            <a:off x="10261600" y="73914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7" name="Shape 2167"/>
          <p:cNvSpPr/>
          <p:nvPr/>
        </p:nvSpPr>
        <p:spPr>
          <a:xfrm>
            <a:off x="10553700" y="75819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8" name="Shape 2168"/>
          <p:cNvSpPr/>
          <p:nvPr/>
        </p:nvSpPr>
        <p:spPr>
          <a:xfrm>
            <a:off x="6337300" y="11391900"/>
            <a:ext cx="3046611" cy="1692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9" name="Shape 2169"/>
          <p:cNvSpPr/>
          <p:nvPr/>
        </p:nvSpPr>
        <p:spPr>
          <a:xfrm>
            <a:off x="5613400" y="4233712"/>
            <a:ext cx="1985566" cy="1692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70" name="Shape 2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495" y="3606112"/>
            <a:ext cx="21783010" cy="9221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Shape 2171"/>
          <p:cNvSpPr/>
          <p:nvPr/>
        </p:nvSpPr>
        <p:spPr>
          <a:xfrm>
            <a:off x="10753810" y="7724002"/>
            <a:ext cx="1360504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2" name="Shape 2172"/>
          <p:cNvSpPr/>
          <p:nvPr/>
        </p:nvSpPr>
        <p:spPr>
          <a:xfrm>
            <a:off x="11511747" y="7974570"/>
            <a:ext cx="1360504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3" name="Shape 2173"/>
          <p:cNvSpPr/>
          <p:nvPr/>
        </p:nvSpPr>
        <p:spPr>
          <a:xfrm>
            <a:off x="3267044" y="11374393"/>
            <a:ext cx="2522571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4" name="Shape 2174"/>
          <p:cNvSpPr/>
          <p:nvPr/>
        </p:nvSpPr>
        <p:spPr>
          <a:xfrm>
            <a:off x="2763508" y="4969132"/>
            <a:ext cx="1727948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5" name="Shape 2175"/>
          <p:cNvSpPr/>
          <p:nvPr/>
        </p:nvSpPr>
        <p:spPr>
          <a:xfrm>
            <a:off x="6449428" y="5798778"/>
            <a:ext cx="1270001" cy="2118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6" name="Shape 2176"/>
          <p:cNvSpPr/>
          <p:nvPr/>
        </p:nvSpPr>
        <p:spPr>
          <a:xfrm>
            <a:off x="6985678" y="7809692"/>
            <a:ext cx="1270001" cy="1270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7" name="Shape 2177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Shape 218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(chain rule)</a:t>
            </a:r>
          </a:p>
        </p:txBody>
      </p:sp>
      <p:sp>
        <p:nvSpPr>
          <p:cNvPr id="2183" name="Shape 2183"/>
          <p:cNvSpPr/>
          <p:nvPr/>
        </p:nvSpPr>
        <p:spPr>
          <a:xfrm>
            <a:off x="9677400" y="53848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4" name="Shape 2184"/>
          <p:cNvSpPr/>
          <p:nvPr/>
        </p:nvSpPr>
        <p:spPr>
          <a:xfrm>
            <a:off x="10261600" y="73914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5" name="Shape 2185"/>
          <p:cNvSpPr/>
          <p:nvPr/>
        </p:nvSpPr>
        <p:spPr>
          <a:xfrm>
            <a:off x="10553700" y="7581900"/>
            <a:ext cx="1270000" cy="1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6" name="Shape 2186"/>
          <p:cNvSpPr/>
          <p:nvPr/>
        </p:nvSpPr>
        <p:spPr>
          <a:xfrm>
            <a:off x="6337300" y="11391900"/>
            <a:ext cx="3046611" cy="1692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7" name="Shape 2187"/>
          <p:cNvSpPr/>
          <p:nvPr/>
        </p:nvSpPr>
        <p:spPr>
          <a:xfrm>
            <a:off x="5613400" y="4233712"/>
            <a:ext cx="1985566" cy="1692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8" name="Shape 2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495" y="3606112"/>
            <a:ext cx="21783010" cy="9221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9" name="Shape 2189"/>
          <p:cNvSpPr/>
          <p:nvPr/>
        </p:nvSpPr>
        <p:spPr>
          <a:xfrm>
            <a:off x="16894115" y="12938167"/>
            <a:ext cx="7911154" cy="752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http://cs231n.stanford.edu/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0713E-DBC8-4E04-97D9-2631262CDFDE}"/>
              </a:ext>
            </a:extLst>
          </p:cNvPr>
          <p:cNvSpPr txBox="1"/>
          <p:nvPr/>
        </p:nvSpPr>
        <p:spPr>
          <a:xfrm>
            <a:off x="10592881" y="9398000"/>
            <a:ext cx="24641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1. </a:t>
            </a:r>
            <a:r>
              <a:rPr lang="ko-KR" altLang="en-US" sz="3300" dirty="0"/>
              <a:t>알고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2666A-4E6F-497E-94CF-471F74A397D3}"/>
              </a:ext>
            </a:extLst>
          </p:cNvPr>
          <p:cNvSpPr txBox="1"/>
          <p:nvPr/>
        </p:nvSpPr>
        <p:spPr>
          <a:xfrm>
            <a:off x="5768447" y="4285412"/>
            <a:ext cx="68932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2. g = x*y </a:t>
            </a:r>
            <a:r>
              <a:rPr lang="ko-KR" altLang="en-US" sz="3300" dirty="0"/>
              <a:t>를 알기 때문에 알 수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8854B-058F-4550-9EEC-B6EE378DB593}"/>
              </a:ext>
            </a:extLst>
          </p:cNvPr>
          <p:cNvSpPr txBox="1"/>
          <p:nvPr/>
        </p:nvSpPr>
        <p:spPr>
          <a:xfrm>
            <a:off x="105164" y="3180108"/>
            <a:ext cx="63177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3. </a:t>
            </a:r>
            <a:r>
              <a:rPr lang="ko-KR" altLang="en-US" sz="3300" dirty="0"/>
              <a:t>알고 있는 것 두개를 곱하면 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Shape 220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</a:t>
            </a:r>
          </a:p>
        </p:txBody>
      </p:sp>
      <p:pic>
        <p:nvPicPr>
          <p:cNvPr id="2202" name="Shape 2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3666" y="3365500"/>
            <a:ext cx="14833601" cy="784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4E32D74-22A0-4EA3-B330-51387B4F1620}"/>
              </a:ext>
            </a:extLst>
          </p:cNvPr>
          <p:cNvCxnSpPr/>
          <p:nvPr/>
        </p:nvCxnSpPr>
        <p:spPr>
          <a:xfrm flipH="1">
            <a:off x="6858000" y="11607800"/>
            <a:ext cx="1320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Shape 2207"/>
          <p:cNvSpPr txBox="1">
            <a:spLocks noGrp="1"/>
          </p:cNvSpPr>
          <p:nvPr>
            <p:ph type="title"/>
          </p:nvPr>
        </p:nvSpPr>
        <p:spPr>
          <a:xfrm>
            <a:off x="12427597" y="1283944"/>
            <a:ext cx="10607651" cy="530631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 err="1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TensorBoard</a:t>
            </a:r>
            <a:endParaRPr lang="en-US" sz="9000" b="0" i="0" u="none" strike="noStrike" cap="none" dirty="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08" name="Shape 2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354" y="194379"/>
            <a:ext cx="10108036" cy="1332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9" name="Shape 22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56839" y="6841009"/>
            <a:ext cx="12549167" cy="687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Shape 2210"/>
          <p:cNvSpPr/>
          <p:nvPr/>
        </p:nvSpPr>
        <p:spPr>
          <a:xfrm>
            <a:off x="13688540" y="5666944"/>
            <a:ext cx="1270001" cy="1270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5" name="Shape 2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28" y="615435"/>
            <a:ext cx="13754100" cy="1297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6" name="Shape 22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7050" y="6007271"/>
            <a:ext cx="15218181" cy="1224682"/>
          </a:xfrm>
          <a:prstGeom prst="rect">
            <a:avLst/>
          </a:prstGeom>
          <a:noFill/>
          <a:ln>
            <a:noFill/>
          </a:ln>
        </p:spPr>
      </p:pic>
      <p:sp>
        <p:nvSpPr>
          <p:cNvPr id="2217" name="Shape 2217"/>
          <p:cNvSpPr txBox="1">
            <a:spLocks noGrp="1"/>
          </p:cNvSpPr>
          <p:nvPr>
            <p:ph type="title"/>
          </p:nvPr>
        </p:nvSpPr>
        <p:spPr>
          <a:xfrm>
            <a:off x="13545198" y="1004544"/>
            <a:ext cx="10607651" cy="530631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 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TensorBoard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3" name="Shape 17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119" y="4692650"/>
            <a:ext cx="6324600" cy="18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4" name="Shape 17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6714" y="6904125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5" name="Shape 17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119" y="8459413"/>
            <a:ext cx="6324600" cy="181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Shape 176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Multiple logistic regression units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Shape 222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</a:t>
            </a:r>
          </a:p>
        </p:txBody>
      </p:sp>
      <p:pic>
        <p:nvPicPr>
          <p:cNvPr id="2223" name="Shape 2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9762" y="3998448"/>
            <a:ext cx="14580235" cy="715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Shape 222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Perceptrons (1969)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5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</a:t>
            </a: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7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Marvin Minsky, founder of the MIT AI Lab</a:t>
            </a:r>
          </a:p>
        </p:txBody>
      </p:sp>
      <p:sp>
        <p:nvSpPr>
          <p:cNvPr id="2229" name="Shape 2229"/>
          <p:cNvSpPr txBox="1">
            <a:spLocks noGrp="1"/>
          </p:cNvSpPr>
          <p:nvPr>
            <p:ph type="body" idx="1"/>
          </p:nvPr>
        </p:nvSpPr>
        <p:spPr>
          <a:xfrm>
            <a:off x="9705999" y="4568332"/>
            <a:ext cx="12580973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need to use MLP, multilayer perceptrons (multilayer neural nets)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 one on earth had found a viable way to train MLPs good enough to learn such simple functions.</a:t>
            </a:r>
          </a:p>
        </p:txBody>
      </p:sp>
      <p:pic>
        <p:nvPicPr>
          <p:cNvPr id="2230" name="Shape 2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5572" y="4190369"/>
            <a:ext cx="5861766" cy="879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Shape 1771"/>
          <p:cNvSpPr txBox="1">
            <a:spLocks noGrp="1"/>
          </p:cNvSpPr>
          <p:nvPr>
            <p:ph type="title"/>
          </p:nvPr>
        </p:nvSpPr>
        <p:spPr>
          <a:xfrm>
            <a:off x="-21836" y="327434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Network (NN)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“No one on earth had found a viable way to train*”</a:t>
            </a:r>
          </a:p>
        </p:txBody>
      </p:sp>
      <p:pic>
        <p:nvPicPr>
          <p:cNvPr id="1772" name="Shape 17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9762" y="3998448"/>
            <a:ext cx="14580235" cy="7151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Shape 1773"/>
          <p:cNvSpPr/>
          <p:nvPr/>
        </p:nvSpPr>
        <p:spPr>
          <a:xfrm>
            <a:off x="10035399" y="12811200"/>
            <a:ext cx="14359200" cy="9048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http://cs231n.github.io/convolutional-networks/</a:t>
            </a:r>
          </a:p>
        </p:txBody>
      </p:sp>
      <p:sp>
        <p:nvSpPr>
          <p:cNvPr id="1774" name="Shape 1774"/>
          <p:cNvSpPr/>
          <p:nvPr/>
        </p:nvSpPr>
        <p:spPr>
          <a:xfrm>
            <a:off x="17983200" y="11792024"/>
            <a:ext cx="6051109" cy="1019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*Marvin </a:t>
            </a:r>
            <a:r>
              <a:rPr lang="en-US" sz="60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Minsky</a:t>
            </a:r>
            <a:endParaRPr lang="en-US" sz="6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XOR using NN</a:t>
            </a:r>
          </a:p>
        </p:txBody>
      </p:sp>
      <p:pic>
        <p:nvPicPr>
          <p:cNvPr id="1780" name="Shape 17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32626" y="4948164"/>
            <a:ext cx="12982789" cy="613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Shape 1781"/>
          <p:cNvSpPr/>
          <p:nvPr/>
        </p:nvSpPr>
        <p:spPr>
          <a:xfrm>
            <a:off x="-4063173" y="4961346"/>
            <a:ext cx="10270427" cy="57123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2" name="Shape 17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5337" y="5577655"/>
            <a:ext cx="5534942" cy="447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</a:t>
            </a:r>
          </a:p>
        </p:txBody>
      </p:sp>
      <p:sp>
        <p:nvSpPr>
          <p:cNvPr id="1788" name="Shape 1788"/>
          <p:cNvSpPr/>
          <p:nvPr/>
        </p:nvSpPr>
        <p:spPr>
          <a:xfrm>
            <a:off x="6497467" y="8633917"/>
            <a:ext cx="4751880" cy="2137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9" name="Shape 1789"/>
          <p:cNvSpPr/>
          <p:nvPr/>
        </p:nvSpPr>
        <p:spPr>
          <a:xfrm>
            <a:off x="6295126" y="3107901"/>
            <a:ext cx="5156563" cy="2137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0" name="Shape 1790"/>
          <p:cNvSpPr/>
          <p:nvPr/>
        </p:nvSpPr>
        <p:spPr>
          <a:xfrm>
            <a:off x="13979315" y="2914363"/>
            <a:ext cx="5156565" cy="18029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91" name="Shape 17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8908" y="3312287"/>
            <a:ext cx="16293145" cy="1065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Shape 1792"/>
          <p:cNvSpPr/>
          <p:nvPr/>
        </p:nvSpPr>
        <p:spPr>
          <a:xfrm>
            <a:off x="4815798" y="2586036"/>
            <a:ext cx="5567989" cy="2816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3" name="Shape 1793"/>
          <p:cNvSpPr/>
          <p:nvPr/>
        </p:nvSpPr>
        <p:spPr>
          <a:xfrm>
            <a:off x="4942799" y="4512438"/>
            <a:ext cx="3540802" cy="10172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400" b="0" i="0" u="none" strike="noStrike" cap="none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WX+b</a:t>
            </a:r>
            <a:endParaRPr sz="4400" b="0" i="0" u="none" strike="noStrike" cap="none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4" name="Shape 1794"/>
          <p:cNvSpPr/>
          <p:nvPr/>
        </p:nvSpPr>
        <p:spPr>
          <a:xfrm>
            <a:off x="13995612" y="3196491"/>
            <a:ext cx="5567989" cy="15957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5" name="Shape 1795"/>
          <p:cNvSpPr/>
          <p:nvPr/>
        </p:nvSpPr>
        <p:spPr>
          <a:xfrm>
            <a:off x="4363723" y="9625486"/>
            <a:ext cx="5567989" cy="1898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6" name="Shape 1796"/>
          <p:cNvSpPr/>
          <p:nvPr/>
        </p:nvSpPr>
        <p:spPr>
          <a:xfrm>
            <a:off x="12315685" y="8354110"/>
            <a:ext cx="7935770" cy="554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sigmoid functionì ëí ì´ë¯¸ì§ ê²ìê²°ê³¼">
            <a:extLst>
              <a:ext uri="{FF2B5EF4-FFF2-40B4-BE49-F238E27FC236}">
                <a16:creationId xmlns:a16="http://schemas.microsoft.com/office/drawing/2014/main" id="{5C7D97A8-6142-47B4-A542-96B89FC6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885" y="7850024"/>
            <a:ext cx="8020986" cy="53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69332FE-BADC-4B2D-8EFB-F5DFD076D000}"/>
              </a:ext>
            </a:extLst>
          </p:cNvPr>
          <p:cNvCxnSpPr/>
          <p:nvPr/>
        </p:nvCxnSpPr>
        <p:spPr>
          <a:xfrm flipV="1">
            <a:off x="8483601" y="10210800"/>
            <a:ext cx="3266284" cy="149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Shape 180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</a:t>
            </a:r>
          </a:p>
        </p:txBody>
      </p:sp>
      <p:sp>
        <p:nvSpPr>
          <p:cNvPr id="1802" name="Shape 1802"/>
          <p:cNvSpPr/>
          <p:nvPr/>
        </p:nvSpPr>
        <p:spPr>
          <a:xfrm>
            <a:off x="6497467" y="8633917"/>
            <a:ext cx="4751880" cy="2137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3" name="Shape 1803"/>
          <p:cNvSpPr/>
          <p:nvPr/>
        </p:nvSpPr>
        <p:spPr>
          <a:xfrm>
            <a:off x="6295126" y="3107901"/>
            <a:ext cx="5156563" cy="2137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4" name="Shape 1804"/>
          <p:cNvSpPr/>
          <p:nvPr/>
        </p:nvSpPr>
        <p:spPr>
          <a:xfrm>
            <a:off x="13979315" y="2914363"/>
            <a:ext cx="5156565" cy="18029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5" name="Shape 18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8908" y="3312287"/>
            <a:ext cx="16293145" cy="1065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6" name="Shape 18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60325" y="8146677"/>
            <a:ext cx="10934653" cy="607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3" name="Shape 18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832" y="5656719"/>
            <a:ext cx="11620501" cy="39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Shape 18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7086" y="9608060"/>
            <a:ext cx="7518400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Shape 18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9559" y="178448"/>
            <a:ext cx="18404880" cy="437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Shape 18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52940" y="6123135"/>
            <a:ext cx="10024058" cy="56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Shape 1827"/>
          <p:cNvSpPr/>
          <p:nvPr/>
        </p:nvSpPr>
        <p:spPr>
          <a:xfrm>
            <a:off x="16561485" y="8326663"/>
            <a:ext cx="2193982" cy="3088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8" name="Shape 1828"/>
          <p:cNvSpPr/>
          <p:nvPr/>
        </p:nvSpPr>
        <p:spPr>
          <a:xfrm>
            <a:off x="19685000" y="8326663"/>
            <a:ext cx="1185169" cy="3088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" name="Shape 18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559" y="178448"/>
            <a:ext cx="18404880" cy="437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Shape 18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2078" y="6072183"/>
            <a:ext cx="11645901" cy="341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Shape 18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8166" y="9587154"/>
            <a:ext cx="7738665" cy="293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Shape 18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52940" y="6123135"/>
            <a:ext cx="10024058" cy="56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Shape 1837"/>
          <p:cNvSpPr/>
          <p:nvPr/>
        </p:nvSpPr>
        <p:spPr>
          <a:xfrm>
            <a:off x="16561485" y="9426946"/>
            <a:ext cx="2193982" cy="1987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8" name="Shape 1838"/>
          <p:cNvSpPr/>
          <p:nvPr/>
        </p:nvSpPr>
        <p:spPr>
          <a:xfrm>
            <a:off x="19685000" y="9426946"/>
            <a:ext cx="1185169" cy="1987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524</Words>
  <Application>Microsoft Office PowerPoint</Application>
  <PresentationFormat>사용자 지정</PresentationFormat>
  <Paragraphs>72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Gill Sans</vt:lpstr>
      <vt:lpstr>Arial</vt:lpstr>
      <vt:lpstr>Helvetica Neue</vt:lpstr>
      <vt:lpstr>White</vt:lpstr>
      <vt:lpstr>Lecture Neural Nets(NN) for XOR</vt:lpstr>
      <vt:lpstr>One logistic regression unit cannot separate XOR</vt:lpstr>
      <vt:lpstr>Multiple logistic regression units</vt:lpstr>
      <vt:lpstr>Neural Network (NN) “No one on earth had found a viable way to train*”</vt:lpstr>
      <vt:lpstr>XOR using NN</vt:lpstr>
      <vt:lpstr>Neural Net</vt:lpstr>
      <vt:lpstr>Neural 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Recap: Lec 6-1 Multinomial classification</vt:lpstr>
      <vt:lpstr>PowerPoint 프레젠테이션</vt:lpstr>
      <vt:lpstr>PowerPoint 프레젠테이션</vt:lpstr>
      <vt:lpstr>How can we learn W1, W2, B1, b2 from training data?</vt:lpstr>
      <vt:lpstr>Derivation</vt:lpstr>
      <vt:lpstr>Perceptrons (1969)  by Marvin Minsky, founder of the MIT AI Lab</vt:lpstr>
      <vt:lpstr>Backpropagation  (1974, 1982 by Paul Werbos, 1986 by Hinton)</vt:lpstr>
      <vt:lpstr>Back propagation (chain rule)</vt:lpstr>
      <vt:lpstr>Back propagation (chain rule)</vt:lpstr>
      <vt:lpstr>Back propagation (chain rule)</vt:lpstr>
      <vt:lpstr>Back propagation (chain rule)</vt:lpstr>
      <vt:lpstr>Back propagation (chain rule)</vt:lpstr>
      <vt:lpstr>Back propagation (chain rule)</vt:lpstr>
      <vt:lpstr>Back propagation (chain rule)</vt:lpstr>
      <vt:lpstr>Sigmoid</vt:lpstr>
      <vt:lpstr>Back propagation in TensorFlow TensorBoard</vt:lpstr>
      <vt:lpstr>Back propagation in TensorFlow TensorBoard</vt:lpstr>
      <vt:lpstr>Back propagation</vt:lpstr>
      <vt:lpstr>Perceptrons (1969)  by Marvin Minsky, founder of the MIT AI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 </cp:lastModifiedBy>
  <cp:revision>21</cp:revision>
  <dcterms:modified xsi:type="dcterms:W3CDTF">2018-08-19T11:11:12Z</dcterms:modified>
</cp:coreProperties>
</file>