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E00"/>
    <a:srgbClr val="E59F01"/>
    <a:srgbClr val="56B4E8"/>
    <a:srgbClr val="F0E442"/>
    <a:srgbClr val="CC78A9"/>
    <a:srgbClr val="E8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6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E0E4-E362-4F1A-9BA6-06E9131C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8E16BB-87BD-4B0B-A194-65AAEC36E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1F9AE-4554-4A3A-A272-B64E9A38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894A7-C8B8-4BAF-9D5A-BE98956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6F98-48B5-42F2-9A46-194AD967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3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0362-C01B-4AFD-BE84-9EBE635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C046-7A8D-45D1-81B5-1E508A4B4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9225F-CE28-49B7-B0C1-D16ED7B7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C3655-9286-48A0-A05A-C4B15FDA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E2324-B16A-4EB2-8699-5718A22E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82630-ECD0-44E1-A7AA-80F59D47F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30BF4-FCCA-45C7-A5BC-53FAAFF8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2538-D6EC-4E92-8A30-FAFCA188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FD2D-18D9-4015-9F78-7886FAB8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2B56-5AF1-45F6-8151-DBDF733A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9C2D-8A23-40C2-BEDD-53661408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BBCD-5B83-47A5-A3C1-502E366C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23194-E4F6-4242-8A18-14306FCF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7CC62-5DDF-43D1-B2F5-E97792AA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0F244-A2DF-4A0A-AAE1-A614D4C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AA80-4AA5-4CAC-9F08-35257B2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DBD90-B59C-448C-8744-DD6F6264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C9BBC-C945-40E1-AB36-B040B8B1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D2454-4E16-4AEB-82B6-AF131084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61285-33F5-4C39-BE84-3405815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0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16200-1C4E-45CD-9CB4-63A120EC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05FC2-3306-4EE4-9CDA-B831AA84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FE903-CC74-4D64-83C0-C6E642C5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841B3-ACBC-40A1-8B2E-335BD92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63681-0AD4-40B8-B043-9E3A3F69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B58A-2DE6-40A5-9B4D-C30C5B60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C9D9-438B-4EF5-8FCA-19DA9FC6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578D6-69C5-434B-ABA8-1051B904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A70FE-ED79-41DA-937A-84348446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6649BF-3117-40A8-8FD8-F59C2E8B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A9A99C-5F84-4D69-AF02-FED956A65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756E77-BB03-4268-A199-E3B7D6BB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BE555-97C8-4DD3-9756-AAAFFAFF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64836-A3F3-40C1-BC30-EAF6539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B88A-24E0-480D-AA0C-ABAE993F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4B1652-5AAE-4A72-8E98-C037109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7DCFE1-A7F6-47F0-A01C-332BE1E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F8300-BA6F-4934-9344-0623FF24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533E4-A594-4B7B-A3DA-1EB07C22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A50DA9-F837-47B8-809C-6F4FCE56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9E857-1B2E-4D3C-9B53-5B8706F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0666F-065D-45CD-B956-4A2E1D6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ABAFE-5901-4847-9238-940B17EE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A0B0B-32BC-4B7B-8A70-78606ABB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D8C55-9462-44F3-B948-F2D799FF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BB1CC-FE93-436B-92E5-720FA25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BDB42-9BD4-475E-9128-989ED547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47CB-0D23-4A3B-ABD9-196689B0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7A15D-FF84-4080-AF88-0DB13DBC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DE1FB-69F6-4615-BCEA-9969DBC9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3C6C1-BA77-4B5A-BBFD-F6C4DBFA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37692-2BF5-4A88-8449-83EC6FC4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0E649-5CA0-48EB-A09B-3E9B0A47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40C87-2D1E-42C7-A1D1-40B1E954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ED3BE-50A2-4414-B302-4AE8C1B3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81F93-6B3D-4A22-9C94-F19ED506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AAF8-80C2-4C4E-A083-F722509D813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44B43-9E5F-44D4-9839-CFE295E65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B8DE9-317A-44FA-9CC5-27E054BB7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E391-AD95-40BD-B373-585DE2A8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sv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FA0C4A-D896-4B18-7024-ADC15708E739}"/>
              </a:ext>
            </a:extLst>
          </p:cNvPr>
          <p:cNvSpPr/>
          <p:nvPr/>
        </p:nvSpPr>
        <p:spPr>
          <a:xfrm>
            <a:off x="2150632" y="2602385"/>
            <a:ext cx="1870075" cy="1015068"/>
          </a:xfrm>
          <a:prstGeom prst="rect">
            <a:avLst/>
          </a:prstGeom>
          <a:noFill/>
          <a:ln w="38100">
            <a:solidFill>
              <a:srgbClr val="E59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 descr="\documentclass{article}&#10;\usepackage{amsmath}&#10;\usepackage{amssymb}&#10;\pagestyle{empty}&#10;\begin{document}&#10;\newcommand{\rmd}{\mathrm{d}}&#10;\newcommand{\bfx}{\mathbf{x}}&#10;\newcommand{\bbS}{\mathbb{S}}&#10;\newcommand{\abs}[1]{\left|#1\right|}&#10;\newcommand{\norm}[1]{\left\|#1\right\|}&#10;\newcommand{\pfrac}[2]{\frac{\partial #1}{\partial #2}}&#10;\newcommand{\hn}{\hat{n}}&#10;\newcommand{\homega}{\hat\omega}&#10;\newcommand{\prmin}{\left(\mathrm{in}\right)}&#10;\newcommand{\prmout}{\left(\mathrm{out}\right)}&#10;&#10;$$&#10;\mathbf s = \begin{bmatrix}&#10;    \,\, s_0 &amp; s_1 &amp; s_2 &amp; s_3\, \, &#10;\end{bmatrix}^T&#10;$$&#10;&#10;\end{document}" title="IguanaTex Vector Display">
            <a:extLst>
              <a:ext uri="{FF2B5EF4-FFF2-40B4-BE49-F238E27FC236}">
                <a16:creationId xmlns:a16="http://schemas.microsoft.com/office/drawing/2014/main" id="{73E89650-2669-2C33-E5B8-A668AC5BDD9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7519" y="2296537"/>
            <a:ext cx="10455275" cy="1420813"/>
            <a:chOff x="26357262" y="14562143"/>
            <a:chExt cx="10455275" cy="1420813"/>
          </a:xfrm>
        </p:grpSpPr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7FE12BF-D215-1077-DC3E-99C3BE5FD3E2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6357262" y="15182856"/>
              <a:ext cx="376238" cy="458788"/>
            </a:xfrm>
            <a:custGeom>
              <a:avLst/>
              <a:gdLst>
                <a:gd name="T0" fmla="*/ 86 w 188"/>
                <a:gd name="T1" fmla="*/ 80 h 229"/>
                <a:gd name="T2" fmla="*/ 35 w 188"/>
                <a:gd name="T3" fmla="*/ 47 h 229"/>
                <a:gd name="T4" fmla="*/ 91 w 188"/>
                <a:gd name="T5" fmla="*/ 16 h 229"/>
                <a:gd name="T6" fmla="*/ 150 w 188"/>
                <a:gd name="T7" fmla="*/ 58 h 229"/>
                <a:gd name="T8" fmla="*/ 161 w 188"/>
                <a:gd name="T9" fmla="*/ 68 h 229"/>
                <a:gd name="T10" fmla="*/ 173 w 188"/>
                <a:gd name="T11" fmla="*/ 54 h 229"/>
                <a:gd name="T12" fmla="*/ 173 w 188"/>
                <a:gd name="T13" fmla="*/ 14 h 229"/>
                <a:gd name="T14" fmla="*/ 164 w 188"/>
                <a:gd name="T15" fmla="*/ 0 h 229"/>
                <a:gd name="T16" fmla="*/ 142 w 188"/>
                <a:gd name="T17" fmla="*/ 10 h 229"/>
                <a:gd name="T18" fmla="*/ 91 w 188"/>
                <a:gd name="T19" fmla="*/ 0 h 229"/>
                <a:gd name="T20" fmla="*/ 0 w 188"/>
                <a:gd name="T21" fmla="*/ 66 h 229"/>
                <a:gd name="T22" fmla="*/ 20 w 188"/>
                <a:gd name="T23" fmla="*/ 108 h 229"/>
                <a:gd name="T24" fmla="*/ 97 w 188"/>
                <a:gd name="T25" fmla="*/ 135 h 229"/>
                <a:gd name="T26" fmla="*/ 152 w 188"/>
                <a:gd name="T27" fmla="*/ 174 h 229"/>
                <a:gd name="T28" fmla="*/ 95 w 188"/>
                <a:gd name="T29" fmla="*/ 211 h 229"/>
                <a:gd name="T30" fmla="*/ 24 w 188"/>
                <a:gd name="T31" fmla="*/ 153 h 229"/>
                <a:gd name="T32" fmla="*/ 12 w 188"/>
                <a:gd name="T33" fmla="*/ 146 h 229"/>
                <a:gd name="T34" fmla="*/ 0 w 188"/>
                <a:gd name="T35" fmla="*/ 161 h 229"/>
                <a:gd name="T36" fmla="*/ 0 w 188"/>
                <a:gd name="T37" fmla="*/ 215 h 229"/>
                <a:gd name="T38" fmla="*/ 9 w 188"/>
                <a:gd name="T39" fmla="*/ 229 h 229"/>
                <a:gd name="T40" fmla="*/ 24 w 188"/>
                <a:gd name="T41" fmla="*/ 222 h 229"/>
                <a:gd name="T42" fmla="*/ 37 w 188"/>
                <a:gd name="T43" fmla="*/ 213 h 229"/>
                <a:gd name="T44" fmla="*/ 95 w 188"/>
                <a:gd name="T45" fmla="*/ 229 h 229"/>
                <a:gd name="T46" fmla="*/ 188 w 188"/>
                <a:gd name="T47" fmla="*/ 156 h 229"/>
                <a:gd name="T48" fmla="*/ 160 w 188"/>
                <a:gd name="T49" fmla="*/ 103 h 229"/>
                <a:gd name="T50" fmla="*/ 86 w 188"/>
                <a:gd name="T51" fmla="*/ 8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8" h="229">
                  <a:moveTo>
                    <a:pt x="86" y="80"/>
                  </a:moveTo>
                  <a:cubicBezTo>
                    <a:pt x="68" y="76"/>
                    <a:pt x="35" y="71"/>
                    <a:pt x="35" y="47"/>
                  </a:cubicBezTo>
                  <a:cubicBezTo>
                    <a:pt x="35" y="16"/>
                    <a:pt x="82" y="16"/>
                    <a:pt x="91" y="16"/>
                  </a:cubicBezTo>
                  <a:cubicBezTo>
                    <a:pt x="128" y="16"/>
                    <a:pt x="147" y="31"/>
                    <a:pt x="150" y="58"/>
                  </a:cubicBezTo>
                  <a:cubicBezTo>
                    <a:pt x="150" y="66"/>
                    <a:pt x="151" y="68"/>
                    <a:pt x="161" y="68"/>
                  </a:cubicBezTo>
                  <a:cubicBezTo>
                    <a:pt x="173" y="68"/>
                    <a:pt x="173" y="66"/>
                    <a:pt x="173" y="54"/>
                  </a:cubicBezTo>
                  <a:lnTo>
                    <a:pt x="173" y="14"/>
                  </a:lnTo>
                  <a:cubicBezTo>
                    <a:pt x="173" y="5"/>
                    <a:pt x="173" y="0"/>
                    <a:pt x="164" y="0"/>
                  </a:cubicBezTo>
                  <a:cubicBezTo>
                    <a:pt x="162" y="0"/>
                    <a:pt x="161" y="0"/>
                    <a:pt x="142" y="10"/>
                  </a:cubicBezTo>
                  <a:cubicBezTo>
                    <a:pt x="129" y="3"/>
                    <a:pt x="111" y="0"/>
                    <a:pt x="91" y="0"/>
                  </a:cubicBezTo>
                  <a:cubicBezTo>
                    <a:pt x="77" y="0"/>
                    <a:pt x="0" y="0"/>
                    <a:pt x="0" y="66"/>
                  </a:cubicBezTo>
                  <a:cubicBezTo>
                    <a:pt x="0" y="86"/>
                    <a:pt x="10" y="99"/>
                    <a:pt x="20" y="108"/>
                  </a:cubicBezTo>
                  <a:cubicBezTo>
                    <a:pt x="40" y="125"/>
                    <a:pt x="59" y="128"/>
                    <a:pt x="97" y="135"/>
                  </a:cubicBezTo>
                  <a:cubicBezTo>
                    <a:pt x="115" y="138"/>
                    <a:pt x="152" y="144"/>
                    <a:pt x="152" y="174"/>
                  </a:cubicBezTo>
                  <a:cubicBezTo>
                    <a:pt x="152" y="211"/>
                    <a:pt x="106" y="211"/>
                    <a:pt x="95" y="211"/>
                  </a:cubicBezTo>
                  <a:cubicBezTo>
                    <a:pt x="43" y="211"/>
                    <a:pt x="30" y="175"/>
                    <a:pt x="24" y="153"/>
                  </a:cubicBezTo>
                  <a:cubicBezTo>
                    <a:pt x="21" y="146"/>
                    <a:pt x="19" y="146"/>
                    <a:pt x="12" y="146"/>
                  </a:cubicBezTo>
                  <a:cubicBezTo>
                    <a:pt x="0" y="146"/>
                    <a:pt x="0" y="149"/>
                    <a:pt x="0" y="161"/>
                  </a:cubicBezTo>
                  <a:lnTo>
                    <a:pt x="0" y="215"/>
                  </a:lnTo>
                  <a:cubicBezTo>
                    <a:pt x="0" y="225"/>
                    <a:pt x="0" y="229"/>
                    <a:pt x="9" y="229"/>
                  </a:cubicBezTo>
                  <a:cubicBezTo>
                    <a:pt x="12" y="229"/>
                    <a:pt x="13" y="229"/>
                    <a:pt x="24" y="222"/>
                  </a:cubicBezTo>
                  <a:cubicBezTo>
                    <a:pt x="24" y="222"/>
                    <a:pt x="35" y="214"/>
                    <a:pt x="37" y="213"/>
                  </a:cubicBezTo>
                  <a:cubicBezTo>
                    <a:pt x="60" y="229"/>
                    <a:pt x="86" y="229"/>
                    <a:pt x="95" y="229"/>
                  </a:cubicBezTo>
                  <a:cubicBezTo>
                    <a:pt x="111" y="229"/>
                    <a:pt x="188" y="229"/>
                    <a:pt x="188" y="156"/>
                  </a:cubicBezTo>
                  <a:cubicBezTo>
                    <a:pt x="188" y="135"/>
                    <a:pt x="178" y="117"/>
                    <a:pt x="160" y="103"/>
                  </a:cubicBezTo>
                  <a:cubicBezTo>
                    <a:pt x="141" y="89"/>
                    <a:pt x="125" y="86"/>
                    <a:pt x="86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8782ACF-0243-CC76-73B9-7A7563B4BBD8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7104975" y="15268581"/>
              <a:ext cx="663575" cy="2349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7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7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303062B1-3E67-18A6-BF5B-42F599140C7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8305125" y="14789156"/>
              <a:ext cx="190500" cy="1193800"/>
            </a:xfrm>
            <a:custGeom>
              <a:avLst/>
              <a:gdLst>
                <a:gd name="T0" fmla="*/ 0 w 95"/>
                <a:gd name="T1" fmla="*/ 597 h 597"/>
                <a:gd name="T2" fmla="*/ 95 w 95"/>
                <a:gd name="T3" fmla="*/ 597 h 597"/>
                <a:gd name="T4" fmla="*/ 95 w 95"/>
                <a:gd name="T5" fmla="*/ 577 h 597"/>
                <a:gd name="T6" fmla="*/ 20 w 95"/>
                <a:gd name="T7" fmla="*/ 577 h 597"/>
                <a:gd name="T8" fmla="*/ 20 w 95"/>
                <a:gd name="T9" fmla="*/ 20 h 597"/>
                <a:gd name="T10" fmla="*/ 95 w 95"/>
                <a:gd name="T11" fmla="*/ 20 h 597"/>
                <a:gd name="T12" fmla="*/ 95 w 95"/>
                <a:gd name="T13" fmla="*/ 0 h 597"/>
                <a:gd name="T14" fmla="*/ 0 w 95"/>
                <a:gd name="T15" fmla="*/ 0 h 597"/>
                <a:gd name="T16" fmla="*/ 0 w 95"/>
                <a:gd name="T1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97">
                  <a:moveTo>
                    <a:pt x="0" y="597"/>
                  </a:moveTo>
                  <a:lnTo>
                    <a:pt x="95" y="597"/>
                  </a:lnTo>
                  <a:lnTo>
                    <a:pt x="95" y="577"/>
                  </a:lnTo>
                  <a:lnTo>
                    <a:pt x="20" y="577"/>
                  </a:lnTo>
                  <a:lnTo>
                    <a:pt x="20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E123BC3-98E6-B83A-2E62-37BCF3C3A3F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905200" y="15184443"/>
              <a:ext cx="366713" cy="452438"/>
            </a:xfrm>
            <a:custGeom>
              <a:avLst/>
              <a:gdLst>
                <a:gd name="T0" fmla="*/ 168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39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1 w 183"/>
                <a:gd name="T17" fmla="*/ 215 h 226"/>
                <a:gd name="T18" fmla="*/ 15 w 183"/>
                <a:gd name="T19" fmla="*/ 188 h 226"/>
                <a:gd name="T20" fmla="*/ 46 w 183"/>
                <a:gd name="T21" fmla="*/ 162 h 226"/>
                <a:gd name="T22" fmla="*/ 27 w 183"/>
                <a:gd name="T23" fmla="*/ 144 h 226"/>
                <a:gd name="T24" fmla="*/ 0 w 183"/>
                <a:gd name="T25" fmla="*/ 177 h 226"/>
                <a:gd name="T26" fmla="*/ 71 w 183"/>
                <a:gd name="T27" fmla="*/ 226 h 226"/>
                <a:gd name="T28" fmla="*/ 171 w 183"/>
                <a:gd name="T29" fmla="*/ 143 h 226"/>
                <a:gd name="T30" fmla="*/ 155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8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8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1" y="0"/>
                    <a:pt x="124" y="0"/>
                  </a:cubicBezTo>
                  <a:cubicBezTo>
                    <a:pt x="58" y="0"/>
                    <a:pt x="39" y="51"/>
                    <a:pt x="39" y="73"/>
                  </a:cubicBezTo>
                  <a:cubicBezTo>
                    <a:pt x="39" y="111"/>
                    <a:pt x="76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4" y="215"/>
                    <a:pt x="26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7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1" y="226"/>
                    <a:pt x="171" y="165"/>
                    <a:pt x="171" y="143"/>
                  </a:cubicBezTo>
                  <a:cubicBezTo>
                    <a:pt x="171" y="125"/>
                    <a:pt x="161" y="112"/>
                    <a:pt x="155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8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C06D84A-6EC6-6CC9-02FF-72837C42F8CE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9356050" y="15311443"/>
              <a:ext cx="325438" cy="477838"/>
            </a:xfrm>
            <a:custGeom>
              <a:avLst/>
              <a:gdLst>
                <a:gd name="T0" fmla="*/ 162 w 162"/>
                <a:gd name="T1" fmla="*/ 121 h 239"/>
                <a:gd name="T2" fmla="*/ 142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4 w 162"/>
                <a:gd name="T23" fmla="*/ 42 h 239"/>
                <a:gd name="T24" fmla="*/ 130 w 162"/>
                <a:gd name="T25" fmla="*/ 116 h 239"/>
                <a:gd name="T26" fmla="*/ 126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8" y="55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5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0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5" y="17"/>
                    <a:pt x="67" y="10"/>
                    <a:pt x="81" y="10"/>
                  </a:cubicBezTo>
                  <a:cubicBezTo>
                    <a:pt x="100" y="10"/>
                    <a:pt x="118" y="22"/>
                    <a:pt x="124" y="42"/>
                  </a:cubicBezTo>
                  <a:cubicBezTo>
                    <a:pt x="130" y="61"/>
                    <a:pt x="130" y="86"/>
                    <a:pt x="130" y="116"/>
                  </a:cubicBezTo>
                  <a:cubicBezTo>
                    <a:pt x="130" y="142"/>
                    <a:pt x="130" y="168"/>
                    <a:pt x="126" y="190"/>
                  </a:cubicBezTo>
                  <a:cubicBezTo>
                    <a:pt x="119" y="221"/>
                    <a:pt x="95" y="229"/>
                    <a:pt x="8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AB6B1891-CC29-D116-2888-3E358E0829AB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0819725" y="15184443"/>
              <a:ext cx="366713" cy="452438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1 w 183"/>
                <a:gd name="T17" fmla="*/ 215 h 226"/>
                <a:gd name="T18" fmla="*/ 15 w 183"/>
                <a:gd name="T19" fmla="*/ 188 h 226"/>
                <a:gd name="T20" fmla="*/ 46 w 183"/>
                <a:gd name="T21" fmla="*/ 162 h 226"/>
                <a:gd name="T22" fmla="*/ 28 w 183"/>
                <a:gd name="T23" fmla="*/ 144 h 226"/>
                <a:gd name="T24" fmla="*/ 0 w 183"/>
                <a:gd name="T25" fmla="*/ 177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1"/>
                    <a:pt x="76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4" y="215"/>
                    <a:pt x="26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8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5"/>
                    <a:pt x="171" y="143"/>
                  </a:cubicBezTo>
                  <a:cubicBezTo>
                    <a:pt x="171" y="125"/>
                    <a:pt x="162" y="112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89EE49E0-D62F-3250-D523-B3932E67BF1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1310262" y="15311443"/>
              <a:ext cx="254000" cy="46355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8C420A6-95DB-44D6-A33D-60710362193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2734250" y="15184443"/>
              <a:ext cx="366713" cy="452438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2 w 183"/>
                <a:gd name="T17" fmla="*/ 215 h 226"/>
                <a:gd name="T18" fmla="*/ 15 w 183"/>
                <a:gd name="T19" fmla="*/ 188 h 226"/>
                <a:gd name="T20" fmla="*/ 46 w 183"/>
                <a:gd name="T21" fmla="*/ 162 h 226"/>
                <a:gd name="T22" fmla="*/ 28 w 183"/>
                <a:gd name="T23" fmla="*/ 144 h 226"/>
                <a:gd name="T24" fmla="*/ 0 w 183"/>
                <a:gd name="T25" fmla="*/ 177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1"/>
                    <a:pt x="77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1" y="215"/>
                    <a:pt x="72" y="215"/>
                  </a:cubicBezTo>
                  <a:cubicBezTo>
                    <a:pt x="65" y="215"/>
                    <a:pt x="26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8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5"/>
                    <a:pt x="171" y="143"/>
                  </a:cubicBezTo>
                  <a:cubicBezTo>
                    <a:pt x="171" y="125"/>
                    <a:pt x="162" y="112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A319877-C5CE-198B-BC32-0DC7EF6518FB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3193037" y="15311443"/>
              <a:ext cx="307975" cy="463550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00147A25-BF6F-8404-0A37-FA951D2ECBB7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4648775" y="15184443"/>
              <a:ext cx="366713" cy="452438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2 w 183"/>
                <a:gd name="T17" fmla="*/ 215 h 226"/>
                <a:gd name="T18" fmla="*/ 15 w 183"/>
                <a:gd name="T19" fmla="*/ 188 h 226"/>
                <a:gd name="T20" fmla="*/ 46 w 183"/>
                <a:gd name="T21" fmla="*/ 162 h 226"/>
                <a:gd name="T22" fmla="*/ 28 w 183"/>
                <a:gd name="T23" fmla="*/ 144 h 226"/>
                <a:gd name="T24" fmla="*/ 0 w 183"/>
                <a:gd name="T25" fmla="*/ 177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1"/>
                    <a:pt x="77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1" y="215"/>
                    <a:pt x="72" y="215"/>
                  </a:cubicBezTo>
                  <a:cubicBezTo>
                    <a:pt x="65" y="215"/>
                    <a:pt x="26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8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5"/>
                    <a:pt x="171" y="143"/>
                  </a:cubicBezTo>
                  <a:cubicBezTo>
                    <a:pt x="171" y="125"/>
                    <a:pt x="162" y="112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1610DCB-D2A1-067C-46B2-80C5D41A578A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5101212" y="15311443"/>
              <a:ext cx="322263" cy="47783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D5E9E793-E990-4991-ABD9-8B1B7A1A5A0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866387" y="14789156"/>
              <a:ext cx="192088" cy="1193800"/>
            </a:xfrm>
            <a:custGeom>
              <a:avLst/>
              <a:gdLst>
                <a:gd name="T0" fmla="*/ 96 w 96"/>
                <a:gd name="T1" fmla="*/ 597 h 597"/>
                <a:gd name="T2" fmla="*/ 96 w 96"/>
                <a:gd name="T3" fmla="*/ 0 h 597"/>
                <a:gd name="T4" fmla="*/ 0 w 96"/>
                <a:gd name="T5" fmla="*/ 0 h 597"/>
                <a:gd name="T6" fmla="*/ 0 w 96"/>
                <a:gd name="T7" fmla="*/ 20 h 597"/>
                <a:gd name="T8" fmla="*/ 76 w 96"/>
                <a:gd name="T9" fmla="*/ 20 h 597"/>
                <a:gd name="T10" fmla="*/ 76 w 96"/>
                <a:gd name="T11" fmla="*/ 577 h 597"/>
                <a:gd name="T12" fmla="*/ 0 w 96"/>
                <a:gd name="T13" fmla="*/ 577 h 597"/>
                <a:gd name="T14" fmla="*/ 0 w 96"/>
                <a:gd name="T15" fmla="*/ 597 h 597"/>
                <a:gd name="T16" fmla="*/ 96 w 96"/>
                <a:gd name="T1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97">
                  <a:moveTo>
                    <a:pt x="96" y="597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76" y="20"/>
                  </a:lnTo>
                  <a:lnTo>
                    <a:pt x="76" y="577"/>
                  </a:lnTo>
                  <a:lnTo>
                    <a:pt x="0" y="577"/>
                  </a:lnTo>
                  <a:lnTo>
                    <a:pt x="0" y="597"/>
                  </a:lnTo>
                  <a:lnTo>
                    <a:pt x="96" y="5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AE4B7C8-FAE4-F7F8-9F6C-5A96AABD02D1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6291837" y="14562143"/>
              <a:ext cx="520700" cy="473075"/>
            </a:xfrm>
            <a:custGeom>
              <a:avLst/>
              <a:gdLst>
                <a:gd name="T0" fmla="*/ 154 w 260"/>
                <a:gd name="T1" fmla="*/ 25 h 236"/>
                <a:gd name="T2" fmla="*/ 165 w 260"/>
                <a:gd name="T3" fmla="*/ 13 h 236"/>
                <a:gd name="T4" fmla="*/ 186 w 260"/>
                <a:gd name="T5" fmla="*/ 13 h 236"/>
                <a:gd name="T6" fmla="*/ 225 w 260"/>
                <a:gd name="T7" fmla="*/ 15 h 236"/>
                <a:gd name="T8" fmla="*/ 241 w 260"/>
                <a:gd name="T9" fmla="*/ 43 h 236"/>
                <a:gd name="T10" fmla="*/ 239 w 260"/>
                <a:gd name="T11" fmla="*/ 71 h 236"/>
                <a:gd name="T12" fmla="*/ 238 w 260"/>
                <a:gd name="T13" fmla="*/ 75 h 236"/>
                <a:gd name="T14" fmla="*/ 244 w 260"/>
                <a:gd name="T15" fmla="*/ 80 h 236"/>
                <a:gd name="T16" fmla="*/ 251 w 260"/>
                <a:gd name="T17" fmla="*/ 72 h 236"/>
                <a:gd name="T18" fmla="*/ 260 w 260"/>
                <a:gd name="T19" fmla="*/ 5 h 236"/>
                <a:gd name="T20" fmla="*/ 250 w 260"/>
                <a:gd name="T21" fmla="*/ 0 h 236"/>
                <a:gd name="T22" fmla="*/ 35 w 260"/>
                <a:gd name="T23" fmla="*/ 0 h 236"/>
                <a:gd name="T24" fmla="*/ 23 w 260"/>
                <a:gd name="T25" fmla="*/ 7 h 236"/>
                <a:gd name="T26" fmla="*/ 1 w 260"/>
                <a:gd name="T27" fmla="*/ 69 h 236"/>
                <a:gd name="T28" fmla="*/ 0 w 260"/>
                <a:gd name="T29" fmla="*/ 75 h 236"/>
                <a:gd name="T30" fmla="*/ 6 w 260"/>
                <a:gd name="T31" fmla="*/ 80 h 236"/>
                <a:gd name="T32" fmla="*/ 13 w 260"/>
                <a:gd name="T33" fmla="*/ 72 h 236"/>
                <a:gd name="T34" fmla="*/ 98 w 260"/>
                <a:gd name="T35" fmla="*/ 13 h 236"/>
                <a:gd name="T36" fmla="*/ 112 w 260"/>
                <a:gd name="T37" fmla="*/ 13 h 236"/>
                <a:gd name="T38" fmla="*/ 123 w 260"/>
                <a:gd name="T39" fmla="*/ 16 h 236"/>
                <a:gd name="T40" fmla="*/ 122 w 260"/>
                <a:gd name="T41" fmla="*/ 23 h 236"/>
                <a:gd name="T42" fmla="*/ 76 w 260"/>
                <a:gd name="T43" fmla="*/ 207 h 236"/>
                <a:gd name="T44" fmla="*/ 35 w 260"/>
                <a:gd name="T45" fmla="*/ 223 h 236"/>
                <a:gd name="T46" fmla="*/ 19 w 260"/>
                <a:gd name="T47" fmla="*/ 231 h 236"/>
                <a:gd name="T48" fmla="*/ 25 w 260"/>
                <a:gd name="T49" fmla="*/ 236 h 236"/>
                <a:gd name="T50" fmla="*/ 55 w 260"/>
                <a:gd name="T51" fmla="*/ 235 h 236"/>
                <a:gd name="T52" fmla="*/ 85 w 260"/>
                <a:gd name="T53" fmla="*/ 234 h 236"/>
                <a:gd name="T54" fmla="*/ 116 w 260"/>
                <a:gd name="T55" fmla="*/ 235 h 236"/>
                <a:gd name="T56" fmla="*/ 146 w 260"/>
                <a:gd name="T57" fmla="*/ 236 h 236"/>
                <a:gd name="T58" fmla="*/ 154 w 260"/>
                <a:gd name="T59" fmla="*/ 228 h 236"/>
                <a:gd name="T60" fmla="*/ 140 w 260"/>
                <a:gd name="T61" fmla="*/ 223 h 236"/>
                <a:gd name="T62" fmla="*/ 119 w 260"/>
                <a:gd name="T63" fmla="*/ 223 h 236"/>
                <a:gd name="T64" fmla="*/ 107 w 260"/>
                <a:gd name="T65" fmla="*/ 216 h 236"/>
                <a:gd name="T66" fmla="*/ 108 w 260"/>
                <a:gd name="T67" fmla="*/ 208 h 236"/>
                <a:gd name="T68" fmla="*/ 154 w 260"/>
                <a:gd name="T69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0" h="236">
                  <a:moveTo>
                    <a:pt x="154" y="25"/>
                  </a:moveTo>
                  <a:cubicBezTo>
                    <a:pt x="157" y="15"/>
                    <a:pt x="157" y="14"/>
                    <a:pt x="165" y="13"/>
                  </a:cubicBezTo>
                  <a:cubicBezTo>
                    <a:pt x="167" y="13"/>
                    <a:pt x="179" y="13"/>
                    <a:pt x="186" y="13"/>
                  </a:cubicBezTo>
                  <a:cubicBezTo>
                    <a:pt x="207" y="13"/>
                    <a:pt x="216" y="13"/>
                    <a:pt x="225" y="15"/>
                  </a:cubicBezTo>
                  <a:cubicBezTo>
                    <a:pt x="241" y="20"/>
                    <a:pt x="241" y="30"/>
                    <a:pt x="241" y="43"/>
                  </a:cubicBezTo>
                  <a:cubicBezTo>
                    <a:pt x="241" y="48"/>
                    <a:pt x="241" y="53"/>
                    <a:pt x="239" y="71"/>
                  </a:cubicBezTo>
                  <a:lnTo>
                    <a:pt x="238" y="75"/>
                  </a:lnTo>
                  <a:cubicBezTo>
                    <a:pt x="238" y="79"/>
                    <a:pt x="241" y="80"/>
                    <a:pt x="244" y="80"/>
                  </a:cubicBezTo>
                  <a:cubicBezTo>
                    <a:pt x="249" y="80"/>
                    <a:pt x="250" y="77"/>
                    <a:pt x="251" y="72"/>
                  </a:cubicBezTo>
                  <a:lnTo>
                    <a:pt x="260" y="5"/>
                  </a:lnTo>
                  <a:cubicBezTo>
                    <a:pt x="260" y="0"/>
                    <a:pt x="256" y="0"/>
                    <a:pt x="250" y="0"/>
                  </a:cubicBezTo>
                  <a:lnTo>
                    <a:pt x="35" y="0"/>
                  </a:lnTo>
                  <a:cubicBezTo>
                    <a:pt x="27" y="0"/>
                    <a:pt x="26" y="0"/>
                    <a:pt x="23" y="7"/>
                  </a:cubicBezTo>
                  <a:lnTo>
                    <a:pt x="1" y="69"/>
                  </a:lnTo>
                  <a:cubicBezTo>
                    <a:pt x="1" y="70"/>
                    <a:pt x="0" y="74"/>
                    <a:pt x="0" y="75"/>
                  </a:cubicBezTo>
                  <a:cubicBezTo>
                    <a:pt x="0" y="77"/>
                    <a:pt x="0" y="80"/>
                    <a:pt x="6" y="80"/>
                  </a:cubicBezTo>
                  <a:cubicBezTo>
                    <a:pt x="10" y="80"/>
                    <a:pt x="11" y="79"/>
                    <a:pt x="13" y="72"/>
                  </a:cubicBezTo>
                  <a:cubicBezTo>
                    <a:pt x="33" y="16"/>
                    <a:pt x="45" y="13"/>
                    <a:pt x="98" y="13"/>
                  </a:cubicBezTo>
                  <a:lnTo>
                    <a:pt x="112" y="13"/>
                  </a:lnTo>
                  <a:cubicBezTo>
                    <a:pt x="123" y="13"/>
                    <a:pt x="123" y="13"/>
                    <a:pt x="123" y="16"/>
                  </a:cubicBezTo>
                  <a:cubicBezTo>
                    <a:pt x="123" y="16"/>
                    <a:pt x="123" y="18"/>
                    <a:pt x="122" y="23"/>
                  </a:cubicBezTo>
                  <a:lnTo>
                    <a:pt x="76" y="207"/>
                  </a:lnTo>
                  <a:cubicBezTo>
                    <a:pt x="73" y="220"/>
                    <a:pt x="72" y="223"/>
                    <a:pt x="35" y="223"/>
                  </a:cubicBezTo>
                  <a:cubicBezTo>
                    <a:pt x="22" y="223"/>
                    <a:pt x="19" y="223"/>
                    <a:pt x="19" y="231"/>
                  </a:cubicBezTo>
                  <a:cubicBezTo>
                    <a:pt x="19" y="232"/>
                    <a:pt x="20" y="236"/>
                    <a:pt x="25" y="236"/>
                  </a:cubicBezTo>
                  <a:cubicBezTo>
                    <a:pt x="35" y="236"/>
                    <a:pt x="45" y="235"/>
                    <a:pt x="55" y="235"/>
                  </a:cubicBezTo>
                  <a:cubicBezTo>
                    <a:pt x="65" y="235"/>
                    <a:pt x="75" y="234"/>
                    <a:pt x="85" y="234"/>
                  </a:cubicBezTo>
                  <a:cubicBezTo>
                    <a:pt x="95" y="234"/>
                    <a:pt x="107" y="234"/>
                    <a:pt x="116" y="235"/>
                  </a:cubicBezTo>
                  <a:cubicBezTo>
                    <a:pt x="126" y="235"/>
                    <a:pt x="136" y="236"/>
                    <a:pt x="146" y="236"/>
                  </a:cubicBezTo>
                  <a:cubicBezTo>
                    <a:pt x="149" y="236"/>
                    <a:pt x="154" y="236"/>
                    <a:pt x="154" y="228"/>
                  </a:cubicBezTo>
                  <a:cubicBezTo>
                    <a:pt x="154" y="223"/>
                    <a:pt x="150" y="223"/>
                    <a:pt x="140" y="223"/>
                  </a:cubicBezTo>
                  <a:cubicBezTo>
                    <a:pt x="133" y="223"/>
                    <a:pt x="126" y="223"/>
                    <a:pt x="119" y="223"/>
                  </a:cubicBezTo>
                  <a:cubicBezTo>
                    <a:pt x="107" y="221"/>
                    <a:pt x="107" y="220"/>
                    <a:pt x="107" y="216"/>
                  </a:cubicBezTo>
                  <a:cubicBezTo>
                    <a:pt x="107" y="213"/>
                    <a:pt x="107" y="213"/>
                    <a:pt x="108" y="208"/>
                  </a:cubicBezTo>
                  <a:lnTo>
                    <a:pt x="154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C534D27-61E8-F543-372E-0652D35532FD}"/>
              </a:ext>
            </a:extLst>
          </p:cNvPr>
          <p:cNvSpPr txBox="1"/>
          <p:nvPr/>
        </p:nvSpPr>
        <p:spPr>
          <a:xfrm>
            <a:off x="2008725" y="2531939"/>
            <a:ext cx="215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D55E00"/>
                </a:solidFill>
                <a:effectLst/>
                <a:latin typeface="Consolas" panose="020B0609020204030204" pitchFamily="49" charset="0"/>
                <a:ea typeface="Source Sans Pro" panose="020B0503030403020204" pitchFamily="34" charset="0"/>
              </a:rPr>
              <a:t>CodType.SCALAR</a:t>
            </a:r>
            <a:endParaRPr lang="en-US" altLang="ko-KR" b="0" dirty="0">
              <a:solidFill>
                <a:srgbClr val="D55E00"/>
              </a:solidFill>
              <a:effectLst/>
              <a:latin typeface="Consolas" panose="020B0609020204030204" pitchFamily="49" charset="0"/>
              <a:ea typeface="Source Sans Pro" panose="020B0503030403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3266FF-570C-6BB8-9DB7-97A3B169F317}"/>
              </a:ext>
            </a:extLst>
          </p:cNvPr>
          <p:cNvSpPr txBox="1"/>
          <p:nvPr/>
        </p:nvSpPr>
        <p:spPr>
          <a:xfrm>
            <a:off x="4871606" y="2523550"/>
            <a:ext cx="215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D55E00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CodType.POLAR2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15C5A-F40B-D5C8-E466-8E0DFFA2060C}"/>
              </a:ext>
            </a:extLst>
          </p:cNvPr>
          <p:cNvSpPr txBox="1"/>
          <p:nvPr/>
        </p:nvSpPr>
        <p:spPr>
          <a:xfrm>
            <a:off x="3709497" y="1941635"/>
            <a:ext cx="215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D55E00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CodType.POLAR3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D5761F-2BBC-B654-AEA6-8341739CBB21}"/>
              </a:ext>
            </a:extLst>
          </p:cNvPr>
          <p:cNvSpPr txBox="1"/>
          <p:nvPr/>
        </p:nvSpPr>
        <p:spPr>
          <a:xfrm>
            <a:off x="4814031" y="4048095"/>
            <a:ext cx="215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D55E00"/>
                </a:solidFill>
                <a:latin typeface="Consolas" panose="020B0609020204030204" pitchFamily="49" charset="0"/>
                <a:ea typeface="Source Sans Pro" panose="020B0503030403020204" pitchFamily="34" charset="0"/>
              </a:rPr>
              <a:t>CodType.POLAR4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F1FED7-1132-11D4-017B-A77685E000FF}"/>
              </a:ext>
            </a:extLst>
          </p:cNvPr>
          <p:cNvSpPr/>
          <p:nvPr/>
        </p:nvSpPr>
        <p:spPr>
          <a:xfrm>
            <a:off x="4465956" y="2602385"/>
            <a:ext cx="2883594" cy="1015068"/>
          </a:xfrm>
          <a:prstGeom prst="rect">
            <a:avLst/>
          </a:prstGeom>
          <a:noFill/>
          <a:ln w="38100">
            <a:solidFill>
              <a:srgbClr val="E59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중괄호 70">
            <a:extLst>
              <a:ext uri="{FF2B5EF4-FFF2-40B4-BE49-F238E27FC236}">
                <a16:creationId xmlns:a16="http://schemas.microsoft.com/office/drawing/2014/main" id="{06F2CA3B-2E1A-8101-0BAD-406ACA791677}"/>
              </a:ext>
            </a:extLst>
          </p:cNvPr>
          <p:cNvSpPr/>
          <p:nvPr/>
        </p:nvSpPr>
        <p:spPr>
          <a:xfrm rot="16200000" flipV="1">
            <a:off x="4593387" y="-239785"/>
            <a:ext cx="369331" cy="5305177"/>
          </a:xfrm>
          <a:prstGeom prst="rightBrace">
            <a:avLst/>
          </a:prstGeom>
          <a:ln w="57150">
            <a:solidFill>
              <a:srgbClr val="E59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중괄호 71">
            <a:extLst>
              <a:ext uri="{FF2B5EF4-FFF2-40B4-BE49-F238E27FC236}">
                <a16:creationId xmlns:a16="http://schemas.microsoft.com/office/drawing/2014/main" id="{A6A228D4-64C2-AA0C-A576-8F471441C9FE}"/>
              </a:ext>
            </a:extLst>
          </p:cNvPr>
          <p:cNvSpPr/>
          <p:nvPr/>
        </p:nvSpPr>
        <p:spPr>
          <a:xfrm rot="5400000">
            <a:off x="5648974" y="116327"/>
            <a:ext cx="444162" cy="7491180"/>
          </a:xfrm>
          <a:prstGeom prst="rightBrace">
            <a:avLst/>
          </a:prstGeom>
          <a:ln w="57150">
            <a:solidFill>
              <a:srgbClr val="E59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688BCB-DAE0-DFBC-A7C1-6767AB1B61EB}"/>
              </a:ext>
            </a:extLst>
          </p:cNvPr>
          <p:cNvSpPr/>
          <p:nvPr/>
        </p:nvSpPr>
        <p:spPr>
          <a:xfrm>
            <a:off x="4208024" y="544498"/>
            <a:ext cx="1298294" cy="1298291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3F60B8-22F8-86D7-363C-E58B28564730}"/>
              </a:ext>
            </a:extLst>
          </p:cNvPr>
          <p:cNvGrpSpPr/>
          <p:nvPr/>
        </p:nvGrpSpPr>
        <p:grpSpPr>
          <a:xfrm>
            <a:off x="4279193" y="600326"/>
            <a:ext cx="1155956" cy="1155953"/>
            <a:chOff x="4314753" y="1104163"/>
            <a:chExt cx="1155956" cy="115595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C05F1C-5A54-7402-1F2A-60C2EAC12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4755" y="1682140"/>
              <a:ext cx="1155953" cy="0"/>
            </a:xfrm>
            <a:prstGeom prst="straightConnector1">
              <a:avLst/>
            </a:prstGeom>
            <a:ln w="79375">
              <a:solidFill>
                <a:srgbClr val="5462C8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F2B46E3-93DF-E77B-BDF8-01A1DA7CDA7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753" y="1697481"/>
              <a:ext cx="1155956" cy="0"/>
            </a:xfrm>
            <a:prstGeom prst="straightConnector1">
              <a:avLst/>
            </a:prstGeom>
            <a:ln w="79375">
              <a:solidFill>
                <a:srgbClr val="D9113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FAB5E-4920-2659-3F1E-CC095CFAE771}"/>
              </a:ext>
            </a:extLst>
          </p:cNvPr>
          <p:cNvSpPr/>
          <p:nvPr/>
        </p:nvSpPr>
        <p:spPr>
          <a:xfrm>
            <a:off x="6202073" y="540258"/>
            <a:ext cx="1298294" cy="1298291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80EDB6-6602-54E5-CAF7-732A7E815B31}"/>
              </a:ext>
            </a:extLst>
          </p:cNvPr>
          <p:cNvGrpSpPr/>
          <p:nvPr/>
        </p:nvGrpSpPr>
        <p:grpSpPr>
          <a:xfrm>
            <a:off x="6273244" y="606933"/>
            <a:ext cx="1155954" cy="1155954"/>
            <a:chOff x="6400878" y="1102969"/>
            <a:chExt cx="1155954" cy="115595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C2E70C-9084-159E-49C7-EB99D77D8B29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6411724" y="1680946"/>
              <a:ext cx="1155954" cy="0"/>
            </a:xfrm>
            <a:prstGeom prst="straightConnector1">
              <a:avLst/>
            </a:prstGeom>
            <a:ln w="79375">
              <a:solidFill>
                <a:srgbClr val="5462C8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2FC8DBF-4866-6CBA-4CEA-E730F0589F5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6400878" y="1670098"/>
              <a:ext cx="1155954" cy="0"/>
            </a:xfrm>
            <a:prstGeom prst="straightConnector1">
              <a:avLst/>
            </a:prstGeom>
            <a:ln w="79375">
              <a:solidFill>
                <a:srgbClr val="D9113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687D3-9EFA-D6B3-4195-0BE6C86E7715}"/>
              </a:ext>
            </a:extLst>
          </p:cNvPr>
          <p:cNvSpPr/>
          <p:nvPr/>
        </p:nvSpPr>
        <p:spPr>
          <a:xfrm>
            <a:off x="8116598" y="540258"/>
            <a:ext cx="1298294" cy="1298291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2C57BC-F353-DC03-3BC7-49A50C94A85E}"/>
              </a:ext>
            </a:extLst>
          </p:cNvPr>
          <p:cNvGrpSpPr/>
          <p:nvPr/>
        </p:nvGrpSpPr>
        <p:grpSpPr>
          <a:xfrm>
            <a:off x="8354898" y="778558"/>
            <a:ext cx="821694" cy="821692"/>
            <a:chOff x="8390458" y="1274594"/>
            <a:chExt cx="821694" cy="821692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2249F10D-A233-3595-985A-3182410B83F4}"/>
                </a:ext>
              </a:extLst>
            </p:cNvPr>
            <p:cNvSpPr/>
            <p:nvPr/>
          </p:nvSpPr>
          <p:spPr>
            <a:xfrm>
              <a:off x="8390458" y="1274594"/>
              <a:ext cx="821694" cy="821692"/>
            </a:xfrm>
            <a:prstGeom prst="arc">
              <a:avLst>
                <a:gd name="adj1" fmla="val 11000862"/>
                <a:gd name="adj2" fmla="val 21397269"/>
              </a:avLst>
            </a:prstGeom>
            <a:ln w="79375">
              <a:solidFill>
                <a:srgbClr val="5462C8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AEC7A955-232B-C831-83CD-35C62854CD17}"/>
                </a:ext>
              </a:extLst>
            </p:cNvPr>
            <p:cNvSpPr/>
            <p:nvPr/>
          </p:nvSpPr>
          <p:spPr>
            <a:xfrm flipV="1">
              <a:off x="8390458" y="1274594"/>
              <a:ext cx="821694" cy="821692"/>
            </a:xfrm>
            <a:prstGeom prst="arc">
              <a:avLst>
                <a:gd name="adj1" fmla="val 11000862"/>
                <a:gd name="adj2" fmla="val 21397269"/>
              </a:avLst>
            </a:prstGeom>
            <a:ln w="79375">
              <a:solidFill>
                <a:srgbClr val="D9113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F936AA-0D00-5AFD-13A2-86071E01AFF4}"/>
              </a:ext>
            </a:extLst>
          </p:cNvPr>
          <p:cNvSpPr/>
          <p:nvPr/>
        </p:nvSpPr>
        <p:spPr>
          <a:xfrm>
            <a:off x="2366290" y="544498"/>
            <a:ext cx="1298294" cy="1298291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일 단색으로 채워진">
            <a:extLst>
              <a:ext uri="{FF2B5EF4-FFF2-40B4-BE49-F238E27FC236}">
                <a16:creationId xmlns:a16="http://schemas.microsoft.com/office/drawing/2014/main" id="{3D1CA1CA-12F8-B655-E5FA-E4C358F83F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85017" y="769136"/>
            <a:ext cx="865847" cy="8658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CD6373-E764-74B5-3730-E569D752E426}"/>
              </a:ext>
            </a:extLst>
          </p:cNvPr>
          <p:cNvSpPr txBox="1"/>
          <p:nvPr/>
        </p:nvSpPr>
        <p:spPr>
          <a:xfrm>
            <a:off x="2256576" y="-1016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total intensity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E1F9A-BBDA-555C-648D-C1EB33C58F6D}"/>
              </a:ext>
            </a:extLst>
          </p:cNvPr>
          <p:cNvSpPr txBox="1"/>
          <p:nvPr/>
        </p:nvSpPr>
        <p:spPr>
          <a:xfrm>
            <a:off x="4866957" y="-1016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linear polarization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B19A0-EA64-6CDC-154F-1C12CE2E5468}"/>
              </a:ext>
            </a:extLst>
          </p:cNvPr>
          <p:cNvSpPr txBox="1"/>
          <p:nvPr/>
        </p:nvSpPr>
        <p:spPr>
          <a:xfrm>
            <a:off x="7679555" y="-1016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circular polarization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152E6-9AF5-B765-EC53-FA242FD5E72A}"/>
              </a:ext>
            </a:extLst>
          </p:cNvPr>
          <p:cNvSpPr txBox="1"/>
          <p:nvPr/>
        </p:nvSpPr>
        <p:spPr>
          <a:xfrm>
            <a:off x="4018807" y="25792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(horizontal/vertical)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F43B1B-9588-A96D-3DFE-4D0EC995FF85}"/>
              </a:ext>
            </a:extLst>
          </p:cNvPr>
          <p:cNvSpPr txBox="1"/>
          <p:nvPr/>
        </p:nvSpPr>
        <p:spPr>
          <a:xfrm>
            <a:off x="5852013" y="257926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(diagonal/antidiagonal)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C5C2A5C-3795-5558-0815-3626847F2F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607053"/>
                  </p:ext>
                </p:extLst>
              </p:nvPr>
            </p:nvGraphicFramePr>
            <p:xfrm>
              <a:off x="0" y="0"/>
              <a:ext cx="12191998" cy="6858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4639">
                      <a:extLst>
                        <a:ext uri="{9D8B030D-6E8A-4147-A177-3AD203B41FA5}">
                          <a16:colId xmlns:a16="http://schemas.microsoft.com/office/drawing/2014/main" val="797275607"/>
                        </a:ext>
                      </a:extLst>
                    </a:gridCol>
                    <a:gridCol w="1442840">
                      <a:extLst>
                        <a:ext uri="{9D8B030D-6E8A-4147-A177-3AD203B41FA5}">
                          <a16:colId xmlns:a16="http://schemas.microsoft.com/office/drawing/2014/main" val="2321711467"/>
                        </a:ext>
                      </a:extLst>
                    </a:gridCol>
                    <a:gridCol w="2128189">
                      <a:extLst>
                        <a:ext uri="{9D8B030D-6E8A-4147-A177-3AD203B41FA5}">
                          <a16:colId xmlns:a16="http://schemas.microsoft.com/office/drawing/2014/main" val="1722055082"/>
                        </a:ext>
                      </a:extLst>
                    </a:gridCol>
                    <a:gridCol w="2344615">
                      <a:extLst>
                        <a:ext uri="{9D8B030D-6E8A-4147-A177-3AD203B41FA5}">
                          <a16:colId xmlns:a16="http://schemas.microsoft.com/office/drawing/2014/main" val="626400087"/>
                        </a:ext>
                      </a:extLst>
                    </a:gridCol>
                    <a:gridCol w="541065">
                      <a:extLst>
                        <a:ext uri="{9D8B030D-6E8A-4147-A177-3AD203B41FA5}">
                          <a16:colId xmlns:a16="http://schemas.microsoft.com/office/drawing/2014/main" val="1801264607"/>
                        </a:ext>
                      </a:extLst>
                    </a:gridCol>
                    <a:gridCol w="2236402">
                      <a:extLst>
                        <a:ext uri="{9D8B030D-6E8A-4147-A177-3AD203B41FA5}">
                          <a16:colId xmlns:a16="http://schemas.microsoft.com/office/drawing/2014/main" val="21151015"/>
                        </a:ext>
                      </a:extLst>
                    </a:gridCol>
                    <a:gridCol w="2380686">
                      <a:extLst>
                        <a:ext uri="{9D8B030D-6E8A-4147-A177-3AD203B41FA5}">
                          <a16:colId xmlns:a16="http://schemas.microsoft.com/office/drawing/2014/main" val="4169437002"/>
                        </a:ext>
                      </a:extLst>
                    </a:gridCol>
                    <a:gridCol w="793562">
                      <a:extLst>
                        <a:ext uri="{9D8B030D-6E8A-4147-A177-3AD203B41FA5}">
                          <a16:colId xmlns:a16="http://schemas.microsoft.com/office/drawing/2014/main" val="883114347"/>
                        </a:ext>
                      </a:extLst>
                    </a:gridCol>
                  </a:tblGrid>
                  <a:tr h="435477">
                    <a:tc rowSpan="3" gridSpan="2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Scalar</a:t>
                          </a:r>
                          <a:r>
                            <a:rPr lang="en-US" altLang="ko-KR" sz="14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rendering</a:t>
                          </a:r>
                          <a:endParaRPr lang="ko-KR" altLang="en-US" sz="14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</a:t>
                          </a:r>
                          <a:r>
                            <a:rPr lang="en-US" altLang="ko-KR" sz="14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rendering</a:t>
                          </a:r>
                          <a:endParaRPr lang="ko-KR" altLang="en-US" sz="14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4823984"/>
                      </a:ext>
                    </a:extLst>
                  </a:tr>
                  <a:tr h="399187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Angular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Freq. domain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Angular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Freq.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0877602"/>
                      </a:ext>
                    </a:extLst>
                  </a:tr>
                  <a:tr h="296618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(M-Sec.4.1, S-Sec.2)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</a:t>
                          </a:r>
                          <a:r>
                            <a:rPr lang="en-US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ko-KR" altLang="en-US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(M-Sec.6, S-Sec.3)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</a:t>
                          </a:r>
                          <a:r>
                            <a:rPr lang="en-US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ko-KR" altLang="en-US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737907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Scalar radiance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Stokes vector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215888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map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spherical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(scalar field)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vector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(3), S-Eq. (35))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Stokes vector field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(M-Sec. 5, S-Sec. 4.1)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vector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(30))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905585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BRDF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BRDF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matrix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(4), S-Eq. (41))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u="none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u="non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u="none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u="none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u="none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u="non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Mueller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pBRDF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MuellerField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matrix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(40))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4×4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400061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Axial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isotropic BRDF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(7), S-Prop. 2.9)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isotropic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pBRDF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MuellerField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(52))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=ISOBI2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4×4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8437090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Radial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convolution kernel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(S-Prop.2.12)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ScalarConvKernel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(11))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convolution kernel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(62), S-Prop. 5.13)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StokesConvKernel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(M-Eq.(68), S-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Eqs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.(158,164,175,176))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4×4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4995749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Rotation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(8), S-Eq. (44))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ScalarField.apply_rotation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 Wigner-D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(13), S-Eq. (59))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SHMat.from_rotation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(25), S-Def. 4.2)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StokesField.apply_rotation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 &amp; complex Wigner-D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(36), S-Prop. 5.5)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SHMat.from_rotation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6644465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Light interaction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rendering equation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matrix-vector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rendering equation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matrix-vector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(41))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`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4×4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9488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Radial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convolution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ScalarConvKernel.apply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(11), S-Prop. 2.13)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(63))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StokesConvKernel.apply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(69), S-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Eqs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(159,165,177))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4×4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4081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Visibility mask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Point-wise product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*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Triple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(55), S-Eq. (145))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SHVec.to_TPMat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Point-wise product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*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Triple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(56), S-Eq. (146))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SHVec.to_TPMat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313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C5C2A5C-3795-5558-0815-3626847F2F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607053"/>
                  </p:ext>
                </p:extLst>
              </p:nvPr>
            </p:nvGraphicFramePr>
            <p:xfrm>
              <a:off x="0" y="0"/>
              <a:ext cx="12191998" cy="6858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4639">
                      <a:extLst>
                        <a:ext uri="{9D8B030D-6E8A-4147-A177-3AD203B41FA5}">
                          <a16:colId xmlns:a16="http://schemas.microsoft.com/office/drawing/2014/main" val="797275607"/>
                        </a:ext>
                      </a:extLst>
                    </a:gridCol>
                    <a:gridCol w="1442840">
                      <a:extLst>
                        <a:ext uri="{9D8B030D-6E8A-4147-A177-3AD203B41FA5}">
                          <a16:colId xmlns:a16="http://schemas.microsoft.com/office/drawing/2014/main" val="2321711467"/>
                        </a:ext>
                      </a:extLst>
                    </a:gridCol>
                    <a:gridCol w="2128189">
                      <a:extLst>
                        <a:ext uri="{9D8B030D-6E8A-4147-A177-3AD203B41FA5}">
                          <a16:colId xmlns:a16="http://schemas.microsoft.com/office/drawing/2014/main" val="1722055082"/>
                        </a:ext>
                      </a:extLst>
                    </a:gridCol>
                    <a:gridCol w="2344615">
                      <a:extLst>
                        <a:ext uri="{9D8B030D-6E8A-4147-A177-3AD203B41FA5}">
                          <a16:colId xmlns:a16="http://schemas.microsoft.com/office/drawing/2014/main" val="626400087"/>
                        </a:ext>
                      </a:extLst>
                    </a:gridCol>
                    <a:gridCol w="541065">
                      <a:extLst>
                        <a:ext uri="{9D8B030D-6E8A-4147-A177-3AD203B41FA5}">
                          <a16:colId xmlns:a16="http://schemas.microsoft.com/office/drawing/2014/main" val="1801264607"/>
                        </a:ext>
                      </a:extLst>
                    </a:gridCol>
                    <a:gridCol w="2236402">
                      <a:extLst>
                        <a:ext uri="{9D8B030D-6E8A-4147-A177-3AD203B41FA5}">
                          <a16:colId xmlns:a16="http://schemas.microsoft.com/office/drawing/2014/main" val="21151015"/>
                        </a:ext>
                      </a:extLst>
                    </a:gridCol>
                    <a:gridCol w="2380686">
                      <a:extLst>
                        <a:ext uri="{9D8B030D-6E8A-4147-A177-3AD203B41FA5}">
                          <a16:colId xmlns:a16="http://schemas.microsoft.com/office/drawing/2014/main" val="4169437002"/>
                        </a:ext>
                      </a:extLst>
                    </a:gridCol>
                    <a:gridCol w="793562">
                      <a:extLst>
                        <a:ext uri="{9D8B030D-6E8A-4147-A177-3AD203B41FA5}">
                          <a16:colId xmlns:a16="http://schemas.microsoft.com/office/drawing/2014/main" val="883114347"/>
                        </a:ext>
                      </a:extLst>
                    </a:gridCol>
                  </a:tblGrid>
                  <a:tr h="435477">
                    <a:tc rowSpan="3" gridSpan="2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Scalar</a:t>
                          </a:r>
                          <a:r>
                            <a:rPr lang="en-US" altLang="ko-KR" sz="14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rendering</a:t>
                          </a:r>
                          <a:endParaRPr lang="ko-KR" altLang="en-US" sz="14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</a:t>
                          </a:r>
                          <a:r>
                            <a:rPr lang="en-US" altLang="ko-KR" sz="14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rendering</a:t>
                          </a:r>
                          <a:endParaRPr lang="ko-KR" altLang="en-US" sz="14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4823984"/>
                      </a:ext>
                    </a:extLst>
                  </a:tr>
                  <a:tr h="399187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Angular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Freq. domain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Angular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Freq. domain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0877602"/>
                      </a:ext>
                    </a:extLst>
                  </a:tr>
                  <a:tr h="296618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(M-Sec.4.1, S-Sec.2)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</a:t>
                          </a:r>
                          <a:r>
                            <a:rPr lang="en-US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ko-KR" altLang="en-US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(M-Sec.6, S-Sec.3)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</a:t>
                          </a:r>
                          <a:r>
                            <a:rPr lang="en-US" altLang="ko-KR" sz="110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1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ko-KR" altLang="en-US" sz="1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737907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Scalar radiance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Stokes vector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215888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map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spherical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(scalar field)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vector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(3), S-Eq. (35))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279808" r="-1012500" b="-7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Stokes vector field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(M-Sec. 5, S-Sec. 4.1)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vector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(30))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279808" r="-2308" b="-7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905585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BRDF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BRDF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matrix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(4), S-Eq. (41))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u="none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u="none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u="none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u="none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u="none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u="none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376190" r="-1012500" b="-6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Mueller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pBRDF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MuellerField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coeff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matrix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(40))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376190" r="-2308" b="-6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400061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Axial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isotropic BRDF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(7), S-Prop. 2.9)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480769" r="-1012500" b="-506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isotropic 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pBRDF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MuellerField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(52))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dom_type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=ISOBI2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480769" r="-2308" b="-5067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437090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Radial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convolution kernel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(S-Prop.2.12)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ScalarConvKernel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(11))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580769" r="-1012500" b="-406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convolution kernel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(62), S-Prop. 5.13)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StokesConvKernel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Sparsity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(M-Eq.(68), S-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Eqs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.(158,164,175,176))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 w/ 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580769" r="-2308" b="-4067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4995749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Rotation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(8), S-Eq. (44))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ScalarField.apply_rotation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 Wigner-D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(13), S-Eq. (59))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SHMat.from_rotation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=SCALAR)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674286" r="-101250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(25), S-Def. 4.2)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StokesField.apply_rotation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Real &amp; complex Wigner-D function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(36), S-Prop. 5.5)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SHMat.from_rotation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altLang="ko-KR" sz="90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cod_type</a:t>
                          </a:r>
                          <a:r>
                            <a:rPr lang="en-US" altLang="ko-KR" sz="90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=POLAR*)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674286" r="-2308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44465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Light interaction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rendering equation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matrix-vector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781731" r="-1012500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rendering equation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(To be implemented)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matrix-vector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(41))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onsolas" panose="020B0609020204030204" pitchFamily="49" charset="0"/>
                              <a:cs typeface="Arial" panose="020B0604020202020204" pitchFamily="34" charset="0"/>
                            </a:rPr>
                            <a:t>`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781731" r="-2308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49488"/>
                      </a:ext>
                    </a:extLst>
                  </a:tr>
                  <a:tr h="63630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 Radial symmetry</a:t>
                          </a:r>
                          <a:endParaRPr lang="ko-KR" altLang="en-US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convolution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ScalarConvKernel.apply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(11), S-Prop. 2.13)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773" t="-873333" r="-1012500" b="-1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polarized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(63))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StokesConvKernel.apply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PSH convolution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(69), S-</a:t>
                          </a:r>
                          <a:r>
                            <a:rPr lang="en-US" altLang="ko-KR" sz="1050" dirty="0" err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Eqs</a:t>
                          </a: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(159,165,177))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SHConv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231" t="-873333" r="-2308" b="-1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4081"/>
                      </a:ext>
                    </a:extLst>
                  </a:tr>
                  <a:tr h="636302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Visibility mask</a:t>
                          </a:r>
                          <a:endParaRPr lang="ko-KR" altLang="en-US" sz="14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Point-wise product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*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ScalarField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Triple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(55), S-Eq. (145))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SHVec.to_TPMat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Point-wise product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14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 *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StokesField</a:t>
                          </a:r>
                          <a:endParaRPr lang="en-US" altLang="ko-KR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nsolas" panose="020B0609020204030204" pitchFamily="49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Triple product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(M-Eq. (56), S-Eq. (146))</a:t>
                          </a:r>
                        </a:p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SHVec.to_TPMat</a:t>
                          </a:r>
                          <a:r>
                            <a:rPr lang="en-US" altLang="ko-KR" sz="1050" b="1" dirty="0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() @ </a:t>
                          </a:r>
                          <a:r>
                            <a:rPr lang="en-US" altLang="ko-KR" sz="1050" b="1" dirty="0" err="1">
                              <a:solidFill>
                                <a:srgbClr val="D55E00"/>
                              </a:solidFill>
                              <a:latin typeface="Consolas" panose="020B0609020204030204" pitchFamily="49" charset="0"/>
                              <a:ea typeface="Source Sans Pro" panose="020F0502020204030204" pitchFamily="34" charset="0"/>
                              <a:cs typeface="Arial" panose="020B0604020202020204" pitchFamily="34" charset="0"/>
                            </a:rPr>
                            <a:t>SHVec</a:t>
                          </a:r>
                          <a:endParaRPr lang="ko-KR" altLang="en-US" sz="105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4000"/>
                            </a:lnSpc>
                          </a:pP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3136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8CC714-DA52-F93F-B247-0956163081BE}"/>
              </a:ext>
            </a:extLst>
          </p:cNvPr>
          <p:cNvCxnSpPr>
            <a:cxnSpLocks/>
          </p:cNvCxnSpPr>
          <p:nvPr/>
        </p:nvCxnSpPr>
        <p:spPr>
          <a:xfrm>
            <a:off x="3508443" y="1997413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5EE87A-4416-C606-677A-2CCE97C27349}"/>
              </a:ext>
            </a:extLst>
          </p:cNvPr>
          <p:cNvCxnSpPr>
            <a:cxnSpLocks/>
          </p:cNvCxnSpPr>
          <p:nvPr/>
        </p:nvCxnSpPr>
        <p:spPr>
          <a:xfrm flipH="1">
            <a:off x="3508443" y="2159540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AD5716-19CF-1EA3-05CA-34E61AB58340}"/>
              </a:ext>
            </a:extLst>
          </p:cNvPr>
          <p:cNvCxnSpPr>
            <a:cxnSpLocks/>
          </p:cNvCxnSpPr>
          <p:nvPr/>
        </p:nvCxnSpPr>
        <p:spPr>
          <a:xfrm>
            <a:off x="3508443" y="3884579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BD58DC-3497-49D1-CD7E-F9085D716F39}"/>
              </a:ext>
            </a:extLst>
          </p:cNvPr>
          <p:cNvCxnSpPr>
            <a:cxnSpLocks/>
          </p:cNvCxnSpPr>
          <p:nvPr/>
        </p:nvCxnSpPr>
        <p:spPr>
          <a:xfrm flipH="1">
            <a:off x="3508443" y="4046706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36CA93-5C85-1EF4-5189-DC245B79F87E}"/>
              </a:ext>
            </a:extLst>
          </p:cNvPr>
          <p:cNvCxnSpPr>
            <a:cxnSpLocks/>
          </p:cNvCxnSpPr>
          <p:nvPr/>
        </p:nvCxnSpPr>
        <p:spPr>
          <a:xfrm>
            <a:off x="8566826" y="1997413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01D164-8B8C-8326-9C91-95B73AA5A6A2}"/>
              </a:ext>
            </a:extLst>
          </p:cNvPr>
          <p:cNvCxnSpPr>
            <a:cxnSpLocks/>
          </p:cNvCxnSpPr>
          <p:nvPr/>
        </p:nvCxnSpPr>
        <p:spPr>
          <a:xfrm flipH="1">
            <a:off x="8566826" y="2159540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8D702A-3854-57DC-25CB-C6F534306B37}"/>
              </a:ext>
            </a:extLst>
          </p:cNvPr>
          <p:cNvCxnSpPr>
            <a:cxnSpLocks/>
          </p:cNvCxnSpPr>
          <p:nvPr/>
        </p:nvCxnSpPr>
        <p:spPr>
          <a:xfrm>
            <a:off x="8767864" y="3884579"/>
            <a:ext cx="3112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0DDB48-E85F-16F4-697C-CF066EE6E397}"/>
              </a:ext>
            </a:extLst>
          </p:cNvPr>
          <p:cNvCxnSpPr>
            <a:cxnSpLocks/>
          </p:cNvCxnSpPr>
          <p:nvPr/>
        </p:nvCxnSpPr>
        <p:spPr>
          <a:xfrm flipH="1">
            <a:off x="8748409" y="4046706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E8B118-E44E-FAED-A302-E5F3F089D2EB}"/>
              </a:ext>
            </a:extLst>
          </p:cNvPr>
          <p:cNvCxnSpPr>
            <a:cxnSpLocks/>
          </p:cNvCxnSpPr>
          <p:nvPr/>
        </p:nvCxnSpPr>
        <p:spPr>
          <a:xfrm>
            <a:off x="8566826" y="2645924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0A44FE-5A3C-1F34-A2F3-496880D0A26F}"/>
              </a:ext>
            </a:extLst>
          </p:cNvPr>
          <p:cNvCxnSpPr>
            <a:cxnSpLocks/>
          </p:cNvCxnSpPr>
          <p:nvPr/>
        </p:nvCxnSpPr>
        <p:spPr>
          <a:xfrm flipH="1">
            <a:off x="8566826" y="2808051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FEDF78-4B4B-57CC-FFAF-E2F1697329FC}"/>
              </a:ext>
            </a:extLst>
          </p:cNvPr>
          <p:cNvCxnSpPr>
            <a:cxnSpLocks/>
          </p:cNvCxnSpPr>
          <p:nvPr/>
        </p:nvCxnSpPr>
        <p:spPr>
          <a:xfrm>
            <a:off x="8566826" y="3274979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13585E-A7AE-A75E-AA37-F0CD63ACBDE9}"/>
              </a:ext>
            </a:extLst>
          </p:cNvPr>
          <p:cNvCxnSpPr>
            <a:cxnSpLocks/>
          </p:cNvCxnSpPr>
          <p:nvPr/>
        </p:nvCxnSpPr>
        <p:spPr>
          <a:xfrm flipH="1">
            <a:off x="8566826" y="3437106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76E2C7-0606-5044-E003-F0D9F07525EA}"/>
              </a:ext>
            </a:extLst>
          </p:cNvPr>
          <p:cNvCxnSpPr>
            <a:cxnSpLocks/>
          </p:cNvCxnSpPr>
          <p:nvPr/>
        </p:nvCxnSpPr>
        <p:spPr>
          <a:xfrm>
            <a:off x="207523" y="317771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01F28D-DE31-4E0F-FB9A-9F5BE1A73CFC}"/>
              </a:ext>
            </a:extLst>
          </p:cNvPr>
          <p:cNvCxnSpPr>
            <a:cxnSpLocks/>
          </p:cNvCxnSpPr>
          <p:nvPr/>
        </p:nvCxnSpPr>
        <p:spPr>
          <a:xfrm flipH="1">
            <a:off x="207523" y="479898"/>
            <a:ext cx="8690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6AC792-87FC-91C1-F3BB-B1AAD5F0E752}"/>
              </a:ext>
            </a:extLst>
          </p:cNvPr>
          <p:cNvSpPr txBox="1"/>
          <p:nvPr/>
        </p:nvSpPr>
        <p:spPr>
          <a:xfrm>
            <a:off x="19455" y="29337"/>
            <a:ext cx="1206230" cy="26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`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SHCoeff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`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326B9-0831-0EE7-4E5A-8324B742A527}"/>
              </a:ext>
            </a:extLst>
          </p:cNvPr>
          <p:cNvSpPr txBox="1"/>
          <p:nvPr/>
        </p:nvSpPr>
        <p:spPr>
          <a:xfrm>
            <a:off x="-81907" y="499353"/>
            <a:ext cx="1451302" cy="265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`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from_SHCoeff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D55E00"/>
                </a:solidFill>
                <a:effectLst/>
                <a:uLnTx/>
                <a:uFillTx/>
                <a:latin typeface="Consolas" panose="020B0609020204030204" pitchFamily="49" charset="0"/>
                <a:ea typeface="Source Sans Pro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0909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1870DF0-0615-453F-8FA1-20546081E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45428"/>
                  </p:ext>
                </p:extLst>
              </p:nvPr>
            </p:nvGraphicFramePr>
            <p:xfrm>
              <a:off x="53681" y="959357"/>
              <a:ext cx="6192000" cy="32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6049925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510433398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7353381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90279658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61531341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3298456"/>
                      </a:ext>
                    </a:extLst>
                  </a:tr>
                  <a:tr h="1260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150959"/>
                      </a:ext>
                    </a:extLst>
                  </a:tr>
                  <a:tr h="1260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045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1870DF0-0615-453F-8FA1-20546081E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45428"/>
                  </p:ext>
                </p:extLst>
              </p:nvPr>
            </p:nvGraphicFramePr>
            <p:xfrm>
              <a:off x="53681" y="959357"/>
              <a:ext cx="6192000" cy="32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6049925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510433398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73533815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890279658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361531341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304" r="-300966" b="-3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1304" r="-200966" b="-3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304" r="-100966" b="-3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304" r="-966" b="-3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298456"/>
                      </a:ext>
                    </a:extLst>
                  </a:tr>
                  <a:tr h="1260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150959"/>
                      </a:ext>
                    </a:extLst>
                  </a:tr>
                  <a:tr h="1260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0458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F8B7B5-4544-4362-8F78-A84D3743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47" y="109025"/>
            <a:ext cx="2451364" cy="10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, orange, sky blue, bluish green, yellow, blue, vermilion, reddish purple 총 8가지 색상과 코드를 보여주는 색상표 이미지">
            <a:extLst>
              <a:ext uri="{FF2B5EF4-FFF2-40B4-BE49-F238E27FC236}">
                <a16:creationId xmlns:a16="http://schemas.microsoft.com/office/drawing/2014/main" id="{80840152-3F4C-ED0E-12EE-1B63F3A9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6" y="1351108"/>
            <a:ext cx="11876015" cy="14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1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52134"/>
  <p:tag name="ORIGINALWIDTH" val="72.49847"/>
  <p:tag name="OUTPUTTYPE" val="EMF"/>
  <p:tag name="IGUANATEXVERSION" val="160"/>
  <p:tag name="LATEXADDIN" val="\documentclass{article}&#10;\usepackage{amsmath}&#10;\usepackage{amssymb}&#10;\pagestyle{empty}&#10;\begin{document}&#10;\newcommand{\rmd}{\mathrm{d}}&#10;\newcommand{\bfx}{\mathbf{x}}&#10;\newcommand{\bbS}{\mathbb{S}}&#10;\newcommand{\abs}[1]{\left|#1\right|}&#10;\newcommand{\norm}[1]{\left\|#1\right\|}&#10;\newcommand{\pfrac}[2]{\frac{\partial #1}{\partial #2}}&#10;\newcommand{\hn}{\hat{n}}&#10;\newcommand{\homega}{\hat\omega}&#10;\newcommand{\prmin}{\left(\mathrm{in}\right)}&#10;\newcommand{\prmout}{\left(\mathrm{out}\right)}&#10;&#10;$$&#10;\mathbf s = \begin{bmatrix}&#10;    \,\, s_0 &amp; s_1 &amp; s_2 &amp; s_3\, \, &#10;\end{bmatrix}^T&#10;$$&#10;&#10;\end{document}"/>
  <p:tag name="IGUANATEXSIZE" val="32"/>
  <p:tag name="IGUANATEXCURSOR" val="5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14326"/>
  <p:tag name="ORIGINALWIDTH" val="2.13554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7274"/>
  <p:tag name="ORIGINALWIDTH" val="2.542844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3401"/>
  <p:tag name="ORIGINALWIDTH" val="2.23462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27799"/>
  <p:tag name="ORIGINALWIDTH" val="1.331967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0374"/>
  <p:tag name="ORIGINALWIDTH" val="3.610613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1306"/>
  <p:tag name="ORIGINALWIDTH" val="2.608892"/>
  <p:tag name="LATEXADDIN" val="\documentclass{article}&#10;\usepackage{amsmath}&#10;\usepackage{amssymb}&#10;\pagestyle{empty}&#10;\begin{document}&#10;\newcommand{\rmd}{\mathrm{d}}&#10;\newcommand{\bfx}{\mathbf{x}}&#10;\newcommand{\bbS}{\mathbb{S}}&#10;\newcommand{\abs}[1]{\left|#1\right|}&#10;\newcommand{\norm}[1]{\left\|#1\right\|}&#10;\newcommand{\pfrac}[2]{\frac{\partial #1}{\partial #2}}&#10;\newcommand{\hn}{\hat{n}}&#10;\newcommand{\homega}{\hat\omega}&#10;\newcommand{\prmin}{\left(\mathrm{in}\right)}&#10;\newcommand{\prmout}{\left(\mathrm{out}\right)}&#10;&#10;$$&#10;\mathbf s = \begin{bmatrix}&#10;    \,\, s_0 &amp; s_1 &amp; s_2 &amp; s_3\, \, &#10;\end{bmatrix}^T&#10;$$&#10;&#10;\end{document}"/>
  <p:tag name="IGUANATEXSIZE" val="32"/>
  <p:tag name="IGUANATEXCURSOR" val="5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9179"/>
  <p:tag name="ORIGINALWIDTH" val="4.60133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27799"/>
  <p:tag name="ORIGINALWIDTH" val="1.320956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7274"/>
  <p:tag name="ORIGINALWIDTH" val="2.542844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3401"/>
  <p:tag name="ORIGINALWIDTH" val="2.25663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7274"/>
  <p:tag name="ORIGINALWIDTH" val="2.54284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14326"/>
  <p:tag name="ORIGINALWIDTH" val="1.76127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37274"/>
  <p:tag name="ORIGINALWIDTH" val="2.542844"/>
  <p:tag name="EMFCHILD" val="Tru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593</Words>
  <Application>Microsoft Office PowerPoint</Application>
  <PresentationFormat>와이드스크린</PresentationFormat>
  <Paragraphs>143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Shinyoung Yi</dc:creator>
  <cp:lastModifiedBy>Shinyoung Yi</cp:lastModifiedBy>
  <cp:revision>7</cp:revision>
  <dcterms:created xsi:type="dcterms:W3CDTF">2023-01-04T10:17:59Z</dcterms:created>
  <dcterms:modified xsi:type="dcterms:W3CDTF">2024-09-26T05:39:55Z</dcterms:modified>
</cp:coreProperties>
</file>