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39" r:id="rId2"/>
    <p:sldId id="340" r:id="rId3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羽田野太巳" initials="羽田野太巳" lastIdx="1" clrIdx="0">
    <p:extLst>
      <p:ext uri="{19B8F6BF-5375-455C-9EA6-DF929625EA0E}">
        <p15:presenceInfo xmlns:p15="http://schemas.microsoft.com/office/powerpoint/2012/main" userId="67672a7f60d8c7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00"/>
    <a:srgbClr val="FFD966"/>
    <a:srgbClr val="70AD47"/>
    <a:srgbClr val="CC0000"/>
    <a:srgbClr val="FFD7D7"/>
    <a:srgbClr val="820000"/>
    <a:srgbClr val="FF7D7D"/>
    <a:srgbClr val="FFAFAF"/>
    <a:srgbClr val="FF696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52" autoAdjust="0"/>
    <p:restoredTop sz="96033" autoAdjust="0"/>
  </p:normalViewPr>
  <p:slideViewPr>
    <p:cSldViewPr snapToGrid="0">
      <p:cViewPr varScale="1">
        <p:scale>
          <a:sx n="121" d="100"/>
          <a:sy n="121" d="100"/>
        </p:scale>
        <p:origin x="228" y="90"/>
      </p:cViewPr>
      <p:guideLst/>
    </p:cSldViewPr>
  </p:slideViewPr>
  <p:outlineViewPr>
    <p:cViewPr>
      <p:scale>
        <a:sx n="33" d="100"/>
        <a:sy n="33" d="100"/>
      </p:scale>
      <p:origin x="0" y="-1438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12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31763" y="174625"/>
            <a:ext cx="6999288" cy="5251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80994" y="5597621"/>
            <a:ext cx="6373773" cy="402706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6859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0591" y="6585154"/>
            <a:ext cx="2057400" cy="272845"/>
          </a:xfrm>
          <a:prstGeom prst="rect">
            <a:avLst/>
          </a:prstGeom>
        </p:spPr>
        <p:txBody>
          <a:bodyPr/>
          <a:lstStyle/>
          <a:p>
            <a:fld id="{864A1966-43DC-4C83-81A5-ED37D328D937}" type="datetime1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85155"/>
            <a:ext cx="3086100" cy="27284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40D5-21C8-4C91-A1FF-F12202224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9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0591" y="6585154"/>
            <a:ext cx="2057400" cy="272845"/>
          </a:xfrm>
          <a:prstGeom prst="rect">
            <a:avLst/>
          </a:prstGeom>
        </p:spPr>
        <p:txBody>
          <a:bodyPr/>
          <a:lstStyle/>
          <a:p>
            <a:fld id="{54C4B60D-BC5A-4E8D-B472-398C796651A4}" type="datetime1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85155"/>
            <a:ext cx="3086100" cy="27284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40D5-21C8-4C91-A1FF-F12202224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9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0591" y="6585154"/>
            <a:ext cx="2057400" cy="272845"/>
          </a:xfrm>
          <a:prstGeom prst="rect">
            <a:avLst/>
          </a:prstGeom>
        </p:spPr>
        <p:txBody>
          <a:bodyPr/>
          <a:lstStyle/>
          <a:p>
            <a:fld id="{A093AE05-F0FC-407F-B14D-863D3A2FF74A}" type="datetime1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85155"/>
            <a:ext cx="3086100" cy="27284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40D5-21C8-4C91-A1FF-F12202224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0591" y="6585154"/>
            <a:ext cx="2057400" cy="272845"/>
          </a:xfrm>
          <a:prstGeom prst="rect">
            <a:avLst/>
          </a:prstGeom>
        </p:spPr>
        <p:txBody>
          <a:bodyPr/>
          <a:lstStyle/>
          <a:p>
            <a:fld id="{CC55B8BA-B97A-47FC-94CE-F76D419E26A3}" type="datetime1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85155"/>
            <a:ext cx="3086100" cy="27284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40D5-21C8-4C91-A1FF-F12202224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0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0591" y="6585154"/>
            <a:ext cx="2057400" cy="272845"/>
          </a:xfrm>
          <a:prstGeom prst="rect">
            <a:avLst/>
          </a:prstGeom>
        </p:spPr>
        <p:txBody>
          <a:bodyPr/>
          <a:lstStyle/>
          <a:p>
            <a:fld id="{2282FB9F-3727-4103-A46D-762774033A6E}" type="datetime1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85155"/>
            <a:ext cx="3086100" cy="27284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40D5-21C8-4C91-A1FF-F12202224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22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3040"/>
            <a:ext cx="4170192" cy="47139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1" y="1463040"/>
            <a:ext cx="4184259" cy="4713923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0591" y="6585154"/>
            <a:ext cx="2057400" cy="272845"/>
          </a:xfrm>
          <a:prstGeom prst="rect">
            <a:avLst/>
          </a:prstGeom>
        </p:spPr>
        <p:txBody>
          <a:bodyPr/>
          <a:lstStyle/>
          <a:p>
            <a:fld id="{526E1A87-BCFE-4B9D-8535-E5C248E861BF}" type="datetime1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585155"/>
            <a:ext cx="3086100" cy="27284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40D5-21C8-4C91-A1FF-F12202224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97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90" y="365126"/>
            <a:ext cx="8468751" cy="87283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590" y="1463041"/>
            <a:ext cx="4167592" cy="44313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590" y="2039815"/>
            <a:ext cx="4167592" cy="414984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63041"/>
            <a:ext cx="4170191" cy="44313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39815"/>
            <a:ext cx="4170191" cy="414984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0591" y="6585154"/>
            <a:ext cx="2057400" cy="272845"/>
          </a:xfrm>
          <a:prstGeom prst="rect">
            <a:avLst/>
          </a:prstGeom>
        </p:spPr>
        <p:txBody>
          <a:bodyPr/>
          <a:lstStyle/>
          <a:p>
            <a:fld id="{8254EC1C-E8BF-4B16-906D-C6808FB79FBC}" type="datetime1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585155"/>
            <a:ext cx="3086100" cy="27284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40D5-21C8-4C91-A1FF-F12202224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20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30591" y="6585154"/>
            <a:ext cx="2057400" cy="272845"/>
          </a:xfrm>
          <a:prstGeom prst="rect">
            <a:avLst/>
          </a:prstGeom>
        </p:spPr>
        <p:txBody>
          <a:bodyPr/>
          <a:lstStyle/>
          <a:p>
            <a:fld id="{0B828783-2CC5-4E4B-875D-76F2086D00F7}" type="datetime1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585155"/>
            <a:ext cx="3086100" cy="27284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40D5-21C8-4C91-A1FF-F12202224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30591" y="6585154"/>
            <a:ext cx="2057400" cy="272845"/>
          </a:xfrm>
          <a:prstGeom prst="rect">
            <a:avLst/>
          </a:prstGeom>
        </p:spPr>
        <p:txBody>
          <a:bodyPr/>
          <a:lstStyle/>
          <a:p>
            <a:fld id="{F2508E2F-AA66-4486-AF41-7998AD2ABEF6}" type="datetime1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585155"/>
            <a:ext cx="3086100" cy="27284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40D5-21C8-4C91-A1FF-F12202224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31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0591" y="6585154"/>
            <a:ext cx="2057400" cy="272845"/>
          </a:xfrm>
          <a:prstGeom prst="rect">
            <a:avLst/>
          </a:prstGeom>
        </p:spPr>
        <p:txBody>
          <a:bodyPr/>
          <a:lstStyle/>
          <a:p>
            <a:fld id="{68FF89FA-EE06-4EB3-BBAB-D8DA39C19D68}" type="datetime1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585155"/>
            <a:ext cx="3086100" cy="27284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40D5-21C8-4C91-A1FF-F12202224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65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0591" y="6585154"/>
            <a:ext cx="2057400" cy="272845"/>
          </a:xfrm>
          <a:prstGeom prst="rect">
            <a:avLst/>
          </a:prstGeom>
        </p:spPr>
        <p:txBody>
          <a:bodyPr/>
          <a:lstStyle/>
          <a:p>
            <a:fld id="{A4AB1996-9EA2-4573-B339-79B10451FC07}" type="datetime1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585155"/>
            <a:ext cx="3086100" cy="27284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40D5-21C8-4C91-A1FF-F12202224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9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6585155"/>
            <a:ext cx="9144000" cy="272845"/>
          </a:xfrm>
          <a:prstGeom prst="rect">
            <a:avLst/>
          </a:prstGeom>
          <a:solidFill>
            <a:srgbClr val="42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809271" y="6585155"/>
            <a:ext cx="1334729" cy="272845"/>
          </a:xfrm>
          <a:prstGeom prst="rect">
            <a:avLst/>
          </a:prstGeom>
          <a:solidFill>
            <a:srgbClr val="B51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flipH="1">
            <a:off x="7455308" y="6585155"/>
            <a:ext cx="353961" cy="272845"/>
          </a:xfrm>
          <a:prstGeom prst="rtTriangle">
            <a:avLst/>
          </a:prstGeom>
          <a:solidFill>
            <a:srgbClr val="B51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591" y="365126"/>
            <a:ext cx="8468751" cy="872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591" y="1463040"/>
            <a:ext cx="8468751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9268" y="6585155"/>
            <a:ext cx="990074" cy="272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F87C40D5-21C8-4C91-A1FF-F1220222478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1" y="6643769"/>
            <a:ext cx="114886" cy="1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9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BA6E56F-4721-4C1F-AA37-6E1EA091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40D5-21C8-4C91-A1FF-F12202224785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14" name="タイトル 13">
            <a:extLst>
              <a:ext uri="{FF2B5EF4-FFF2-40B4-BE49-F238E27FC236}">
                <a16:creationId xmlns:a16="http://schemas.microsoft.com/office/drawing/2014/main" id="{7145AFA9-0201-425B-A9AF-96283A29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000" dirty="0"/>
              <a:t>ECHONET Lite </a:t>
            </a:r>
            <a:r>
              <a:rPr lang="ja-JP" altLang="en-US" sz="2000" dirty="0"/>
              <a:t>実機試験環境システム構成 </a:t>
            </a:r>
            <a:r>
              <a:rPr lang="en-US" altLang="ja-JP" sz="2000" dirty="0"/>
              <a:t>(Web API </a:t>
            </a:r>
            <a:r>
              <a:rPr lang="ja-JP" altLang="en-US" sz="2000" dirty="0"/>
              <a:t>の場合</a:t>
            </a:r>
            <a:r>
              <a:rPr lang="en-US" altLang="ja-JP" sz="2000" dirty="0"/>
              <a:t>)</a:t>
            </a:r>
            <a:endParaRPr lang="ja-JP" altLang="en-US" sz="2000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2CE1D75-6D78-432B-8281-BD7022C04CC5}"/>
              </a:ext>
            </a:extLst>
          </p:cNvPr>
          <p:cNvGrpSpPr/>
          <p:nvPr/>
        </p:nvGrpSpPr>
        <p:grpSpPr>
          <a:xfrm>
            <a:off x="850605" y="2184990"/>
            <a:ext cx="6828926" cy="3040911"/>
            <a:chOff x="850605" y="2184990"/>
            <a:chExt cx="6828926" cy="3040911"/>
          </a:xfrm>
        </p:grpSpPr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7D774260-64B6-4722-B3F3-4F82A577E808}"/>
                </a:ext>
              </a:extLst>
            </p:cNvPr>
            <p:cNvSpPr/>
            <p:nvPr/>
          </p:nvSpPr>
          <p:spPr>
            <a:xfrm>
              <a:off x="850605" y="2184990"/>
              <a:ext cx="6828926" cy="3040911"/>
            </a:xfrm>
            <a:prstGeom prst="roundRect">
              <a:avLst>
                <a:gd name="adj" fmla="val 2693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A6911FE2-796B-49EE-A843-1FC93747F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4227" y="4325558"/>
              <a:ext cx="700795" cy="1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F5FA62B5-9AF9-4C00-872A-654C63D352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7719" y="3203266"/>
              <a:ext cx="697303" cy="3006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E5456B27-B12E-4DF9-8201-B874537D9C1F}"/>
                </a:ext>
              </a:extLst>
            </p:cNvPr>
            <p:cNvSpPr/>
            <p:nvPr/>
          </p:nvSpPr>
          <p:spPr>
            <a:xfrm>
              <a:off x="4403507" y="2340908"/>
              <a:ext cx="560342" cy="2737027"/>
            </a:xfrm>
            <a:prstGeom prst="roundRect">
              <a:avLst>
                <a:gd name="adj" fmla="val 6272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900" dirty="0">
                  <a:solidFill>
                    <a:schemeClr val="tx1"/>
                  </a:solidFill>
                  <a:latin typeface="+mn-ea"/>
                </a:rPr>
                <a:t>Web</a:t>
              </a:r>
            </a:p>
            <a:p>
              <a:pPr algn="ctr"/>
              <a:r>
                <a:rPr kumimoji="1" lang="en-US" altLang="ja-JP" sz="900" dirty="0">
                  <a:solidFill>
                    <a:schemeClr val="tx1"/>
                  </a:solidFill>
                  <a:latin typeface="+mn-ea"/>
                </a:rPr>
                <a:t>API</a:t>
              </a:r>
            </a:p>
            <a:p>
              <a:pPr algn="ctr"/>
              <a:r>
                <a:rPr kumimoji="1" lang="ja-JP" altLang="en-US" sz="900" dirty="0">
                  <a:solidFill>
                    <a:schemeClr val="tx1"/>
                  </a:solidFill>
                  <a:latin typeface="+mn-ea"/>
                </a:rPr>
                <a:t>クラウド</a:t>
              </a: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BE4012E9-FBFC-4272-B055-6E1CD3CC345F}"/>
                </a:ext>
              </a:extLst>
            </p:cNvPr>
            <p:cNvSpPr/>
            <p:nvPr/>
          </p:nvSpPr>
          <p:spPr>
            <a:xfrm>
              <a:off x="1000829" y="2340909"/>
              <a:ext cx="560342" cy="2740033"/>
            </a:xfrm>
            <a:prstGeom prst="roundRect">
              <a:avLst>
                <a:gd name="adj" fmla="val 74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>
                  <a:solidFill>
                    <a:schemeClr val="tx1"/>
                  </a:solidFill>
                  <a:latin typeface="+mn-ea"/>
                </a:rPr>
                <a:t>Web</a:t>
              </a:r>
            </a:p>
            <a:p>
              <a:pPr algn="ctr"/>
              <a:r>
                <a:rPr kumimoji="1" lang="en-US" altLang="ja-JP" sz="900" dirty="0">
                  <a:solidFill>
                    <a:schemeClr val="tx1"/>
                  </a:solidFill>
                  <a:latin typeface="+mn-ea"/>
                </a:rPr>
                <a:t>API</a:t>
              </a:r>
            </a:p>
            <a:p>
              <a:pPr algn="ctr"/>
              <a:r>
                <a:rPr kumimoji="1" lang="ja-JP" altLang="en-US" sz="900" dirty="0">
                  <a:solidFill>
                    <a:schemeClr val="tx1"/>
                  </a:solidFill>
                  <a:latin typeface="+mn-ea"/>
                </a:rPr>
                <a:t>クライ</a:t>
              </a:r>
              <a:endParaRPr kumimoji="1" lang="en-US" altLang="ja-JP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kumimoji="1" lang="ja-JP" altLang="en-US" sz="900" dirty="0">
                  <a:solidFill>
                    <a:schemeClr val="tx1"/>
                  </a:solidFill>
                  <a:latin typeface="+mn-ea"/>
                </a:rPr>
                <a:t>アント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34614C25-D1FD-4C9A-9DF4-78BAFF14BC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1170" y="2720539"/>
              <a:ext cx="2842337" cy="5107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EA5E37E-4450-4AFC-9E9A-DA004641EB8A}"/>
                </a:ext>
              </a:extLst>
            </p:cNvPr>
            <p:cNvSpPr txBox="1"/>
            <p:nvPr/>
          </p:nvSpPr>
          <p:spPr>
            <a:xfrm>
              <a:off x="1571453" y="2726355"/>
              <a:ext cx="2924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+mn-ea"/>
                </a:rPr>
                <a:t>GET</a:t>
              </a:r>
            </a:p>
            <a:p>
              <a:r>
                <a:rPr kumimoji="1" lang="fr-FR" altLang="ja-JP" sz="800" dirty="0">
                  <a:latin typeface="+mn-ea"/>
                </a:rPr>
                <a:t>/elapi/v1/devices/12-013001/properties/operationStatus</a:t>
              </a:r>
            </a:p>
            <a:p>
              <a:r>
                <a:rPr kumimoji="1" lang="fr-FR" altLang="ja-JP" sz="800" dirty="0">
                  <a:latin typeface="+mn-ea"/>
                </a:rPr>
                <a:t>Authorization: Bearer xxxxxxxxx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2A3DC42-E4E8-4784-B211-F9D07E7430EB}"/>
                </a:ext>
              </a:extLst>
            </p:cNvPr>
            <p:cNvSpPr txBox="1"/>
            <p:nvPr/>
          </p:nvSpPr>
          <p:spPr>
            <a:xfrm>
              <a:off x="1560385" y="2509426"/>
              <a:ext cx="5212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+mn-ea"/>
                </a:rPr>
                <a:t>HTTPS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9B2B7199-03FB-4118-8A8F-19C22C5FD614}"/>
                </a:ext>
              </a:extLst>
            </p:cNvPr>
            <p:cNvCxnSpPr>
              <a:cxnSpLocks/>
            </p:cNvCxnSpPr>
            <p:nvPr/>
          </p:nvCxnSpPr>
          <p:spPr>
            <a:xfrm>
              <a:off x="4963849" y="2718329"/>
              <a:ext cx="701173" cy="0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88ED0E2-101F-4F8D-855D-03995118F168}"/>
                </a:ext>
              </a:extLst>
            </p:cNvPr>
            <p:cNvCxnSpPr>
              <a:cxnSpLocks/>
            </p:cNvCxnSpPr>
            <p:nvPr/>
          </p:nvCxnSpPr>
          <p:spPr>
            <a:xfrm>
              <a:off x="4403507" y="2719646"/>
              <a:ext cx="560342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78DE8834-325D-4B6B-84D9-10DBB06C0FD5}"/>
                </a:ext>
              </a:extLst>
            </p:cNvPr>
            <p:cNvSpPr txBox="1"/>
            <p:nvPr/>
          </p:nvSpPr>
          <p:spPr>
            <a:xfrm>
              <a:off x="4943350" y="2506607"/>
              <a:ext cx="7216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+mn-ea"/>
                </a:rPr>
                <a:t>WebSocket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711BA757-933F-4AFF-8F22-E4259AEA31F9}"/>
                </a:ext>
              </a:extLst>
            </p:cNvPr>
            <p:cNvSpPr/>
            <p:nvPr/>
          </p:nvSpPr>
          <p:spPr>
            <a:xfrm>
              <a:off x="5665807" y="2340908"/>
              <a:ext cx="551818" cy="2734021"/>
            </a:xfrm>
            <a:prstGeom prst="roundRect">
              <a:avLst>
                <a:gd name="adj" fmla="val 6272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kumimoji="1" lang="ja-JP" altLang="en-US" sz="900" dirty="0">
                  <a:solidFill>
                    <a:schemeClr val="tx1"/>
                  </a:solidFill>
                  <a:latin typeface="+mn-ea"/>
                </a:rPr>
                <a:t>クラウド</a:t>
              </a:r>
              <a:endParaRPr kumimoji="1" lang="en-US" altLang="ja-JP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kumimoji="1" lang="en-US" altLang="ja-JP" sz="900" dirty="0">
                  <a:solidFill>
                    <a:schemeClr val="tx1"/>
                  </a:solidFill>
                  <a:latin typeface="+mn-ea"/>
                </a:rPr>
                <a:t>Gateway</a:t>
              </a:r>
              <a:endParaRPr kumimoji="1"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34" name="図 33" descr="背景パターン&#10;&#10;自動的に生成された説明">
              <a:extLst>
                <a:ext uri="{FF2B5EF4-FFF2-40B4-BE49-F238E27FC236}">
                  <a16:creationId xmlns:a16="http://schemas.microsoft.com/office/drawing/2014/main" id="{4BC3B278-D246-4B08-82DE-A00F576DC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739" y="2838615"/>
              <a:ext cx="666808" cy="232549"/>
            </a:xfrm>
            <a:prstGeom prst="rect">
              <a:avLst/>
            </a:prstGeom>
          </p:spPr>
        </p:pic>
        <p:pic>
          <p:nvPicPr>
            <p:cNvPr id="36" name="図 35" descr="アイコン&#10;&#10;自動的に生成された説明">
              <a:extLst>
                <a:ext uri="{FF2B5EF4-FFF2-40B4-BE49-F238E27FC236}">
                  <a16:creationId xmlns:a16="http://schemas.microsoft.com/office/drawing/2014/main" id="{15C8CDD3-1513-4D02-8931-434E1FF6F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1689" y="4061265"/>
              <a:ext cx="407970" cy="49884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F950679-461D-40EE-B6FF-67396E0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4399637" y="3203783"/>
              <a:ext cx="564212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0437DEBB-1032-431A-944A-121C7073DE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1170" y="3203783"/>
              <a:ext cx="2842337" cy="141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90843B76-8289-4FE7-8BBB-84BA08A8C0CC}"/>
                </a:ext>
              </a:extLst>
            </p:cNvPr>
            <p:cNvSpPr txBox="1"/>
            <p:nvPr/>
          </p:nvSpPr>
          <p:spPr>
            <a:xfrm>
              <a:off x="1561170" y="3253648"/>
              <a:ext cx="14125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FR" altLang="ja-JP" sz="800" dirty="0">
                  <a:latin typeface="+mn-ea"/>
                </a:rPr>
                <a:t>{ "operationStatus": true }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9988DA4-4683-4A3D-9837-9A63487CCC52}"/>
                </a:ext>
              </a:extLst>
            </p:cNvPr>
            <p:cNvSpPr txBox="1"/>
            <p:nvPr/>
          </p:nvSpPr>
          <p:spPr>
            <a:xfrm>
              <a:off x="6167616" y="2509426"/>
              <a:ext cx="8883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+mn-ea"/>
                </a:rPr>
                <a:t>ECHONET Lite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0B55031F-CAF6-4904-8385-FB9EBE137AB7}"/>
                </a:ext>
              </a:extLst>
            </p:cNvPr>
            <p:cNvCxnSpPr>
              <a:cxnSpLocks/>
            </p:cNvCxnSpPr>
            <p:nvPr/>
          </p:nvCxnSpPr>
          <p:spPr>
            <a:xfrm>
              <a:off x="4399637" y="4328046"/>
              <a:ext cx="564212" cy="646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8FE5286E-FE69-4EA3-ADA8-631C7949E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1924" y="4328832"/>
              <a:ext cx="2847713" cy="0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BA4E5F8D-5365-4CF0-81C5-7057D5DBFFE8}"/>
                </a:ext>
              </a:extLst>
            </p:cNvPr>
            <p:cNvSpPr txBox="1"/>
            <p:nvPr/>
          </p:nvSpPr>
          <p:spPr>
            <a:xfrm>
              <a:off x="1551924" y="4378697"/>
              <a:ext cx="34467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+mn-ea"/>
                </a:rPr>
                <a:t>{</a:t>
              </a:r>
            </a:p>
            <a:p>
              <a:r>
                <a:rPr kumimoji="1" lang="en-US" altLang="ja-JP" sz="800" dirty="0">
                  <a:latin typeface="+mn-ea"/>
                </a:rPr>
                <a:t>  "path": "/</a:t>
              </a:r>
              <a:r>
                <a:rPr kumimoji="1" lang="en-US" altLang="ja-JP" sz="800" dirty="0" err="1">
                  <a:latin typeface="+mn-ea"/>
                </a:rPr>
                <a:t>elapi</a:t>
              </a:r>
              <a:r>
                <a:rPr kumimoji="1" lang="en-US" altLang="ja-JP" sz="800" dirty="0">
                  <a:latin typeface="+mn-ea"/>
                </a:rPr>
                <a:t>/v1/devices/34-029001/properties/</a:t>
              </a:r>
              <a:r>
                <a:rPr kumimoji="1" lang="en-US" altLang="ja-JP" sz="800" dirty="0" err="1">
                  <a:latin typeface="+mn-ea"/>
                </a:rPr>
                <a:t>operationStatus</a:t>
              </a:r>
              <a:r>
                <a:rPr kumimoji="1" lang="en-US" altLang="ja-JP" sz="800" dirty="0">
                  <a:latin typeface="+mn-ea"/>
                </a:rPr>
                <a:t>",</a:t>
              </a:r>
            </a:p>
            <a:p>
              <a:r>
                <a:rPr kumimoji="1" lang="en-US" altLang="ja-JP" sz="800" dirty="0">
                  <a:latin typeface="+mn-ea"/>
                </a:rPr>
                <a:t>  "body": { "</a:t>
              </a:r>
              <a:r>
                <a:rPr kumimoji="1" lang="en-US" altLang="ja-JP" sz="800" dirty="0" err="1">
                  <a:latin typeface="+mn-ea"/>
                </a:rPr>
                <a:t>operationStatus</a:t>
              </a:r>
              <a:r>
                <a:rPr kumimoji="1" lang="en-US" altLang="ja-JP" sz="800" dirty="0">
                  <a:latin typeface="+mn-ea"/>
                </a:rPr>
                <a:t>": true }</a:t>
              </a:r>
            </a:p>
            <a:p>
              <a:r>
                <a:rPr kumimoji="1" lang="en-US" altLang="ja-JP" sz="800" dirty="0">
                  <a:latin typeface="+mn-ea"/>
                </a:rPr>
                <a:t>}</a:t>
              </a:r>
              <a:endParaRPr kumimoji="1" lang="fr-FR" altLang="ja-JP" sz="800" dirty="0">
                <a:latin typeface="+mn-ea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3049EAB7-CEA1-4A02-A257-3181EA029C03}"/>
                </a:ext>
              </a:extLst>
            </p:cNvPr>
            <p:cNvSpPr txBox="1"/>
            <p:nvPr/>
          </p:nvSpPr>
          <p:spPr>
            <a:xfrm>
              <a:off x="1554492" y="4112239"/>
              <a:ext cx="7216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+mn-ea"/>
                </a:rPr>
                <a:t>WebSocket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8FD51D7E-8C7F-4454-B029-F1C7C6A0C7C7}"/>
                </a:ext>
              </a:extLst>
            </p:cNvPr>
            <p:cNvSpPr txBox="1"/>
            <p:nvPr/>
          </p:nvSpPr>
          <p:spPr>
            <a:xfrm>
              <a:off x="4939547" y="4113461"/>
              <a:ext cx="7216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+mn-ea"/>
                </a:rPr>
                <a:t>WebSocket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1BF13F8B-BFF6-4D06-8508-31B12D5F44E3}"/>
                </a:ext>
              </a:extLst>
            </p:cNvPr>
            <p:cNvSpPr txBox="1"/>
            <p:nvPr/>
          </p:nvSpPr>
          <p:spPr>
            <a:xfrm>
              <a:off x="6180895" y="2720539"/>
              <a:ext cx="3866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FR" altLang="ja-JP" sz="800" dirty="0">
                  <a:latin typeface="+mn-ea"/>
                </a:rPr>
                <a:t>GET</a:t>
              </a: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1B08CC7C-CE4D-4A14-8DB2-0D82A87EE575}"/>
                </a:ext>
              </a:extLst>
            </p:cNvPr>
            <p:cNvSpPr txBox="1"/>
            <p:nvPr/>
          </p:nvSpPr>
          <p:spPr>
            <a:xfrm>
              <a:off x="6180895" y="3196984"/>
              <a:ext cx="6174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FR" altLang="ja-JP" sz="800" dirty="0">
                  <a:latin typeface="+mn-ea"/>
                </a:rPr>
                <a:t>GET_Res</a:t>
              </a: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4EB9B55A-02E8-41EB-BC47-B142DD98BE0E}"/>
                </a:ext>
              </a:extLst>
            </p:cNvPr>
            <p:cNvSpPr txBox="1"/>
            <p:nvPr/>
          </p:nvSpPr>
          <p:spPr>
            <a:xfrm>
              <a:off x="6196925" y="4354049"/>
              <a:ext cx="3545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FR" altLang="ja-JP" sz="800" dirty="0">
                  <a:latin typeface="+mn-ea"/>
                </a:rPr>
                <a:t>INF</a:t>
              </a: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DF684954-E3AC-4A83-BF61-4CC126895301}"/>
                </a:ext>
              </a:extLst>
            </p:cNvPr>
            <p:cNvSpPr txBox="1"/>
            <p:nvPr/>
          </p:nvSpPr>
          <p:spPr>
            <a:xfrm>
              <a:off x="6175212" y="4109048"/>
              <a:ext cx="8883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+mn-ea"/>
                </a:rPr>
                <a:t>ECHONET Lite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66A3B67D-0E0C-4923-8B38-CABEC8BE4925}"/>
                </a:ext>
              </a:extLst>
            </p:cNvPr>
            <p:cNvCxnSpPr>
              <a:cxnSpLocks/>
            </p:cNvCxnSpPr>
            <p:nvPr/>
          </p:nvCxnSpPr>
          <p:spPr>
            <a:xfrm>
              <a:off x="5665563" y="2719950"/>
              <a:ext cx="552062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76BF76DF-113E-43D7-9259-22033B1079A9}"/>
                </a:ext>
              </a:extLst>
            </p:cNvPr>
            <p:cNvCxnSpPr>
              <a:cxnSpLocks/>
            </p:cNvCxnSpPr>
            <p:nvPr/>
          </p:nvCxnSpPr>
          <p:spPr>
            <a:xfrm>
              <a:off x="5665022" y="3206164"/>
              <a:ext cx="548476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326F4346-C288-4691-A213-BA93AFAD6A99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98" y="2719101"/>
              <a:ext cx="853032" cy="1425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841161B0-8BA0-4556-96FA-C52CA43D8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6431" y="3203266"/>
              <a:ext cx="847166" cy="1864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A5D8353A-577C-4358-AE17-B42658ABD71F}"/>
                </a:ext>
              </a:extLst>
            </p:cNvPr>
            <p:cNvCxnSpPr>
              <a:cxnSpLocks/>
            </p:cNvCxnSpPr>
            <p:nvPr/>
          </p:nvCxnSpPr>
          <p:spPr>
            <a:xfrm>
              <a:off x="5665022" y="4325558"/>
              <a:ext cx="548476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659C2A1B-D90C-445A-94AB-110C3D403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6431" y="4324492"/>
              <a:ext cx="847166" cy="1864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47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BA6E56F-4721-4C1F-AA37-6E1EA091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40D5-21C8-4C91-A1FF-F1220222478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4" name="タイトル 13">
            <a:extLst>
              <a:ext uri="{FF2B5EF4-FFF2-40B4-BE49-F238E27FC236}">
                <a16:creationId xmlns:a16="http://schemas.microsoft.com/office/drawing/2014/main" id="{7145AFA9-0201-425B-A9AF-96283A29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000" dirty="0"/>
              <a:t>ECHONET Lite </a:t>
            </a:r>
            <a:r>
              <a:rPr lang="ja-JP" altLang="en-US" sz="2000" dirty="0"/>
              <a:t>実機試験環境システム構成 </a:t>
            </a:r>
            <a:r>
              <a:rPr lang="en-US" altLang="ja-JP" sz="2000" dirty="0"/>
              <a:t>(HEMS</a:t>
            </a:r>
            <a:r>
              <a:rPr lang="ja-JP" altLang="en-US" sz="2000" dirty="0"/>
              <a:t>エミュレーターの場合</a:t>
            </a:r>
            <a:r>
              <a:rPr lang="en-US" altLang="ja-JP" sz="2000" dirty="0"/>
              <a:t>)</a:t>
            </a:r>
            <a:endParaRPr lang="ja-JP" altLang="en-US" sz="2000" dirty="0"/>
          </a:p>
        </p:txBody>
      </p: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673CB6EA-7411-2EF4-1F40-FBAA8421B618}"/>
              </a:ext>
            </a:extLst>
          </p:cNvPr>
          <p:cNvGrpSpPr/>
          <p:nvPr/>
        </p:nvGrpSpPr>
        <p:grpSpPr>
          <a:xfrm>
            <a:off x="850605" y="2154033"/>
            <a:ext cx="6828926" cy="3040911"/>
            <a:chOff x="850605" y="2154033"/>
            <a:chExt cx="6828926" cy="3040911"/>
          </a:xfrm>
        </p:grpSpPr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7D774260-64B6-4722-B3F3-4F82A577E808}"/>
                </a:ext>
              </a:extLst>
            </p:cNvPr>
            <p:cNvSpPr/>
            <p:nvPr/>
          </p:nvSpPr>
          <p:spPr>
            <a:xfrm>
              <a:off x="850605" y="2154033"/>
              <a:ext cx="6828926" cy="3040911"/>
            </a:xfrm>
            <a:prstGeom prst="roundRect">
              <a:avLst>
                <a:gd name="adj" fmla="val 2693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A6911FE2-796B-49EE-A843-1FC93747F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4038" y="4336150"/>
              <a:ext cx="705639" cy="0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F5FA62B5-9AF9-4C00-872A-654C63D352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7719" y="3203266"/>
              <a:ext cx="697303" cy="3006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E5456B27-B12E-4DF9-8201-B874537D9C1F}"/>
                </a:ext>
              </a:extLst>
            </p:cNvPr>
            <p:cNvSpPr/>
            <p:nvPr/>
          </p:nvSpPr>
          <p:spPr>
            <a:xfrm>
              <a:off x="4403507" y="2340908"/>
              <a:ext cx="560342" cy="2737027"/>
            </a:xfrm>
            <a:prstGeom prst="roundRect">
              <a:avLst>
                <a:gd name="adj" fmla="val 6272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900" dirty="0">
                  <a:solidFill>
                    <a:schemeClr val="tx1"/>
                  </a:solidFill>
                  <a:latin typeface="+mn-ea"/>
                </a:rPr>
                <a:t>Web</a:t>
              </a:r>
            </a:p>
            <a:p>
              <a:pPr algn="ctr"/>
              <a:r>
                <a:rPr kumimoji="1" lang="en-US" altLang="ja-JP" sz="900" dirty="0">
                  <a:solidFill>
                    <a:schemeClr val="tx1"/>
                  </a:solidFill>
                  <a:latin typeface="+mn-ea"/>
                </a:rPr>
                <a:t>API</a:t>
              </a:r>
            </a:p>
            <a:p>
              <a:pPr algn="ctr"/>
              <a:r>
                <a:rPr kumimoji="1" lang="ja-JP" altLang="en-US" sz="900" dirty="0">
                  <a:solidFill>
                    <a:schemeClr val="tx1"/>
                  </a:solidFill>
                  <a:latin typeface="+mn-ea"/>
                </a:rPr>
                <a:t>クラウド</a:t>
              </a: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BE4012E9-FBFC-4272-B055-6E1CD3CC345F}"/>
                </a:ext>
              </a:extLst>
            </p:cNvPr>
            <p:cNvSpPr/>
            <p:nvPr/>
          </p:nvSpPr>
          <p:spPr>
            <a:xfrm>
              <a:off x="2727161" y="2340909"/>
              <a:ext cx="560342" cy="2740033"/>
            </a:xfrm>
            <a:prstGeom prst="roundRect">
              <a:avLst>
                <a:gd name="adj" fmla="val 74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900" dirty="0">
                  <a:solidFill>
                    <a:schemeClr val="tx1"/>
                  </a:solidFill>
                  <a:latin typeface="+mn-ea"/>
                </a:rPr>
                <a:t>HEMS</a:t>
              </a:r>
            </a:p>
            <a:p>
              <a:pPr algn="ctr"/>
              <a:r>
                <a:rPr kumimoji="1" lang="ja-JP" altLang="en-US" sz="900" dirty="0">
                  <a:solidFill>
                    <a:schemeClr val="tx1"/>
                  </a:solidFill>
                  <a:latin typeface="+mn-ea"/>
                </a:rPr>
                <a:t>エミュ</a:t>
              </a:r>
              <a:endParaRPr kumimoji="1" lang="en-US" altLang="ja-JP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kumimoji="1" lang="ja-JP" altLang="en-US" sz="900" dirty="0">
                  <a:solidFill>
                    <a:schemeClr val="tx1"/>
                  </a:solidFill>
                  <a:latin typeface="+mn-ea"/>
                </a:rPr>
                <a:t>レーター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34614C25-D1FD-4C9A-9DF4-78BAFF14BC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5104" y="2720539"/>
              <a:ext cx="1118403" cy="10999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EA5E37E-4450-4AFC-9E9A-DA004641EB8A}"/>
                </a:ext>
              </a:extLst>
            </p:cNvPr>
            <p:cNvSpPr txBox="1"/>
            <p:nvPr/>
          </p:nvSpPr>
          <p:spPr>
            <a:xfrm>
              <a:off x="3280824" y="2734297"/>
              <a:ext cx="3866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+mn-ea"/>
                </a:rPr>
                <a:t>GET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2A3DC42-E4E8-4784-B211-F9D07E7430EB}"/>
                </a:ext>
              </a:extLst>
            </p:cNvPr>
            <p:cNvSpPr txBox="1"/>
            <p:nvPr/>
          </p:nvSpPr>
          <p:spPr>
            <a:xfrm>
              <a:off x="3286717" y="2509426"/>
              <a:ext cx="5212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+mn-ea"/>
                </a:rPr>
                <a:t>HTTPS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9B2B7199-03FB-4118-8A8F-19C22C5FD614}"/>
                </a:ext>
              </a:extLst>
            </p:cNvPr>
            <p:cNvCxnSpPr>
              <a:cxnSpLocks/>
            </p:cNvCxnSpPr>
            <p:nvPr/>
          </p:nvCxnSpPr>
          <p:spPr>
            <a:xfrm>
              <a:off x="4963849" y="2718329"/>
              <a:ext cx="701173" cy="0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88ED0E2-101F-4F8D-855D-03995118F168}"/>
                </a:ext>
              </a:extLst>
            </p:cNvPr>
            <p:cNvCxnSpPr>
              <a:cxnSpLocks/>
            </p:cNvCxnSpPr>
            <p:nvPr/>
          </p:nvCxnSpPr>
          <p:spPr>
            <a:xfrm>
              <a:off x="4403507" y="2719646"/>
              <a:ext cx="560342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78DE8834-325D-4B6B-84D9-10DBB06C0FD5}"/>
                </a:ext>
              </a:extLst>
            </p:cNvPr>
            <p:cNvSpPr txBox="1"/>
            <p:nvPr/>
          </p:nvSpPr>
          <p:spPr>
            <a:xfrm>
              <a:off x="4943350" y="2506607"/>
              <a:ext cx="7216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+mn-ea"/>
                </a:rPr>
                <a:t>WebSocket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711BA757-933F-4AFF-8F22-E4259AEA31F9}"/>
                </a:ext>
              </a:extLst>
            </p:cNvPr>
            <p:cNvSpPr/>
            <p:nvPr/>
          </p:nvSpPr>
          <p:spPr>
            <a:xfrm>
              <a:off x="5665807" y="2340908"/>
              <a:ext cx="551818" cy="2734021"/>
            </a:xfrm>
            <a:prstGeom prst="roundRect">
              <a:avLst>
                <a:gd name="adj" fmla="val 6272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kumimoji="1" lang="ja-JP" altLang="en-US" sz="900" dirty="0">
                  <a:solidFill>
                    <a:schemeClr val="tx1"/>
                  </a:solidFill>
                  <a:latin typeface="+mn-ea"/>
                </a:rPr>
                <a:t>クラウド</a:t>
              </a:r>
              <a:endParaRPr kumimoji="1" lang="en-US" altLang="ja-JP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kumimoji="1" lang="en-US" altLang="ja-JP" sz="900" dirty="0">
                  <a:solidFill>
                    <a:schemeClr val="tx1"/>
                  </a:solidFill>
                  <a:latin typeface="+mn-ea"/>
                </a:rPr>
                <a:t>Gateway</a:t>
              </a:r>
              <a:endParaRPr kumimoji="1"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34" name="図 33" descr="背景パターン&#10;&#10;自動的に生成された説明">
              <a:extLst>
                <a:ext uri="{FF2B5EF4-FFF2-40B4-BE49-F238E27FC236}">
                  <a16:creationId xmlns:a16="http://schemas.microsoft.com/office/drawing/2014/main" id="{4BC3B278-D246-4B08-82DE-A00F576DC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739" y="2838615"/>
              <a:ext cx="666808" cy="232549"/>
            </a:xfrm>
            <a:prstGeom prst="rect">
              <a:avLst/>
            </a:prstGeom>
          </p:spPr>
        </p:pic>
        <p:pic>
          <p:nvPicPr>
            <p:cNvPr id="36" name="図 35" descr="アイコン&#10;&#10;自動的に生成された説明">
              <a:extLst>
                <a:ext uri="{FF2B5EF4-FFF2-40B4-BE49-F238E27FC236}">
                  <a16:creationId xmlns:a16="http://schemas.microsoft.com/office/drawing/2014/main" id="{15C8CDD3-1513-4D02-8931-434E1FF6F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1689" y="4061265"/>
              <a:ext cx="407970" cy="49884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F950679-461D-40EE-B6FF-67396E0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4399637" y="3203783"/>
              <a:ext cx="564212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0437DEBB-1032-431A-944A-121C7073D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717" y="3203924"/>
              <a:ext cx="1116790" cy="377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90843B76-8289-4FE7-8BBB-84BA08A8C0CC}"/>
                </a:ext>
              </a:extLst>
            </p:cNvPr>
            <p:cNvSpPr txBox="1"/>
            <p:nvPr/>
          </p:nvSpPr>
          <p:spPr>
            <a:xfrm>
              <a:off x="3287503" y="3209703"/>
              <a:ext cx="6351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FR" altLang="ja-JP" sz="800" dirty="0">
                  <a:latin typeface="+mn-ea"/>
                </a:rPr>
                <a:t>GET_RES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9988DA4-4683-4A3D-9837-9A63487CCC52}"/>
                </a:ext>
              </a:extLst>
            </p:cNvPr>
            <p:cNvSpPr txBox="1"/>
            <p:nvPr/>
          </p:nvSpPr>
          <p:spPr>
            <a:xfrm>
              <a:off x="6211927" y="2509426"/>
              <a:ext cx="8883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+mn-ea"/>
                </a:rPr>
                <a:t>ECHONET Lite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0B55031F-CAF6-4904-8385-FB9EBE137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9637" y="4333417"/>
              <a:ext cx="562784" cy="2242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8FE5286E-FE69-4EA3-ADA8-631C7949E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5104" y="4335414"/>
              <a:ext cx="1119374" cy="0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BA4E5F8D-5365-4CF0-81C5-7057D5DBFFE8}"/>
                </a:ext>
              </a:extLst>
            </p:cNvPr>
            <p:cNvSpPr txBox="1"/>
            <p:nvPr/>
          </p:nvSpPr>
          <p:spPr>
            <a:xfrm>
              <a:off x="3282919" y="4338554"/>
              <a:ext cx="3545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+mn-ea"/>
                </a:rPr>
                <a:t>INF</a:t>
              </a:r>
              <a:endParaRPr kumimoji="1" lang="fr-FR" altLang="ja-JP" sz="800" dirty="0">
                <a:latin typeface="+mn-ea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3049EAB7-CEA1-4A02-A257-3181EA029C03}"/>
                </a:ext>
              </a:extLst>
            </p:cNvPr>
            <p:cNvSpPr txBox="1"/>
            <p:nvPr/>
          </p:nvSpPr>
          <p:spPr>
            <a:xfrm>
              <a:off x="3280824" y="4112239"/>
              <a:ext cx="7216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+mn-ea"/>
                </a:rPr>
                <a:t>WebSocket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8FD51D7E-8C7F-4454-B029-F1C7C6A0C7C7}"/>
                </a:ext>
              </a:extLst>
            </p:cNvPr>
            <p:cNvSpPr txBox="1"/>
            <p:nvPr/>
          </p:nvSpPr>
          <p:spPr>
            <a:xfrm>
              <a:off x="4939547" y="4113461"/>
              <a:ext cx="7216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+mn-ea"/>
                </a:rPr>
                <a:t>WebSocket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1BF13F8B-BFF6-4D06-8508-31B12D5F44E3}"/>
                </a:ext>
              </a:extLst>
            </p:cNvPr>
            <p:cNvSpPr txBox="1"/>
            <p:nvPr/>
          </p:nvSpPr>
          <p:spPr>
            <a:xfrm>
              <a:off x="6180895" y="2720539"/>
              <a:ext cx="3866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FR" altLang="ja-JP" sz="800" dirty="0">
                  <a:latin typeface="+mn-ea"/>
                </a:rPr>
                <a:t>GET</a:t>
              </a: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1B08CC7C-CE4D-4A14-8DB2-0D82A87EE575}"/>
                </a:ext>
              </a:extLst>
            </p:cNvPr>
            <p:cNvSpPr txBox="1"/>
            <p:nvPr/>
          </p:nvSpPr>
          <p:spPr>
            <a:xfrm>
              <a:off x="6211927" y="3204769"/>
              <a:ext cx="6351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FR" altLang="ja-JP" sz="800" dirty="0">
                  <a:latin typeface="+mn-ea"/>
                </a:rPr>
                <a:t>GET_RES</a:t>
              </a: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4EB9B55A-02E8-41EB-BC47-B142DD98BE0E}"/>
                </a:ext>
              </a:extLst>
            </p:cNvPr>
            <p:cNvSpPr txBox="1"/>
            <p:nvPr/>
          </p:nvSpPr>
          <p:spPr>
            <a:xfrm>
              <a:off x="6196925" y="4354049"/>
              <a:ext cx="3545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FR" altLang="ja-JP" sz="800" dirty="0">
                  <a:latin typeface="+mn-ea"/>
                </a:rPr>
                <a:t>INF</a:t>
              </a: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DF684954-E3AC-4A83-BF61-4CC126895301}"/>
                </a:ext>
              </a:extLst>
            </p:cNvPr>
            <p:cNvSpPr txBox="1"/>
            <p:nvPr/>
          </p:nvSpPr>
          <p:spPr>
            <a:xfrm>
              <a:off x="6218410" y="4115836"/>
              <a:ext cx="8883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+mn-ea"/>
                </a:rPr>
                <a:t>ECHONET Lite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66A3B67D-0E0C-4923-8B38-CABEC8BE4925}"/>
                </a:ext>
              </a:extLst>
            </p:cNvPr>
            <p:cNvCxnSpPr>
              <a:cxnSpLocks/>
            </p:cNvCxnSpPr>
            <p:nvPr/>
          </p:nvCxnSpPr>
          <p:spPr>
            <a:xfrm>
              <a:off x="5665563" y="2719950"/>
              <a:ext cx="552062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76BF76DF-113E-43D7-9259-22033B1079A9}"/>
                </a:ext>
              </a:extLst>
            </p:cNvPr>
            <p:cNvCxnSpPr>
              <a:cxnSpLocks/>
            </p:cNvCxnSpPr>
            <p:nvPr/>
          </p:nvCxnSpPr>
          <p:spPr>
            <a:xfrm>
              <a:off x="5665022" y="3206164"/>
              <a:ext cx="548476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326F4346-C288-4691-A213-BA93AFAD6A99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98" y="2719101"/>
              <a:ext cx="853032" cy="1425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841161B0-8BA0-4556-96FA-C52CA43D8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6431" y="3203266"/>
              <a:ext cx="847166" cy="1864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A5D8353A-577C-4358-AE17-B42658ABD71F}"/>
                </a:ext>
              </a:extLst>
            </p:cNvPr>
            <p:cNvCxnSpPr>
              <a:cxnSpLocks/>
            </p:cNvCxnSpPr>
            <p:nvPr/>
          </p:nvCxnSpPr>
          <p:spPr>
            <a:xfrm>
              <a:off x="5669677" y="4333769"/>
              <a:ext cx="548733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659C2A1B-D90C-445A-94AB-110C3D403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8410" y="4336150"/>
              <a:ext cx="845187" cy="0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4247712D-228A-F5D7-F452-ED0F70CC50CA}"/>
                </a:ext>
              </a:extLst>
            </p:cNvPr>
            <p:cNvCxnSpPr>
              <a:cxnSpLocks/>
            </p:cNvCxnSpPr>
            <p:nvPr/>
          </p:nvCxnSpPr>
          <p:spPr>
            <a:xfrm>
              <a:off x="2723291" y="4336256"/>
              <a:ext cx="569978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7CC2D46F-08BA-7B7E-92C6-68E88AADD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981" y="4335414"/>
              <a:ext cx="968310" cy="0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721434BE-B1A7-DD53-51F3-679B1F857A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981" y="3200042"/>
              <a:ext cx="968310" cy="0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FDD879F2-7211-6FDB-D1E4-5A09399DE23F}"/>
                </a:ext>
              </a:extLst>
            </p:cNvPr>
            <p:cNvCxnSpPr>
              <a:cxnSpLocks/>
            </p:cNvCxnSpPr>
            <p:nvPr/>
          </p:nvCxnSpPr>
          <p:spPr>
            <a:xfrm>
              <a:off x="2723291" y="3203266"/>
              <a:ext cx="561813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227DFCD9-9703-6D16-6B36-69B9495D0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4981" y="2725717"/>
              <a:ext cx="968310" cy="5821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C79EFCF0-766E-78A7-0D03-FDB07FDA3F3B}"/>
                </a:ext>
              </a:extLst>
            </p:cNvPr>
            <p:cNvCxnSpPr>
              <a:cxnSpLocks/>
            </p:cNvCxnSpPr>
            <p:nvPr/>
          </p:nvCxnSpPr>
          <p:spPr>
            <a:xfrm>
              <a:off x="2723291" y="2729157"/>
              <a:ext cx="561813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F7BC1C2C-C343-3B55-83A2-766CEBF7A562}"/>
                </a:ext>
              </a:extLst>
            </p:cNvPr>
            <p:cNvSpPr txBox="1"/>
            <p:nvPr/>
          </p:nvSpPr>
          <p:spPr>
            <a:xfrm>
              <a:off x="2339717" y="2729778"/>
              <a:ext cx="3866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+mn-ea"/>
                </a:rPr>
                <a:t>GET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5941A445-828E-83F6-F3F9-E5A15CDF5EC1}"/>
                </a:ext>
              </a:extLst>
            </p:cNvPr>
            <p:cNvSpPr txBox="1"/>
            <p:nvPr/>
          </p:nvSpPr>
          <p:spPr>
            <a:xfrm>
              <a:off x="2088276" y="3203266"/>
              <a:ext cx="6351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FR" altLang="ja-JP" sz="800" dirty="0">
                  <a:latin typeface="+mn-ea"/>
                </a:rPr>
                <a:t>GET_RES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5F93605B-2727-FA05-1D4E-F7B67AD0A4BC}"/>
                </a:ext>
              </a:extLst>
            </p:cNvPr>
            <p:cNvSpPr txBox="1"/>
            <p:nvPr/>
          </p:nvSpPr>
          <p:spPr>
            <a:xfrm>
              <a:off x="2372412" y="4333416"/>
              <a:ext cx="3545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+mn-ea"/>
                </a:rPr>
                <a:t>INF</a:t>
              </a:r>
              <a:endParaRPr kumimoji="1" lang="fr-FR" altLang="ja-JP" sz="800" dirty="0">
                <a:latin typeface="+mn-ea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96BC715F-9AFB-D2A9-BAFB-57A68D91316E}"/>
                </a:ext>
              </a:extLst>
            </p:cNvPr>
            <p:cNvSpPr txBox="1"/>
            <p:nvPr/>
          </p:nvSpPr>
          <p:spPr>
            <a:xfrm>
              <a:off x="1833010" y="4119343"/>
              <a:ext cx="8883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+mn-ea"/>
                </a:rPr>
                <a:t>ECHONET Lite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7CE79AF4-7789-5F60-4B4E-E3F659797FD7}"/>
                </a:ext>
              </a:extLst>
            </p:cNvPr>
            <p:cNvSpPr txBox="1"/>
            <p:nvPr/>
          </p:nvSpPr>
          <p:spPr>
            <a:xfrm>
              <a:off x="1843213" y="2512979"/>
              <a:ext cx="8883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+mn-ea"/>
                </a:rPr>
                <a:t>ECHONET Lite</a:t>
              </a:r>
              <a:endParaRPr kumimoji="1" lang="ja-JP" altLang="en-US" sz="8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1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8051</TotalTime>
  <Words>137</Words>
  <Application>Microsoft Office PowerPoint</Application>
  <PresentationFormat>画面に合わせる (4:3)</PresentationFormat>
  <Paragraphs>55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ECHONET Lite 実機試験環境システム構成 (Web API の場合)</vt:lpstr>
      <vt:lpstr>ECHONET Lite 実機試験環境システム構成 (HEMSエミュレーターの場合)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Robustel社R2100検証報告</dc:title>
  <dc:creator>羽田野太巳</dc:creator>
  <cp:lastModifiedBy>羽田野太巳</cp:lastModifiedBy>
  <cp:revision>972</cp:revision>
  <dcterms:created xsi:type="dcterms:W3CDTF">2016-04-11T03:19:29Z</dcterms:created>
  <dcterms:modified xsi:type="dcterms:W3CDTF">2022-08-15T06:38:36Z</dcterms:modified>
</cp:coreProperties>
</file>