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
  </p:handoutMasterIdLst>
  <p:sldIdLst>
    <p:sldId id="256" r:id="rId2"/>
    <p:sldId id="257" r:id="rId3"/>
    <p:sldId id="258" r:id="rId4"/>
    <p:sldId id="259" r:id="rId5"/>
    <p:sldId id="260" r:id="rId6"/>
    <p:sldId id="261" r:id="rId7"/>
    <p:sldId id="262" r:id="rId8"/>
  </p:sldIdLst>
  <p:sldSz cx="12801600" cy="9601200" type="A3"/>
  <p:notesSz cx="6858000" cy="9144000"/>
  <p:defaultTextStyle>
    <a:defPPr>
      <a:defRPr lang="ja-JP"/>
    </a:defPPr>
    <a:lvl1pPr marL="0" algn="l" defTabSz="1075334" rtl="0" eaLnBrk="1" latinLnBrk="0" hangingPunct="1">
      <a:defRPr kumimoji="1" sz="2117" kern="1200">
        <a:solidFill>
          <a:schemeClr val="tx1"/>
        </a:solidFill>
        <a:latin typeface="+mn-lt"/>
        <a:ea typeface="+mn-ea"/>
        <a:cs typeface="+mn-cs"/>
      </a:defRPr>
    </a:lvl1pPr>
    <a:lvl2pPr marL="537667" algn="l" defTabSz="1075334" rtl="0" eaLnBrk="1" latinLnBrk="0" hangingPunct="1">
      <a:defRPr kumimoji="1" sz="2117" kern="1200">
        <a:solidFill>
          <a:schemeClr val="tx1"/>
        </a:solidFill>
        <a:latin typeface="+mn-lt"/>
        <a:ea typeface="+mn-ea"/>
        <a:cs typeface="+mn-cs"/>
      </a:defRPr>
    </a:lvl2pPr>
    <a:lvl3pPr marL="1075334" algn="l" defTabSz="1075334" rtl="0" eaLnBrk="1" latinLnBrk="0" hangingPunct="1">
      <a:defRPr kumimoji="1" sz="2117" kern="1200">
        <a:solidFill>
          <a:schemeClr val="tx1"/>
        </a:solidFill>
        <a:latin typeface="+mn-lt"/>
        <a:ea typeface="+mn-ea"/>
        <a:cs typeface="+mn-cs"/>
      </a:defRPr>
    </a:lvl3pPr>
    <a:lvl4pPr marL="1613002" algn="l" defTabSz="1075334" rtl="0" eaLnBrk="1" latinLnBrk="0" hangingPunct="1">
      <a:defRPr kumimoji="1" sz="2117" kern="1200">
        <a:solidFill>
          <a:schemeClr val="tx1"/>
        </a:solidFill>
        <a:latin typeface="+mn-lt"/>
        <a:ea typeface="+mn-ea"/>
        <a:cs typeface="+mn-cs"/>
      </a:defRPr>
    </a:lvl4pPr>
    <a:lvl5pPr marL="2150669" algn="l" defTabSz="1075334" rtl="0" eaLnBrk="1" latinLnBrk="0" hangingPunct="1">
      <a:defRPr kumimoji="1" sz="2117" kern="1200">
        <a:solidFill>
          <a:schemeClr val="tx1"/>
        </a:solidFill>
        <a:latin typeface="+mn-lt"/>
        <a:ea typeface="+mn-ea"/>
        <a:cs typeface="+mn-cs"/>
      </a:defRPr>
    </a:lvl5pPr>
    <a:lvl6pPr marL="2688336" algn="l" defTabSz="1075334" rtl="0" eaLnBrk="1" latinLnBrk="0" hangingPunct="1">
      <a:defRPr kumimoji="1" sz="2117" kern="1200">
        <a:solidFill>
          <a:schemeClr val="tx1"/>
        </a:solidFill>
        <a:latin typeface="+mn-lt"/>
        <a:ea typeface="+mn-ea"/>
        <a:cs typeface="+mn-cs"/>
      </a:defRPr>
    </a:lvl6pPr>
    <a:lvl7pPr marL="3226003" algn="l" defTabSz="1075334" rtl="0" eaLnBrk="1" latinLnBrk="0" hangingPunct="1">
      <a:defRPr kumimoji="1" sz="2117" kern="1200">
        <a:solidFill>
          <a:schemeClr val="tx1"/>
        </a:solidFill>
        <a:latin typeface="+mn-lt"/>
        <a:ea typeface="+mn-ea"/>
        <a:cs typeface="+mn-cs"/>
      </a:defRPr>
    </a:lvl7pPr>
    <a:lvl8pPr marL="3763670" algn="l" defTabSz="1075334" rtl="0" eaLnBrk="1" latinLnBrk="0" hangingPunct="1">
      <a:defRPr kumimoji="1" sz="2117" kern="1200">
        <a:solidFill>
          <a:schemeClr val="tx1"/>
        </a:solidFill>
        <a:latin typeface="+mn-lt"/>
        <a:ea typeface="+mn-ea"/>
        <a:cs typeface="+mn-cs"/>
      </a:defRPr>
    </a:lvl8pPr>
    <a:lvl9pPr marL="4301338" algn="l" defTabSz="1075334" rtl="0" eaLnBrk="1" latinLnBrk="0" hangingPunct="1">
      <a:defRPr kumimoji="1" sz="2117"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3267"/>
    <a:srgbClr val="FDFFC9"/>
    <a:srgbClr val="FF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4660"/>
  </p:normalViewPr>
  <p:slideViewPr>
    <p:cSldViewPr snapToGrid="0">
      <p:cViewPr>
        <p:scale>
          <a:sx n="50" d="100"/>
          <a:sy n="50" d="100"/>
        </p:scale>
        <p:origin x="276" y="7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AB80DC-B028-49FD-8DFE-7A5C0D258345}" type="datetimeFigureOut">
              <a:rPr kumimoji="1" lang="ja-JP" altLang="en-US" smtClean="0"/>
              <a:t>2017/8/7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660B00-FEFA-4D02-9B47-98A542F3B799}" type="slidenum">
              <a:rPr kumimoji="1" lang="ja-JP" altLang="en-US" smtClean="0"/>
              <a:t>‹#›</a:t>
            </a:fld>
            <a:endParaRPr kumimoji="1" lang="ja-JP" altLang="en-US"/>
          </a:p>
        </p:txBody>
      </p:sp>
    </p:spTree>
    <p:extLst>
      <p:ext uri="{BB962C8B-B14F-4D97-AF65-F5344CB8AC3E}">
        <p14:creationId xmlns:p14="http://schemas.microsoft.com/office/powerpoint/2010/main" val="10812109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0200" y="1571308"/>
            <a:ext cx="9601200" cy="334264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600200" y="5042853"/>
            <a:ext cx="9601200" cy="231806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67630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90735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61145" y="511175"/>
            <a:ext cx="2760345" cy="813657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80110" y="511175"/>
            <a:ext cx="8121015" cy="813657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93460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61645" y="1280160"/>
            <a:ext cx="12078310" cy="775777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8" name="タイトル 1"/>
          <p:cNvSpPr txBox="1">
            <a:spLocks/>
          </p:cNvSpPr>
          <p:nvPr userDrawn="1"/>
        </p:nvSpPr>
        <p:spPr>
          <a:xfrm>
            <a:off x="10043361" y="165531"/>
            <a:ext cx="2396595" cy="4839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r"/>
            <a:r>
              <a:rPr lang="ja-JP" altLang="en-US" sz="2000" dirty="0" smtClean="0">
                <a:latin typeface="メイリオ" panose="020B0604030504040204" pitchFamily="50" charset="-128"/>
                <a:ea typeface="メイリオ" panose="020B0604030504040204" pitchFamily="50" charset="-128"/>
              </a:rPr>
              <a:t>チーム海洋大</a:t>
            </a:r>
            <a:r>
              <a:rPr lang="en-US" altLang="ja-JP" sz="2000" dirty="0" smtClean="0">
                <a:latin typeface="メイリオ" panose="020B0604030504040204" pitchFamily="50" charset="-128"/>
                <a:ea typeface="メイリオ" panose="020B0604030504040204" pitchFamily="50" charset="-128"/>
              </a:rPr>
              <a:t>OB</a:t>
            </a:r>
            <a:endParaRPr lang="ja-JP" altLang="en-US" sz="2000" dirty="0">
              <a:latin typeface="メイリオ" panose="020B0604030504040204" pitchFamily="50" charset="-128"/>
              <a:ea typeface="メイリオ" panose="020B0604030504040204" pitchFamily="50" charset="-128"/>
            </a:endParaRPr>
          </a:p>
        </p:txBody>
      </p:sp>
      <p:sp>
        <p:nvSpPr>
          <p:cNvPr id="14" name="角丸四角形 13"/>
          <p:cNvSpPr/>
          <p:nvPr userDrawn="1"/>
        </p:nvSpPr>
        <p:spPr>
          <a:xfrm>
            <a:off x="151598" y="762000"/>
            <a:ext cx="12481560" cy="8670757"/>
          </a:xfrm>
          <a:prstGeom prst="roundRect">
            <a:avLst>
              <a:gd name="adj" fmla="val 281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117"/>
          </a:p>
        </p:txBody>
      </p:sp>
    </p:spTree>
    <p:extLst>
      <p:ext uri="{BB962C8B-B14F-4D97-AF65-F5344CB8AC3E}">
        <p14:creationId xmlns:p14="http://schemas.microsoft.com/office/powerpoint/2010/main" val="132884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73443" y="2393634"/>
            <a:ext cx="11041380" cy="3993832"/>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73443" y="6425249"/>
            <a:ext cx="11041380" cy="21002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13035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80110" y="2555875"/>
            <a:ext cx="5440680" cy="609187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480810" y="2555875"/>
            <a:ext cx="5440680" cy="609187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09514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7" y="511176"/>
            <a:ext cx="11041380" cy="1855788"/>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81778" y="2353628"/>
            <a:ext cx="5415676" cy="1153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81778" y="3507105"/>
            <a:ext cx="5415676" cy="515842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480810" y="2353628"/>
            <a:ext cx="5442347" cy="1153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480810" y="3507105"/>
            <a:ext cx="5442347" cy="515842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554930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666585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423003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8" y="640080"/>
            <a:ext cx="4128849" cy="224028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442347" y="1382396"/>
            <a:ext cx="6480810" cy="682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81778" y="2880360"/>
            <a:ext cx="4128849" cy="53362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3868012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8" y="640080"/>
            <a:ext cx="4128849" cy="224028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442347" y="1382396"/>
            <a:ext cx="6480810" cy="6823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81778" y="2880360"/>
            <a:ext cx="4128849" cy="53362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107803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80110" y="511176"/>
            <a:ext cx="11041380" cy="1855788"/>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200">
                <a:solidFill>
                  <a:schemeClr val="tx1">
                    <a:tint val="75000"/>
                  </a:schemeClr>
                </a:solidFill>
              </a:defRPr>
            </a:lvl1p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041130" y="8898891"/>
            <a:ext cx="2880360" cy="511175"/>
          </a:xfrm>
          <a:prstGeom prst="rect">
            <a:avLst/>
          </a:prstGeom>
        </p:spPr>
        <p:txBody>
          <a:bodyPr vert="horz" lIns="91440" tIns="45720" rIns="91440" bIns="45720" rtlCol="0" anchor="ctr"/>
          <a:lstStyle>
            <a:lvl1pPr algn="r">
              <a:defRPr sz="1200">
                <a:solidFill>
                  <a:schemeClr val="tx1">
                    <a:tint val="75000"/>
                  </a:schemeClr>
                </a:solidFill>
              </a:defRPr>
            </a:lvl1p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375895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1394027" y="2426978"/>
            <a:ext cx="16551370" cy="25582888"/>
            <a:chOff x="-510624" y="3515606"/>
            <a:chExt cx="13203736" cy="22605975"/>
          </a:xfrm>
        </p:grpSpPr>
        <p:sp>
          <p:nvSpPr>
            <p:cNvPr id="15" name="円弧 14"/>
            <p:cNvSpPr/>
            <p:nvPr/>
          </p:nvSpPr>
          <p:spPr>
            <a:xfrm flipH="1">
              <a:off x="7751902" y="3515606"/>
              <a:ext cx="2380813" cy="3691310"/>
            </a:xfrm>
            <a:prstGeom prst="arc">
              <a:avLst/>
            </a:prstGeom>
            <a:ln w="101600">
              <a:solidFill>
                <a:schemeClr val="bg1">
                  <a:lumMod val="75000"/>
                </a:schemeClr>
              </a:solidFill>
              <a:prstDash val="dash"/>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n w="50800">
                  <a:solidFill>
                    <a:schemeClr val="tx1"/>
                  </a:solidFill>
                </a:ln>
              </a:endParaRPr>
            </a:p>
          </p:txBody>
        </p:sp>
        <p:grpSp>
          <p:nvGrpSpPr>
            <p:cNvPr id="8" name="グループ化 7"/>
            <p:cNvGrpSpPr/>
            <p:nvPr/>
          </p:nvGrpSpPr>
          <p:grpSpPr>
            <a:xfrm>
              <a:off x="-510624" y="5377911"/>
              <a:ext cx="13203736" cy="20743670"/>
              <a:chOff x="521368" y="1434963"/>
              <a:chExt cx="2310064" cy="3404239"/>
            </a:xfrm>
          </p:grpSpPr>
          <p:sp>
            <p:nvSpPr>
              <p:cNvPr id="9" name="フローチャート: せん孔テープ 8"/>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2" name="角丸四角形 11"/>
              <p:cNvSpPr/>
              <p:nvPr/>
            </p:nvSpPr>
            <p:spPr>
              <a:xfrm>
                <a:off x="521368" y="2132097"/>
                <a:ext cx="2310064" cy="2707105"/>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3" name="直線コネクタ 12"/>
              <p:cNvCxnSpPr/>
              <p:nvPr/>
            </p:nvCxnSpPr>
            <p:spPr>
              <a:xfrm>
                <a:off x="715931" y="2128378"/>
                <a:ext cx="17867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円/楕円 13"/>
            <p:cNvSpPr/>
            <p:nvPr/>
          </p:nvSpPr>
          <p:spPr>
            <a:xfrm>
              <a:off x="8891940" y="8068202"/>
              <a:ext cx="371883" cy="3718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 name="円弧 1"/>
            <p:cNvSpPr/>
            <p:nvPr/>
          </p:nvSpPr>
          <p:spPr>
            <a:xfrm>
              <a:off x="5048615" y="3515606"/>
              <a:ext cx="2703287" cy="3691310"/>
            </a:xfrm>
            <a:prstGeom prst="arc">
              <a:avLst/>
            </a:prstGeom>
            <a:ln w="101600">
              <a:solidFill>
                <a:schemeClr val="bg1">
                  <a:lumMod val="75000"/>
                </a:schemeClr>
              </a:solidFill>
              <a:prstDash val="dash"/>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n w="50800">
                  <a:solidFill>
                    <a:schemeClr val="tx1"/>
                  </a:solidFill>
                </a:ln>
              </a:endParaRPr>
            </a:p>
          </p:txBody>
        </p:sp>
      </p:grpSp>
      <p:grpSp>
        <p:nvGrpSpPr>
          <p:cNvPr id="17" name="グループ化 16"/>
          <p:cNvGrpSpPr/>
          <p:nvPr/>
        </p:nvGrpSpPr>
        <p:grpSpPr>
          <a:xfrm>
            <a:off x="272757" y="192504"/>
            <a:ext cx="12175917" cy="1430033"/>
            <a:chOff x="272757" y="192504"/>
            <a:chExt cx="12175917" cy="1430033"/>
          </a:xfrm>
        </p:grpSpPr>
        <p:sp>
          <p:nvSpPr>
            <p:cNvPr id="4" name="テキスト ボックス 3"/>
            <p:cNvSpPr txBox="1"/>
            <p:nvPr/>
          </p:nvSpPr>
          <p:spPr>
            <a:xfrm>
              <a:off x="751890" y="401352"/>
              <a:ext cx="5358384" cy="1069716"/>
            </a:xfrm>
            <a:prstGeom prst="rect">
              <a:avLst/>
            </a:prstGeom>
            <a:noFill/>
          </p:spPr>
          <p:txBody>
            <a:bodyPr wrap="square" rtlCol="0">
              <a:spAutoFit/>
            </a:bodyPr>
            <a:lstStyle/>
            <a:p>
              <a:r>
                <a:rPr lang="en-US" altLang="ja-JP" dirty="0"/>
                <a:t>ET</a:t>
              </a:r>
              <a:r>
                <a:rPr lang="ja-JP" altLang="en-US" dirty="0"/>
                <a:t>ロボコン　</a:t>
              </a:r>
              <a:r>
                <a:rPr lang="en-US" altLang="ja-JP" dirty="0"/>
                <a:t>2017</a:t>
              </a:r>
              <a:r>
                <a:rPr lang="ja-JP" altLang="en-US" dirty="0"/>
                <a:t>　</a:t>
              </a:r>
              <a:endParaRPr lang="en-US" altLang="ja-JP" dirty="0"/>
            </a:p>
            <a:p>
              <a:r>
                <a:rPr lang="ja-JP" altLang="en-US" dirty="0"/>
                <a:t>デベロッパー部門　プライマリークラス</a:t>
              </a:r>
              <a:endParaRPr lang="en-US" altLang="ja-JP" dirty="0"/>
            </a:p>
            <a:p>
              <a:r>
                <a:rPr lang="ja-JP" altLang="en-US" dirty="0"/>
                <a:t>チーム</a:t>
              </a:r>
              <a:r>
                <a:rPr lang="en-US" altLang="ja-JP" dirty="0"/>
                <a:t>No. 129</a:t>
              </a:r>
              <a:r>
                <a:rPr lang="ja-JP" altLang="en-US" dirty="0"/>
                <a:t>　　　チーム名：海洋大</a:t>
              </a:r>
              <a:r>
                <a:rPr lang="en-US" altLang="ja-JP" dirty="0"/>
                <a:t>OB</a:t>
              </a:r>
              <a:endParaRPr lang="ja-JP" altLang="en-US" dirty="0"/>
            </a:p>
          </p:txBody>
        </p:sp>
        <p:sp>
          <p:nvSpPr>
            <p:cNvPr id="7" name="テキスト ボックス 6"/>
            <p:cNvSpPr txBox="1"/>
            <p:nvPr/>
          </p:nvSpPr>
          <p:spPr>
            <a:xfrm>
              <a:off x="7613535" y="613191"/>
              <a:ext cx="4334256" cy="743922"/>
            </a:xfrm>
            <a:prstGeom prst="rect">
              <a:avLst/>
            </a:prstGeom>
            <a:noFill/>
          </p:spPr>
          <p:txBody>
            <a:bodyPr wrap="square" rtlCol="0">
              <a:spAutoFit/>
            </a:bodyPr>
            <a:lstStyle/>
            <a:p>
              <a:r>
                <a:rPr lang="ja-JP" altLang="en-US" dirty="0"/>
                <a:t>地区：南関東　　地域：東京－神奈川</a:t>
              </a:r>
              <a:endParaRPr lang="en-US" altLang="ja-JP" dirty="0"/>
            </a:p>
            <a:p>
              <a:r>
                <a:rPr lang="ja-JP" altLang="en-US" dirty="0"/>
                <a:t>所属：個人</a:t>
              </a:r>
            </a:p>
          </p:txBody>
        </p:sp>
        <p:sp>
          <p:nvSpPr>
            <p:cNvPr id="16" name="角丸四角形 15"/>
            <p:cNvSpPr/>
            <p:nvPr/>
          </p:nvSpPr>
          <p:spPr>
            <a:xfrm>
              <a:off x="272757" y="192504"/>
              <a:ext cx="12175917" cy="143003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6603924" y="1906675"/>
            <a:ext cx="5843600" cy="1686237"/>
            <a:chOff x="6560617" y="1822656"/>
            <a:chExt cx="5843600" cy="1686237"/>
          </a:xfrm>
        </p:grpSpPr>
        <p:sp>
          <p:nvSpPr>
            <p:cNvPr id="22" name="角丸四角形 21"/>
            <p:cNvSpPr/>
            <p:nvPr/>
          </p:nvSpPr>
          <p:spPr>
            <a:xfrm>
              <a:off x="6560617" y="1822656"/>
              <a:ext cx="5843600" cy="1686237"/>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701613" y="2018808"/>
              <a:ext cx="5561608" cy="1395510"/>
            </a:xfrm>
            <a:prstGeom prst="rect">
              <a:avLst/>
            </a:prstGeom>
            <a:noFill/>
          </p:spPr>
          <p:txBody>
            <a:bodyPr wrap="square" rtlCol="0">
              <a:spAutoFit/>
            </a:bodyPr>
            <a:lstStyle/>
            <a:p>
              <a:r>
                <a:rPr lang="ja-JP" altLang="en-US" dirty="0"/>
                <a:t>○モデルの概容</a:t>
              </a:r>
              <a:endParaRPr lang="en-US" altLang="ja-JP" dirty="0"/>
            </a:p>
            <a:p>
              <a:r>
                <a:rPr lang="ja-JP" altLang="en-US" dirty="0" smtClean="0"/>
                <a:t>　モデル作成手順は、コースの分析から要求モデルを作成し、それを設計レベルの構造モデル、振る舞いモデルに展開しました。</a:t>
              </a:r>
              <a:endParaRPr lang="en-US" altLang="ja-JP" dirty="0" smtClean="0"/>
            </a:p>
          </p:txBody>
        </p:sp>
      </p:grpSp>
      <p:grpSp>
        <p:nvGrpSpPr>
          <p:cNvPr id="31" name="グループ化 30"/>
          <p:cNvGrpSpPr/>
          <p:nvPr/>
        </p:nvGrpSpPr>
        <p:grpSpPr>
          <a:xfrm>
            <a:off x="6603924" y="3794672"/>
            <a:ext cx="5843600" cy="3070201"/>
            <a:chOff x="6567987" y="4388142"/>
            <a:chExt cx="5843600" cy="3070201"/>
          </a:xfrm>
        </p:grpSpPr>
        <p:sp>
          <p:nvSpPr>
            <p:cNvPr id="25" name="角丸四角形 24"/>
            <p:cNvSpPr/>
            <p:nvPr/>
          </p:nvSpPr>
          <p:spPr>
            <a:xfrm>
              <a:off x="6567987" y="4388142"/>
              <a:ext cx="5843600" cy="3070201"/>
            </a:xfrm>
            <a:prstGeom prst="roundRect">
              <a:avLst>
                <a:gd name="adj" fmla="val 9832"/>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759023" y="4625612"/>
              <a:ext cx="5461528" cy="2698687"/>
            </a:xfrm>
            <a:prstGeom prst="rect">
              <a:avLst/>
            </a:prstGeom>
            <a:noFill/>
          </p:spPr>
          <p:txBody>
            <a:bodyPr wrap="square" rtlCol="0">
              <a:spAutoFit/>
            </a:bodyPr>
            <a:lstStyle/>
            <a:p>
              <a:r>
                <a:rPr lang="ja-JP" altLang="en-US" dirty="0" smtClean="0"/>
                <a:t>○</a:t>
              </a:r>
              <a:r>
                <a:rPr lang="ja-JP" altLang="en-US" dirty="0"/>
                <a:t>設計思想</a:t>
              </a:r>
              <a:endParaRPr lang="en-US" altLang="ja-JP" dirty="0"/>
            </a:p>
            <a:p>
              <a:r>
                <a:rPr lang="ja-JP" altLang="en-US" dirty="0" smtClean="0"/>
                <a:t>　要求モデル→設計モデル→実装モデル→プログラミング→改善点抽出→要求モデル→・・・というサイクルをアジャイル風にループさせてく方式で進めました。</a:t>
              </a:r>
              <a:endParaRPr lang="en-US" altLang="ja-JP" dirty="0" smtClean="0"/>
            </a:p>
            <a:p>
              <a:r>
                <a:rPr lang="ja-JP" altLang="en-US" dirty="0"/>
                <a:t>　</a:t>
              </a:r>
              <a:r>
                <a:rPr lang="ja-JP" altLang="en-US" dirty="0" smtClean="0"/>
                <a:t>取れる</a:t>
              </a:r>
              <a:r>
                <a:rPr lang="ja-JP" altLang="en-US" dirty="0"/>
                <a:t>時間</a:t>
              </a:r>
              <a:r>
                <a:rPr lang="ja-JP" altLang="en-US" dirty="0" smtClean="0"/>
                <a:t>が少なくても、確実に動作できるプログラムを残し、時間の許す限り機能とモデルを拡張していきます。</a:t>
              </a:r>
              <a:endParaRPr lang="en-US" altLang="ja-JP" dirty="0"/>
            </a:p>
          </p:txBody>
        </p:sp>
      </p:grpSp>
      <p:grpSp>
        <p:nvGrpSpPr>
          <p:cNvPr id="33" name="グループ化 32"/>
          <p:cNvGrpSpPr/>
          <p:nvPr/>
        </p:nvGrpSpPr>
        <p:grpSpPr>
          <a:xfrm>
            <a:off x="272757" y="1964116"/>
            <a:ext cx="5843600" cy="2316395"/>
            <a:chOff x="272757" y="1964116"/>
            <a:chExt cx="5843600" cy="2316395"/>
          </a:xfrm>
        </p:grpSpPr>
        <p:sp>
          <p:nvSpPr>
            <p:cNvPr id="27" name="角丸四角形 26"/>
            <p:cNvSpPr/>
            <p:nvPr/>
          </p:nvSpPr>
          <p:spPr>
            <a:xfrm>
              <a:off x="272757" y="1964116"/>
              <a:ext cx="5843600" cy="2316395"/>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13601" y="2169646"/>
              <a:ext cx="5561912" cy="2047099"/>
            </a:xfrm>
            <a:prstGeom prst="rect">
              <a:avLst/>
            </a:prstGeom>
            <a:noFill/>
          </p:spPr>
          <p:txBody>
            <a:bodyPr wrap="square" rtlCol="0">
              <a:spAutoFit/>
            </a:bodyPr>
            <a:lstStyle/>
            <a:p>
              <a:r>
                <a:rPr lang="ja-JP" altLang="en-US" dirty="0" smtClean="0"/>
                <a:t>○チーム</a:t>
              </a:r>
              <a:r>
                <a:rPr lang="ja-JP" altLang="en-US" dirty="0"/>
                <a:t>紹介</a:t>
              </a:r>
              <a:endParaRPr lang="en-US" altLang="ja-JP" dirty="0"/>
            </a:p>
            <a:p>
              <a:r>
                <a:rPr lang="ja-JP" altLang="en-US" dirty="0" smtClean="0"/>
                <a:t>　東京海洋大学の同期</a:t>
              </a:r>
              <a:r>
                <a:rPr lang="en-US" altLang="ja-JP" dirty="0" smtClean="0"/>
                <a:t>OB</a:t>
              </a:r>
              <a:r>
                <a:rPr lang="ja-JP" altLang="en-US" dirty="0" smtClean="0"/>
                <a:t>が集まってできた、ロボット製作が好きなチームです。</a:t>
              </a:r>
              <a:endParaRPr lang="en-US" altLang="ja-JP" dirty="0" smtClean="0"/>
            </a:p>
            <a:p>
              <a:r>
                <a:rPr lang="ja-JP" altLang="en-US" dirty="0" smtClean="0"/>
                <a:t>　普段はそれぞれ組込みソフトとは関係ない業種で働いています。</a:t>
              </a:r>
              <a:endParaRPr lang="en-US" altLang="ja-JP" dirty="0" smtClean="0"/>
            </a:p>
            <a:p>
              <a:r>
                <a:rPr lang="ja-JP" altLang="en-US" dirty="0" smtClean="0"/>
                <a:t>　在学来の仲の良さで完走を目指します。</a:t>
              </a:r>
              <a:endParaRPr lang="en-US" altLang="ja-JP" dirty="0"/>
            </a:p>
          </p:txBody>
        </p:sp>
      </p:grpSp>
      <p:grpSp>
        <p:nvGrpSpPr>
          <p:cNvPr id="34" name="グループ化 33"/>
          <p:cNvGrpSpPr/>
          <p:nvPr/>
        </p:nvGrpSpPr>
        <p:grpSpPr>
          <a:xfrm>
            <a:off x="272757" y="4542004"/>
            <a:ext cx="5843600" cy="2116277"/>
            <a:chOff x="272757" y="4542004"/>
            <a:chExt cx="5843600" cy="2116277"/>
          </a:xfrm>
        </p:grpSpPr>
        <p:sp>
          <p:nvSpPr>
            <p:cNvPr id="28" name="角丸四角形 27"/>
            <p:cNvSpPr/>
            <p:nvPr/>
          </p:nvSpPr>
          <p:spPr>
            <a:xfrm>
              <a:off x="272757" y="4542004"/>
              <a:ext cx="5843600" cy="2116277"/>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394096" y="4753835"/>
              <a:ext cx="5644286" cy="1721305"/>
            </a:xfrm>
            <a:prstGeom prst="rect">
              <a:avLst/>
            </a:prstGeom>
            <a:noFill/>
          </p:spPr>
          <p:txBody>
            <a:bodyPr wrap="square" rtlCol="0">
              <a:spAutoFit/>
            </a:bodyPr>
            <a:lstStyle/>
            <a:p>
              <a:r>
                <a:rPr lang="ja-JP" altLang="en-US" dirty="0" smtClean="0"/>
                <a:t>○組込み</a:t>
              </a:r>
              <a:r>
                <a:rPr lang="ja-JP" altLang="en-US" dirty="0"/>
                <a:t>、モデリングの未来へ一言</a:t>
              </a:r>
              <a:endParaRPr lang="en-US" altLang="ja-JP" dirty="0"/>
            </a:p>
            <a:p>
              <a:r>
                <a:rPr lang="ja-JP" altLang="en-US" dirty="0" smtClean="0"/>
                <a:t>　プログラミングに慣れていない人でも構造や振る舞いが理解できるモデリングは、今後技術者同士のコミュニケーションに必須になると感じます。</a:t>
              </a:r>
              <a:endParaRPr lang="en-US" altLang="ja-JP" dirty="0" smtClean="0"/>
            </a:p>
          </p:txBody>
        </p:sp>
      </p:grpSp>
      <p:grpSp>
        <p:nvGrpSpPr>
          <p:cNvPr id="35" name="グループ化 34"/>
          <p:cNvGrpSpPr/>
          <p:nvPr/>
        </p:nvGrpSpPr>
        <p:grpSpPr>
          <a:xfrm>
            <a:off x="358560" y="6929645"/>
            <a:ext cx="5843600" cy="2001599"/>
            <a:chOff x="358560" y="6929645"/>
            <a:chExt cx="5843600" cy="2001599"/>
          </a:xfrm>
        </p:grpSpPr>
        <p:sp>
          <p:nvSpPr>
            <p:cNvPr id="30" name="角丸四角形 29"/>
            <p:cNvSpPr/>
            <p:nvPr/>
          </p:nvSpPr>
          <p:spPr>
            <a:xfrm>
              <a:off x="358560" y="6929645"/>
              <a:ext cx="5843600" cy="2001599"/>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49430" y="7139294"/>
              <a:ext cx="5333618" cy="1721305"/>
            </a:xfrm>
            <a:prstGeom prst="rect">
              <a:avLst/>
            </a:prstGeom>
            <a:noFill/>
          </p:spPr>
          <p:txBody>
            <a:bodyPr wrap="square" rtlCol="0">
              <a:spAutoFit/>
            </a:bodyPr>
            <a:lstStyle/>
            <a:p>
              <a:r>
                <a:rPr lang="ja-JP" altLang="en-US" dirty="0" smtClean="0"/>
                <a:t>○</a:t>
              </a:r>
              <a:r>
                <a:rPr lang="ja-JP" altLang="en-US" dirty="0"/>
                <a:t>コンテストにかける意気込み、</a:t>
              </a:r>
              <a:r>
                <a:rPr lang="ja-JP" altLang="en-US" dirty="0" smtClean="0"/>
                <a:t>アピール</a:t>
              </a:r>
              <a:endParaRPr lang="en-US" altLang="ja-JP" dirty="0" smtClean="0"/>
            </a:p>
            <a:p>
              <a:r>
                <a:rPr lang="ja-JP" altLang="en-US" dirty="0" smtClean="0"/>
                <a:t>　確実に、素早く完走できることが、モデルから伝わるように書き上げます！</a:t>
              </a:r>
              <a:endParaRPr lang="en-US" altLang="ja-JP" dirty="0" smtClean="0"/>
            </a:p>
            <a:p>
              <a:r>
                <a:rPr lang="ja-JP" altLang="en-US" dirty="0"/>
                <a:t>　</a:t>
              </a:r>
              <a:r>
                <a:rPr lang="ja-JP" altLang="en-US" dirty="0" smtClean="0"/>
                <a:t>そして、目指すは全国大会出場！</a:t>
              </a:r>
              <a:endParaRPr lang="en-US" altLang="ja-JP" dirty="0"/>
            </a:p>
            <a:p>
              <a:endParaRPr lang="ja-JP" altLang="en-US" dirty="0"/>
            </a:p>
          </p:txBody>
        </p:sp>
      </p:grpSp>
      <p:grpSp>
        <p:nvGrpSpPr>
          <p:cNvPr id="36" name="グループ化 35"/>
          <p:cNvGrpSpPr/>
          <p:nvPr/>
        </p:nvGrpSpPr>
        <p:grpSpPr>
          <a:xfrm>
            <a:off x="6603924" y="7086244"/>
            <a:ext cx="5843600" cy="1845000"/>
            <a:chOff x="7189895" y="8256128"/>
            <a:chExt cx="5843600" cy="1845000"/>
          </a:xfrm>
        </p:grpSpPr>
        <p:sp>
          <p:nvSpPr>
            <p:cNvPr id="26" name="角丸四角形 25"/>
            <p:cNvSpPr/>
            <p:nvPr/>
          </p:nvSpPr>
          <p:spPr>
            <a:xfrm>
              <a:off x="7189895" y="8256128"/>
              <a:ext cx="5843600" cy="1845000"/>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505095" y="8459397"/>
              <a:ext cx="5344734" cy="1395510"/>
            </a:xfrm>
            <a:prstGeom prst="rect">
              <a:avLst/>
            </a:prstGeom>
            <a:noFill/>
          </p:spPr>
          <p:txBody>
            <a:bodyPr wrap="square" rtlCol="0">
              <a:spAutoFit/>
            </a:bodyPr>
            <a:lstStyle/>
            <a:p>
              <a:r>
                <a:rPr lang="ja-JP" altLang="en-US" dirty="0" smtClean="0"/>
                <a:t>○</a:t>
              </a:r>
              <a:r>
                <a:rPr lang="ja-JP" altLang="en-US" dirty="0"/>
                <a:t>モデルのここに注目</a:t>
              </a:r>
              <a:r>
                <a:rPr lang="en-US" altLang="ja-JP" dirty="0" smtClean="0"/>
                <a:t>!</a:t>
              </a:r>
            </a:p>
            <a:p>
              <a:r>
                <a:rPr lang="ja-JP" altLang="en-US" dirty="0"/>
                <a:t>　</a:t>
              </a:r>
              <a:r>
                <a:rPr lang="ja-JP" altLang="en-US" dirty="0" smtClean="0"/>
                <a:t>ループをさせることを前提に、そのサイクルで実装する内容と、次サイクルに回す内容が分かるモデル表現にしました。</a:t>
              </a:r>
              <a:endParaRPr lang="ja-JP" altLang="en-US" dirty="0"/>
            </a:p>
          </p:txBody>
        </p:sp>
      </p:grpSp>
    </p:spTree>
    <p:extLst>
      <p:ext uri="{BB962C8B-B14F-4D97-AF65-F5344CB8AC3E}">
        <p14:creationId xmlns:p14="http://schemas.microsoft.com/office/powerpoint/2010/main" val="275807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521368" y="82413"/>
            <a:ext cx="4013335" cy="3404239"/>
            <a:chOff x="521368" y="1434963"/>
            <a:chExt cx="4013335" cy="3404239"/>
          </a:xfrm>
        </p:grpSpPr>
        <p:sp>
          <p:nvSpPr>
            <p:cNvPr id="4" name="フローチャート: せん孔テープ 3"/>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5" name="テキスト ボックス 4"/>
            <p:cNvSpPr txBox="1"/>
            <p:nvPr/>
          </p:nvSpPr>
          <p:spPr>
            <a:xfrm>
              <a:off x="1581150" y="1503938"/>
              <a:ext cx="802326" cy="461665"/>
            </a:xfrm>
            <a:prstGeom prst="rect">
              <a:avLst/>
            </a:prstGeom>
            <a:noFill/>
          </p:spPr>
          <p:txBody>
            <a:bodyPr wrap="square" rtlCol="0">
              <a:spAutoFit/>
            </a:bodyPr>
            <a:lstStyle/>
            <a:p>
              <a:pPr algn="ctr"/>
              <a:r>
                <a:rPr lang="en-US" altLang="ja-JP" sz="2400" dirty="0"/>
                <a:t>1</a:t>
              </a:r>
              <a:endParaRPr lang="ja-JP" altLang="en-US" sz="2400" dirty="0"/>
            </a:p>
          </p:txBody>
        </p:sp>
        <p:sp>
          <p:nvSpPr>
            <p:cNvPr id="7" name="テキスト ボックス 6"/>
            <p:cNvSpPr txBox="1"/>
            <p:nvPr/>
          </p:nvSpPr>
          <p:spPr>
            <a:xfrm>
              <a:off x="2566737" y="1503937"/>
              <a:ext cx="1967966" cy="461665"/>
            </a:xfrm>
            <a:prstGeom prst="rect">
              <a:avLst/>
            </a:prstGeom>
            <a:noFill/>
          </p:spPr>
          <p:txBody>
            <a:bodyPr wrap="square" rtlCol="0">
              <a:spAutoFit/>
            </a:bodyPr>
            <a:lstStyle/>
            <a:p>
              <a:r>
                <a:rPr lang="ja-JP" altLang="en-US" sz="2400" dirty="0"/>
                <a:t>要求定義</a:t>
              </a:r>
              <a:endParaRPr lang="en-US" altLang="ja-JP" sz="2400" dirty="0"/>
            </a:p>
          </p:txBody>
        </p:sp>
        <p:sp>
          <p:nvSpPr>
            <p:cNvPr id="9" name="角丸四角形 8"/>
            <p:cNvSpPr/>
            <p:nvPr/>
          </p:nvSpPr>
          <p:spPr>
            <a:xfrm>
              <a:off x="521368" y="2132097"/>
              <a:ext cx="2310064" cy="2707105"/>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1" name="直線コネクタ 10"/>
            <p:cNvCxnSpPr/>
            <p:nvPr/>
          </p:nvCxnSpPr>
          <p:spPr>
            <a:xfrm>
              <a:off x="687324" y="2117557"/>
              <a:ext cx="20934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角丸四角形 13"/>
          <p:cNvSpPr/>
          <p:nvPr/>
        </p:nvSpPr>
        <p:spPr>
          <a:xfrm>
            <a:off x="330867" y="876300"/>
            <a:ext cx="2879057" cy="3431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36864" y="876300"/>
            <a:ext cx="2608326" cy="307777"/>
          </a:xfrm>
          <a:prstGeom prst="rect">
            <a:avLst/>
          </a:prstGeom>
          <a:noFill/>
        </p:spPr>
        <p:txBody>
          <a:bodyPr wrap="square" rtlCol="0">
            <a:spAutoFit/>
          </a:bodyPr>
          <a:lstStyle/>
          <a:p>
            <a:r>
              <a:rPr lang="ja-JP" altLang="en-US" sz="1400" dirty="0" smtClean="0"/>
              <a:t>○選択課題：　コースを完走する</a:t>
            </a:r>
            <a:endParaRPr lang="en-US" altLang="ja-JP" sz="1400" dirty="0" smtClean="0"/>
          </a:p>
        </p:txBody>
      </p:sp>
      <p:sp>
        <p:nvSpPr>
          <p:cNvPr id="12" name="円/楕円 11"/>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3" name="テキスト ボックス 32"/>
          <p:cNvSpPr txBox="1"/>
          <p:nvPr/>
        </p:nvSpPr>
        <p:spPr>
          <a:xfrm>
            <a:off x="451105" y="1295646"/>
            <a:ext cx="2608326" cy="307777"/>
          </a:xfrm>
          <a:prstGeom prst="rect">
            <a:avLst/>
          </a:prstGeom>
          <a:noFill/>
        </p:spPr>
        <p:txBody>
          <a:bodyPr wrap="square" rtlCol="0">
            <a:spAutoFit/>
          </a:bodyPr>
          <a:lstStyle/>
          <a:p>
            <a:r>
              <a:rPr lang="ja-JP" altLang="en-US" sz="1400" dirty="0" smtClean="0"/>
              <a:t>○コース分析</a:t>
            </a:r>
            <a:endParaRPr lang="en-US" altLang="ja-JP" sz="1400" dirty="0" smtClean="0"/>
          </a:p>
        </p:txBody>
      </p:sp>
      <p:grpSp>
        <p:nvGrpSpPr>
          <p:cNvPr id="55" name="グループ化 54"/>
          <p:cNvGrpSpPr/>
          <p:nvPr/>
        </p:nvGrpSpPr>
        <p:grpSpPr>
          <a:xfrm>
            <a:off x="2780817" y="1361106"/>
            <a:ext cx="4904355" cy="2757332"/>
            <a:chOff x="672941" y="1628549"/>
            <a:chExt cx="5285412" cy="2971570"/>
          </a:xfrm>
        </p:grpSpPr>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06" y="1641059"/>
              <a:ext cx="4413682" cy="2959060"/>
            </a:xfrm>
            <a:prstGeom prst="rect">
              <a:avLst/>
            </a:prstGeom>
          </p:spPr>
        </p:pic>
        <p:sp>
          <p:nvSpPr>
            <p:cNvPr id="3" name="テキスト ボックス 2"/>
            <p:cNvSpPr txBox="1"/>
            <p:nvPr/>
          </p:nvSpPr>
          <p:spPr>
            <a:xfrm>
              <a:off x="5550914" y="1628549"/>
              <a:ext cx="361950" cy="338554"/>
            </a:xfrm>
            <a:prstGeom prst="rect">
              <a:avLst/>
            </a:prstGeom>
            <a:noFill/>
          </p:spPr>
          <p:txBody>
            <a:bodyPr wrap="square" rtlCol="0">
              <a:spAutoFit/>
            </a:bodyPr>
            <a:lstStyle/>
            <a:p>
              <a:r>
                <a:rPr kumimoji="1" lang="en-US" altLang="ja-JP" sz="1600" dirty="0" smtClean="0"/>
                <a:t>1</a:t>
              </a:r>
              <a:endParaRPr kumimoji="1" lang="ja-JP" altLang="en-US" sz="1600" dirty="0"/>
            </a:p>
          </p:txBody>
        </p:sp>
        <p:cxnSp>
          <p:nvCxnSpPr>
            <p:cNvPr id="8" name="直線コネクタ 7"/>
            <p:cNvCxnSpPr>
              <a:stCxn id="3" idx="1"/>
            </p:cNvCxnSpPr>
            <p:nvPr/>
          </p:nvCxnSpPr>
          <p:spPr>
            <a:xfrm flipH="1">
              <a:off x="5101955" y="1797826"/>
              <a:ext cx="448959" cy="67237"/>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5596403" y="2526347"/>
              <a:ext cx="361950" cy="338554"/>
            </a:xfrm>
            <a:prstGeom prst="rect">
              <a:avLst/>
            </a:prstGeom>
            <a:noFill/>
          </p:spPr>
          <p:txBody>
            <a:bodyPr wrap="square" rtlCol="0">
              <a:spAutoFit/>
            </a:bodyPr>
            <a:lstStyle/>
            <a:p>
              <a:r>
                <a:rPr kumimoji="1" lang="en-US" altLang="ja-JP" sz="1600" dirty="0" smtClean="0"/>
                <a:t>2</a:t>
              </a:r>
              <a:endParaRPr kumimoji="1" lang="ja-JP" altLang="en-US" sz="1600" dirty="0"/>
            </a:p>
          </p:txBody>
        </p:sp>
        <p:cxnSp>
          <p:nvCxnSpPr>
            <p:cNvPr id="20" name="直線コネクタ 19"/>
            <p:cNvCxnSpPr>
              <a:stCxn id="19" idx="1"/>
            </p:cNvCxnSpPr>
            <p:nvPr/>
          </p:nvCxnSpPr>
          <p:spPr>
            <a:xfrm flipH="1">
              <a:off x="5177303" y="2695624"/>
              <a:ext cx="419100" cy="9269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578520" y="3364970"/>
              <a:ext cx="361950" cy="338554"/>
            </a:xfrm>
            <a:prstGeom prst="rect">
              <a:avLst/>
            </a:prstGeom>
            <a:noFill/>
          </p:spPr>
          <p:txBody>
            <a:bodyPr wrap="square" rtlCol="0">
              <a:spAutoFit/>
            </a:bodyPr>
            <a:lstStyle/>
            <a:p>
              <a:r>
                <a:rPr kumimoji="1" lang="en-US" altLang="ja-JP" sz="1600" dirty="0" smtClean="0"/>
                <a:t>3</a:t>
              </a:r>
              <a:endParaRPr kumimoji="1" lang="ja-JP" altLang="en-US" sz="1600" dirty="0"/>
            </a:p>
          </p:txBody>
        </p:sp>
        <p:cxnSp>
          <p:nvCxnSpPr>
            <p:cNvPr id="22" name="直線コネクタ 21"/>
            <p:cNvCxnSpPr>
              <a:stCxn id="21" idx="1"/>
            </p:cNvCxnSpPr>
            <p:nvPr/>
          </p:nvCxnSpPr>
          <p:spPr>
            <a:xfrm flipH="1">
              <a:off x="5159421" y="3534247"/>
              <a:ext cx="419099" cy="18515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590300" y="4090952"/>
              <a:ext cx="361949" cy="338554"/>
            </a:xfrm>
            <a:prstGeom prst="rect">
              <a:avLst/>
            </a:prstGeom>
            <a:noFill/>
          </p:spPr>
          <p:txBody>
            <a:bodyPr wrap="square" rtlCol="0">
              <a:spAutoFit/>
            </a:bodyPr>
            <a:lstStyle/>
            <a:p>
              <a:r>
                <a:rPr kumimoji="1" lang="en-US" altLang="ja-JP" sz="1600" dirty="0" smtClean="0"/>
                <a:t>4</a:t>
              </a:r>
              <a:endParaRPr kumimoji="1" lang="ja-JP" altLang="en-US" sz="1600" dirty="0"/>
            </a:p>
          </p:txBody>
        </p:sp>
        <p:cxnSp>
          <p:nvCxnSpPr>
            <p:cNvPr id="24" name="直線コネクタ 23"/>
            <p:cNvCxnSpPr>
              <a:stCxn id="23" idx="1"/>
            </p:cNvCxnSpPr>
            <p:nvPr/>
          </p:nvCxnSpPr>
          <p:spPr>
            <a:xfrm flipH="1" flipV="1">
              <a:off x="4489559" y="4153294"/>
              <a:ext cx="1100741" cy="10693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569547" y="2078319"/>
              <a:ext cx="361948" cy="338554"/>
            </a:xfrm>
            <a:prstGeom prst="rect">
              <a:avLst/>
            </a:prstGeom>
            <a:noFill/>
          </p:spPr>
          <p:txBody>
            <a:bodyPr wrap="square" rtlCol="0">
              <a:spAutoFit/>
            </a:bodyPr>
            <a:lstStyle/>
            <a:p>
              <a:r>
                <a:rPr kumimoji="1" lang="en-US" altLang="ja-JP" sz="1600" dirty="0" smtClean="0"/>
                <a:t>5</a:t>
              </a:r>
              <a:endParaRPr kumimoji="1" lang="ja-JP" altLang="en-US" sz="1600" dirty="0"/>
            </a:p>
          </p:txBody>
        </p:sp>
        <p:cxnSp>
          <p:nvCxnSpPr>
            <p:cNvPr id="28" name="直線コネクタ 27"/>
            <p:cNvCxnSpPr>
              <a:stCxn id="27" idx="1"/>
            </p:cNvCxnSpPr>
            <p:nvPr/>
          </p:nvCxnSpPr>
          <p:spPr>
            <a:xfrm flipH="1">
              <a:off x="4721325" y="2247596"/>
              <a:ext cx="848222" cy="228679"/>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21" idx="1"/>
            </p:cNvCxnSpPr>
            <p:nvPr/>
          </p:nvCxnSpPr>
          <p:spPr>
            <a:xfrm flipH="1" flipV="1">
              <a:off x="4447251" y="3311182"/>
              <a:ext cx="1131269" cy="22306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697700" y="2285831"/>
              <a:ext cx="361949" cy="338554"/>
            </a:xfrm>
            <a:prstGeom prst="rect">
              <a:avLst/>
            </a:prstGeom>
            <a:noFill/>
          </p:spPr>
          <p:txBody>
            <a:bodyPr wrap="square" rtlCol="0">
              <a:spAutoFit/>
            </a:bodyPr>
            <a:lstStyle/>
            <a:p>
              <a:r>
                <a:rPr kumimoji="1" lang="en-US" altLang="ja-JP" sz="1600" dirty="0" smtClean="0"/>
                <a:t>3</a:t>
              </a:r>
              <a:endParaRPr kumimoji="1" lang="ja-JP" altLang="en-US" sz="1600" dirty="0"/>
            </a:p>
          </p:txBody>
        </p:sp>
        <p:cxnSp>
          <p:nvCxnSpPr>
            <p:cNvPr id="38" name="直線コネクタ 37"/>
            <p:cNvCxnSpPr>
              <a:stCxn id="37" idx="3"/>
            </p:cNvCxnSpPr>
            <p:nvPr/>
          </p:nvCxnSpPr>
          <p:spPr>
            <a:xfrm>
              <a:off x="1059649" y="2455109"/>
              <a:ext cx="2799680" cy="11136"/>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37" idx="3"/>
            </p:cNvCxnSpPr>
            <p:nvPr/>
          </p:nvCxnSpPr>
          <p:spPr>
            <a:xfrm>
              <a:off x="1059649" y="2455109"/>
              <a:ext cx="2323197" cy="74744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23" idx="1"/>
            </p:cNvCxnSpPr>
            <p:nvPr/>
          </p:nvCxnSpPr>
          <p:spPr>
            <a:xfrm flipH="1" flipV="1">
              <a:off x="3784428" y="2976118"/>
              <a:ext cx="1805872" cy="1284111"/>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672941" y="3708876"/>
              <a:ext cx="361949" cy="338554"/>
            </a:xfrm>
            <a:prstGeom prst="rect">
              <a:avLst/>
            </a:prstGeom>
            <a:noFill/>
          </p:spPr>
          <p:txBody>
            <a:bodyPr wrap="square" rtlCol="0">
              <a:spAutoFit/>
            </a:bodyPr>
            <a:lstStyle/>
            <a:p>
              <a:r>
                <a:rPr kumimoji="1" lang="en-US" altLang="ja-JP" sz="1600" dirty="0" smtClean="0"/>
                <a:t>2</a:t>
              </a:r>
              <a:endParaRPr kumimoji="1" lang="ja-JP" altLang="en-US" sz="1600" dirty="0"/>
            </a:p>
          </p:txBody>
        </p:sp>
        <p:cxnSp>
          <p:nvCxnSpPr>
            <p:cNvPr id="49" name="直線コネクタ 48"/>
            <p:cNvCxnSpPr>
              <a:stCxn id="48" idx="3"/>
            </p:cNvCxnSpPr>
            <p:nvPr/>
          </p:nvCxnSpPr>
          <p:spPr>
            <a:xfrm flipV="1">
              <a:off x="1034891" y="3202553"/>
              <a:ext cx="1550074" cy="67560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691818" y="3049244"/>
              <a:ext cx="361949" cy="338554"/>
            </a:xfrm>
            <a:prstGeom prst="rect">
              <a:avLst/>
            </a:prstGeom>
            <a:noFill/>
          </p:spPr>
          <p:txBody>
            <a:bodyPr wrap="square" rtlCol="0">
              <a:spAutoFit/>
            </a:bodyPr>
            <a:lstStyle/>
            <a:p>
              <a:r>
                <a:rPr lang="en-US" altLang="ja-JP" sz="1600" dirty="0"/>
                <a:t>6</a:t>
              </a:r>
              <a:endParaRPr kumimoji="1" lang="ja-JP" altLang="en-US" sz="1600" dirty="0"/>
            </a:p>
          </p:txBody>
        </p:sp>
        <p:cxnSp>
          <p:nvCxnSpPr>
            <p:cNvPr id="52" name="直線コネクタ 51"/>
            <p:cNvCxnSpPr>
              <a:stCxn id="51" idx="3"/>
            </p:cNvCxnSpPr>
            <p:nvPr/>
          </p:nvCxnSpPr>
          <p:spPr>
            <a:xfrm>
              <a:off x="1053768" y="3218522"/>
              <a:ext cx="900761" cy="788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sp>
        <p:nvSpPr>
          <p:cNvPr id="56" name="テキスト ボックス 55"/>
          <p:cNvSpPr txBox="1"/>
          <p:nvPr/>
        </p:nvSpPr>
        <p:spPr>
          <a:xfrm>
            <a:off x="351984" y="1651215"/>
            <a:ext cx="2603367" cy="1754326"/>
          </a:xfrm>
          <a:prstGeom prst="rect">
            <a:avLst/>
          </a:prstGeom>
          <a:noFill/>
        </p:spPr>
        <p:txBody>
          <a:bodyPr wrap="square" rtlCol="0">
            <a:spAutoFit/>
          </a:bodyPr>
          <a:lstStyle/>
          <a:p>
            <a:r>
              <a:rPr lang="ja-JP" altLang="en-US" sz="1200" dirty="0" smtClean="0"/>
              <a:t>コース形状から、ライントレースでスタートからゴールまで素早く到達するための要素を列挙する。</a:t>
            </a:r>
            <a:endParaRPr lang="en-US" altLang="ja-JP" sz="1200" dirty="0" smtClean="0"/>
          </a:p>
          <a:p>
            <a:r>
              <a:rPr lang="en-US" altLang="ja-JP" sz="1200" dirty="0" smtClean="0"/>
              <a:t>1. </a:t>
            </a:r>
            <a:r>
              <a:rPr lang="ja-JP" altLang="en-US" sz="1200" dirty="0" smtClean="0"/>
              <a:t>スタート動作</a:t>
            </a:r>
            <a:endParaRPr lang="en-US" altLang="ja-JP" sz="1200" dirty="0" smtClean="0"/>
          </a:p>
          <a:p>
            <a:r>
              <a:rPr lang="en-US" altLang="ja-JP" sz="1200" dirty="0" smtClean="0"/>
              <a:t>2. </a:t>
            </a:r>
            <a:r>
              <a:rPr lang="ja-JP" altLang="en-US" sz="1200" dirty="0" smtClean="0"/>
              <a:t>直進走行</a:t>
            </a:r>
            <a:endParaRPr lang="en-US" altLang="ja-JP" sz="1200" dirty="0"/>
          </a:p>
          <a:p>
            <a:r>
              <a:rPr lang="en-US" altLang="ja-JP" sz="1200" dirty="0" smtClean="0"/>
              <a:t>3. </a:t>
            </a:r>
            <a:r>
              <a:rPr lang="ja-JP" altLang="en-US" sz="1200" dirty="0" smtClean="0"/>
              <a:t>走行種類の切り替え判断</a:t>
            </a:r>
            <a:endParaRPr lang="en-US" altLang="ja-JP" sz="1200" dirty="0" smtClean="0"/>
          </a:p>
          <a:p>
            <a:r>
              <a:rPr lang="en-US" altLang="ja-JP" sz="1200" dirty="0" smtClean="0"/>
              <a:t>4. </a:t>
            </a:r>
            <a:r>
              <a:rPr lang="ja-JP" altLang="en-US" sz="1200" dirty="0" smtClean="0"/>
              <a:t>右カーブ走行</a:t>
            </a:r>
            <a:endParaRPr lang="en-US" altLang="ja-JP" sz="1200" dirty="0" smtClean="0"/>
          </a:p>
          <a:p>
            <a:r>
              <a:rPr lang="en-US" altLang="ja-JP" sz="1200" dirty="0" smtClean="0"/>
              <a:t>5. </a:t>
            </a:r>
            <a:r>
              <a:rPr lang="ja-JP" altLang="en-US" sz="1200" dirty="0" smtClean="0"/>
              <a:t>左カーブ走行</a:t>
            </a:r>
            <a:endParaRPr lang="en-US" altLang="ja-JP" sz="1200" dirty="0" smtClean="0"/>
          </a:p>
          <a:p>
            <a:r>
              <a:rPr lang="en-US" altLang="ja-JP" sz="1200" dirty="0" smtClean="0"/>
              <a:t>6. </a:t>
            </a:r>
            <a:r>
              <a:rPr lang="ja-JP" altLang="en-US" sz="1200" dirty="0" smtClean="0"/>
              <a:t>ゴール検知</a:t>
            </a:r>
            <a:endParaRPr lang="en-US" altLang="ja-JP" sz="1200" dirty="0" smtClean="0"/>
          </a:p>
        </p:txBody>
      </p:sp>
      <p:sp>
        <p:nvSpPr>
          <p:cNvPr id="57" name="テキスト ボックス 56"/>
          <p:cNvSpPr txBox="1"/>
          <p:nvPr/>
        </p:nvSpPr>
        <p:spPr>
          <a:xfrm>
            <a:off x="7836293" y="1454745"/>
            <a:ext cx="2087711" cy="2308324"/>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から、コース完走の条件を列挙する</a:t>
            </a:r>
            <a:endParaRPr lang="en-US" altLang="ja-JP" sz="1200" dirty="0" smtClean="0"/>
          </a:p>
          <a:p>
            <a:pPr marL="228600" indent="-228600">
              <a:buAutoNum type="arabicPeriod"/>
            </a:pPr>
            <a:r>
              <a:rPr lang="ja-JP" altLang="en-US" sz="1200" dirty="0" smtClean="0"/>
              <a:t>スタートの準備が整えられる</a:t>
            </a:r>
            <a:endParaRPr lang="en-US" altLang="ja-JP" sz="1200" dirty="0" smtClean="0"/>
          </a:p>
          <a:p>
            <a:pPr marL="228600" indent="-228600">
              <a:buAutoNum type="arabicPeriod"/>
            </a:pPr>
            <a:r>
              <a:rPr lang="ja-JP" altLang="en-US" sz="1200" dirty="0" smtClean="0"/>
              <a:t>スタートしてからゴールまで尻尾をコースに接触させない</a:t>
            </a:r>
            <a:endParaRPr lang="en-US" altLang="ja-JP" sz="1200" dirty="0" smtClean="0"/>
          </a:p>
          <a:p>
            <a:pPr marL="228600" indent="-228600">
              <a:buAutoNum type="arabicPeriod"/>
            </a:pPr>
            <a:r>
              <a:rPr lang="ja-JP" altLang="en-US" sz="1200" dirty="0"/>
              <a:t>スタート</a:t>
            </a:r>
            <a:r>
              <a:rPr lang="ja-JP" altLang="en-US" sz="1200" dirty="0" smtClean="0"/>
              <a:t>から</a:t>
            </a:r>
            <a:r>
              <a:rPr lang="en-US" altLang="ja-JP" sz="1200" dirty="0" smtClean="0"/>
              <a:t>2</a:t>
            </a:r>
            <a:r>
              <a:rPr lang="ja-JP" altLang="en-US" sz="1200" dirty="0" smtClean="0"/>
              <a:t>分以内にゴールする</a:t>
            </a:r>
            <a:endParaRPr lang="en-US" altLang="ja-JP" sz="1200" dirty="0" smtClean="0"/>
          </a:p>
          <a:p>
            <a:pPr marL="228600" indent="-228600">
              <a:buAutoNum type="arabicPeriod"/>
            </a:pPr>
            <a:r>
              <a:rPr lang="ja-JP" altLang="en-US" sz="1200" dirty="0"/>
              <a:t>相手</a:t>
            </a:r>
            <a:r>
              <a:rPr lang="ja-JP" altLang="en-US" sz="1200" dirty="0" smtClean="0"/>
              <a:t>の妨害を行わない</a:t>
            </a:r>
            <a:endParaRPr lang="en-US" altLang="ja-JP" sz="1200" dirty="0" smtClean="0"/>
          </a:p>
          <a:p>
            <a:pPr marL="228600" indent="-228600">
              <a:buAutoNum type="arabicPeriod"/>
            </a:pPr>
            <a:r>
              <a:rPr lang="ja-JP" altLang="en-US" sz="1200" dirty="0" smtClean="0"/>
              <a:t>中間</a:t>
            </a:r>
            <a:r>
              <a:rPr lang="ja-JP" altLang="en-US" sz="1200" dirty="0"/>
              <a:t>ゲート</a:t>
            </a:r>
            <a:r>
              <a:rPr lang="ja-JP" altLang="en-US" sz="1200" dirty="0" smtClean="0"/>
              <a:t>を</a:t>
            </a:r>
            <a:r>
              <a:rPr lang="en-US" altLang="ja-JP" sz="1200" dirty="0" smtClean="0"/>
              <a:t>2</a:t>
            </a:r>
            <a:r>
              <a:rPr lang="ja-JP" altLang="en-US" sz="1200" dirty="0" smtClean="0"/>
              <a:t>つ通過する</a:t>
            </a:r>
            <a:endParaRPr lang="en-US" altLang="ja-JP" sz="1200" dirty="0" smtClean="0"/>
          </a:p>
          <a:p>
            <a:pPr marL="228600" indent="-228600">
              <a:buAutoNum type="arabicPeriod"/>
            </a:pPr>
            <a:r>
              <a:rPr lang="ja-JP" altLang="en-US" sz="1200" dirty="0" smtClean="0"/>
              <a:t>ゴール</a:t>
            </a:r>
            <a:r>
              <a:rPr lang="ja-JP" altLang="en-US" sz="1200" dirty="0"/>
              <a:t>ゲート</a:t>
            </a:r>
            <a:r>
              <a:rPr lang="ja-JP" altLang="en-US" sz="1200" dirty="0" smtClean="0"/>
              <a:t>を通過する</a:t>
            </a:r>
            <a:endParaRPr lang="en-US" altLang="ja-JP" sz="1200" dirty="0" smtClean="0"/>
          </a:p>
        </p:txBody>
      </p:sp>
      <p:sp>
        <p:nvSpPr>
          <p:cNvPr id="58" name="テキスト ボックス 57"/>
          <p:cNvSpPr txBox="1"/>
          <p:nvPr/>
        </p:nvSpPr>
        <p:spPr>
          <a:xfrm>
            <a:off x="10070077" y="1464809"/>
            <a:ext cx="2304802" cy="1015663"/>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から、減点の条件を列挙する</a:t>
            </a:r>
            <a:endParaRPr lang="en-US" altLang="ja-JP" sz="1200" dirty="0" smtClean="0"/>
          </a:p>
          <a:p>
            <a:pPr marL="228600" indent="-228600">
              <a:buAutoNum type="arabicPeriod"/>
            </a:pPr>
            <a:r>
              <a:rPr lang="ja-JP" altLang="en-US" sz="1200" dirty="0" smtClean="0"/>
              <a:t>審判のスタート合図前にモーターを動かす</a:t>
            </a:r>
            <a:endParaRPr lang="en-US" altLang="ja-JP" sz="1200" dirty="0" smtClean="0"/>
          </a:p>
          <a:p>
            <a:r>
              <a:rPr lang="ja-JP" altLang="en-US" sz="1200" dirty="0"/>
              <a:t>　</a:t>
            </a:r>
            <a:r>
              <a:rPr lang="ja-JP" altLang="en-US" sz="1200" dirty="0" smtClean="0"/>
              <a:t>　</a:t>
            </a:r>
            <a:r>
              <a:rPr lang="en-US" altLang="ja-JP" sz="1200" dirty="0" smtClean="0"/>
              <a:t>(</a:t>
            </a:r>
            <a:r>
              <a:rPr lang="ja-JP" altLang="en-US" sz="1200" dirty="0" smtClean="0"/>
              <a:t>フライングスタート</a:t>
            </a:r>
            <a:r>
              <a:rPr lang="en-US" altLang="ja-JP" sz="1200" dirty="0" smtClean="0"/>
              <a:t>)</a:t>
            </a:r>
          </a:p>
        </p:txBody>
      </p:sp>
      <p:sp>
        <p:nvSpPr>
          <p:cNvPr id="62" name="テキスト ボックス 61"/>
          <p:cNvSpPr txBox="1"/>
          <p:nvPr/>
        </p:nvSpPr>
        <p:spPr>
          <a:xfrm>
            <a:off x="330867" y="4250659"/>
            <a:ext cx="2052609" cy="307777"/>
          </a:xfrm>
          <a:prstGeom prst="rect">
            <a:avLst/>
          </a:prstGeom>
          <a:noFill/>
        </p:spPr>
        <p:txBody>
          <a:bodyPr wrap="square" rtlCol="0">
            <a:spAutoFit/>
          </a:bodyPr>
          <a:lstStyle/>
          <a:p>
            <a:r>
              <a:rPr lang="ja-JP" altLang="en-US" sz="1400" dirty="0" smtClean="0"/>
              <a:t>○ユースケース図</a:t>
            </a:r>
            <a:endParaRPr lang="en-US" altLang="ja-JP" sz="1400" dirty="0" smtClean="0"/>
          </a:p>
        </p:txBody>
      </p:sp>
      <p:sp>
        <p:nvSpPr>
          <p:cNvPr id="63" name="テキスト ボックス 62"/>
          <p:cNvSpPr txBox="1"/>
          <p:nvPr/>
        </p:nvSpPr>
        <p:spPr>
          <a:xfrm>
            <a:off x="10070077" y="2836448"/>
            <a:ext cx="2304802" cy="1015663"/>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から、加点の条件を列挙する</a:t>
            </a:r>
            <a:endParaRPr lang="en-US" altLang="ja-JP" sz="1200" dirty="0" smtClean="0"/>
          </a:p>
          <a:p>
            <a:pPr marL="228600" indent="-228600">
              <a:buAutoNum type="arabicPeriod"/>
            </a:pPr>
            <a:r>
              <a:rPr lang="en-US" altLang="ja-JP" sz="1200" dirty="0" smtClean="0"/>
              <a:t>Bluetooth</a:t>
            </a:r>
            <a:r>
              <a:rPr lang="ja-JP" altLang="en-US" sz="1200" dirty="0" smtClean="0"/>
              <a:t>でスタートを行う</a:t>
            </a:r>
            <a:endParaRPr lang="en-US" altLang="ja-JP" sz="1200" dirty="0" smtClean="0"/>
          </a:p>
          <a:p>
            <a:r>
              <a:rPr lang="ja-JP" altLang="en-US" sz="1200" dirty="0" smtClean="0"/>
              <a:t>　　</a:t>
            </a:r>
            <a:r>
              <a:rPr lang="en-US" altLang="ja-JP" sz="1200" dirty="0" smtClean="0"/>
              <a:t>(</a:t>
            </a:r>
            <a:r>
              <a:rPr lang="ja-JP" altLang="en-US" sz="1200" dirty="0" smtClean="0"/>
              <a:t>リモートスタート</a:t>
            </a:r>
            <a:r>
              <a:rPr lang="en-US" altLang="ja-JP" sz="1200" dirty="0" smtClean="0"/>
              <a:t>)</a:t>
            </a:r>
          </a:p>
          <a:p>
            <a:pPr marL="228600" indent="-228600">
              <a:buAutoNum type="arabicPeriod"/>
            </a:pPr>
            <a:endParaRPr lang="en-US" altLang="ja-JP" sz="1200" dirty="0" smtClean="0"/>
          </a:p>
        </p:txBody>
      </p:sp>
      <p:sp>
        <p:nvSpPr>
          <p:cNvPr id="67" name="テキスト ボックス 66"/>
          <p:cNvSpPr txBox="1"/>
          <p:nvPr/>
        </p:nvSpPr>
        <p:spPr>
          <a:xfrm>
            <a:off x="857322" y="9107604"/>
            <a:ext cx="6785641" cy="276999"/>
          </a:xfrm>
          <a:prstGeom prst="rect">
            <a:avLst/>
          </a:prstGeom>
          <a:noFill/>
        </p:spPr>
        <p:txBody>
          <a:bodyPr wrap="square" rtlCol="0">
            <a:spAutoFit/>
          </a:bodyPr>
          <a:lstStyle/>
          <a:p>
            <a:r>
              <a:rPr lang="ja-JP" altLang="en-US" sz="1200" dirty="0"/>
              <a:t>　</a:t>
            </a:r>
            <a:r>
              <a:rPr lang="ja-JP" altLang="en-US" sz="1200" dirty="0" smtClean="0"/>
              <a:t>　：ユースケース　　　　　　　：ミスユースケース　　　　　　　：</a:t>
            </a:r>
            <a:r>
              <a:rPr lang="ja-JP" altLang="en-US" sz="1200" dirty="0" smtClean="0"/>
              <a:t>次サイクルで</a:t>
            </a:r>
            <a:r>
              <a:rPr lang="ja-JP" altLang="en-US" sz="1200" dirty="0" smtClean="0"/>
              <a:t>実装予定のユースケース</a:t>
            </a:r>
            <a:endParaRPr lang="en-US" altLang="ja-JP" sz="1200" dirty="0" smtClean="0"/>
          </a:p>
        </p:txBody>
      </p:sp>
      <p:sp>
        <p:nvSpPr>
          <p:cNvPr id="74" name="円/楕円 73"/>
          <p:cNvSpPr/>
          <p:nvPr/>
        </p:nvSpPr>
        <p:spPr>
          <a:xfrm>
            <a:off x="625093" y="9154231"/>
            <a:ext cx="464457" cy="168139"/>
          </a:xfrm>
          <a:prstGeom prst="ellipse">
            <a:avLst/>
          </a:prstGeom>
          <a:solidFill>
            <a:srgbClr val="FDFF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p:cNvSpPr/>
          <p:nvPr/>
        </p:nvSpPr>
        <p:spPr>
          <a:xfrm>
            <a:off x="2259493" y="9154230"/>
            <a:ext cx="464457" cy="168139"/>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175900" y="9154229"/>
            <a:ext cx="464457" cy="168139"/>
          </a:xfrm>
          <a:prstGeom prst="ellipse">
            <a:avLst/>
          </a:prstGeom>
          <a:solidFill>
            <a:srgbClr val="FE326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p:cNvSpPr txBox="1"/>
          <p:nvPr/>
        </p:nvSpPr>
        <p:spPr>
          <a:xfrm>
            <a:off x="7730474" y="4250658"/>
            <a:ext cx="2299351" cy="307777"/>
          </a:xfrm>
          <a:prstGeom prst="rect">
            <a:avLst/>
          </a:prstGeom>
          <a:noFill/>
        </p:spPr>
        <p:txBody>
          <a:bodyPr wrap="square" rtlCol="0">
            <a:spAutoFit/>
          </a:bodyPr>
          <a:lstStyle/>
          <a:p>
            <a:r>
              <a:rPr lang="ja-JP" altLang="en-US" sz="1400" dirty="0" smtClean="0"/>
              <a:t>○ユースケース記述</a:t>
            </a:r>
            <a:endParaRPr lang="en-US" altLang="ja-JP" sz="1400" dirty="0" smtClean="0"/>
          </a:p>
        </p:txBody>
      </p:sp>
      <p:sp>
        <p:nvSpPr>
          <p:cNvPr id="79" name="角丸四角形 78"/>
          <p:cNvSpPr/>
          <p:nvPr/>
        </p:nvSpPr>
        <p:spPr>
          <a:xfrm>
            <a:off x="330866" y="1295647"/>
            <a:ext cx="12115133" cy="2892776"/>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p:cNvSpPr/>
          <p:nvPr/>
        </p:nvSpPr>
        <p:spPr>
          <a:xfrm>
            <a:off x="330866" y="4250658"/>
            <a:ext cx="7368526" cy="5133945"/>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p:cNvSpPr/>
          <p:nvPr/>
        </p:nvSpPr>
        <p:spPr>
          <a:xfrm>
            <a:off x="7764807" y="4250658"/>
            <a:ext cx="4681192" cy="5133945"/>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83" name="表 82"/>
          <p:cNvGraphicFramePr>
            <a:graphicFrameLocks noGrp="1"/>
          </p:cNvGraphicFramePr>
          <p:nvPr>
            <p:extLst>
              <p:ext uri="{D42A27DB-BD31-4B8C-83A1-F6EECF244321}">
                <p14:modId xmlns:p14="http://schemas.microsoft.com/office/powerpoint/2010/main" val="3624180438"/>
              </p:ext>
            </p:extLst>
          </p:nvPr>
        </p:nvGraphicFramePr>
        <p:xfrm>
          <a:off x="7826158" y="4558433"/>
          <a:ext cx="4548721" cy="4763934"/>
        </p:xfrm>
        <a:graphic>
          <a:graphicData uri="http://schemas.openxmlformats.org/drawingml/2006/table">
            <a:tbl>
              <a:tblPr firstRow="1" bandRow="1">
                <a:tableStyleId>{5C22544A-7EE6-4342-B048-85BDC9FD1C3A}</a:tableStyleId>
              </a:tblPr>
              <a:tblGrid>
                <a:gridCol w="902828"/>
                <a:gridCol w="1073460"/>
                <a:gridCol w="1083130"/>
                <a:gridCol w="1489303"/>
              </a:tblGrid>
              <a:tr h="276765">
                <a:tc>
                  <a:txBody>
                    <a:bodyPr/>
                    <a:lstStyle/>
                    <a:p>
                      <a:r>
                        <a:rPr kumimoji="1" lang="ja-JP" altLang="en-US" sz="900" dirty="0" smtClean="0">
                          <a:solidFill>
                            <a:schemeClr val="tx1"/>
                          </a:solidFill>
                        </a:rPr>
                        <a:t>ユースケース</a:t>
                      </a:r>
                      <a:endParaRPr kumimoji="1" lang="ja-JP" altLang="en-US"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事前条件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事後条件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基本系列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24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スピード競技モードへ移行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・走行体がスタート指令を受け取っていること。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・走行体がスピード競技モードへ移行すること。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走行体はスタート指令を受け取る。</a:t>
                      </a:r>
                    </a:p>
                    <a:p>
                      <a:r>
                        <a:rPr kumimoji="1" lang="en-US" altLang="ja-JP" sz="800" dirty="0" smtClean="0">
                          <a:solidFill>
                            <a:schemeClr val="tx1"/>
                          </a:solidFill>
                        </a:rPr>
                        <a:t>2.</a:t>
                      </a:r>
                      <a:r>
                        <a:rPr kumimoji="1" lang="ja-JP" altLang="en-US" sz="800" dirty="0" smtClean="0">
                          <a:solidFill>
                            <a:schemeClr val="tx1"/>
                          </a:solidFill>
                        </a:rPr>
                        <a:t>走行体はスピード競技攻略モードへ移行する。</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503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スタート姿勢をとる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・走行体の電源が</a:t>
                      </a:r>
                      <a:r>
                        <a:rPr kumimoji="1" lang="en-US" altLang="ja-JP" sz="800" dirty="0" smtClean="0">
                          <a:solidFill>
                            <a:schemeClr val="tx1"/>
                          </a:solidFill>
                        </a:rPr>
                        <a:t>ON</a:t>
                      </a:r>
                      <a:r>
                        <a:rPr kumimoji="1" lang="ja-JP" altLang="en-US" sz="800" dirty="0" smtClean="0">
                          <a:solidFill>
                            <a:schemeClr val="tx1"/>
                          </a:solidFill>
                        </a:rPr>
                        <a:t>状態であること。</a:t>
                      </a:r>
                    </a:p>
                    <a:p>
                      <a:r>
                        <a:rPr kumimoji="1" lang="ja-JP" altLang="en-US" sz="800" dirty="0" smtClean="0">
                          <a:solidFill>
                            <a:schemeClr val="tx1"/>
                          </a:solidFill>
                        </a:rPr>
                        <a:t>・走行体が指令待ちの状態であること。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・走行体が静止姿勢を取っていること。</a:t>
                      </a:r>
                    </a:p>
                    <a:p>
                      <a:r>
                        <a:rPr kumimoji="1" lang="ja-JP" altLang="en-US" sz="800" dirty="0" smtClean="0">
                          <a:solidFill>
                            <a:schemeClr val="tx1"/>
                          </a:solidFill>
                        </a:rPr>
                        <a:t>・走行体がスタート待ちの状態に移行していること。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スターターは走行体をスタート待ちの状態にする指令を出す。</a:t>
                      </a:r>
                    </a:p>
                    <a:p>
                      <a:r>
                        <a:rPr kumimoji="1" lang="en-US" altLang="ja-JP" sz="800" dirty="0" smtClean="0">
                          <a:solidFill>
                            <a:schemeClr val="tx1"/>
                          </a:solidFill>
                        </a:rPr>
                        <a:t>2.</a:t>
                      </a:r>
                      <a:r>
                        <a:rPr kumimoji="1" lang="ja-JP" altLang="en-US" sz="800" dirty="0" smtClean="0">
                          <a:solidFill>
                            <a:schemeClr val="tx1"/>
                          </a:solidFill>
                        </a:rPr>
                        <a:t>走行体は指令を受け、静止姿勢を取る</a:t>
                      </a:r>
                    </a:p>
                    <a:p>
                      <a:r>
                        <a:rPr kumimoji="1" lang="en-US" altLang="ja-JP" sz="800" dirty="0" smtClean="0">
                          <a:solidFill>
                            <a:schemeClr val="tx1"/>
                          </a:solidFill>
                        </a:rPr>
                        <a:t>3.</a:t>
                      </a:r>
                      <a:r>
                        <a:rPr kumimoji="1" lang="ja-JP" altLang="en-US" sz="800" dirty="0" smtClean="0">
                          <a:solidFill>
                            <a:schemeClr val="tx1"/>
                          </a:solidFill>
                        </a:rPr>
                        <a:t>走行体はスタート待ち状態に移行する。</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72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スタートする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・走行体の電源が</a:t>
                      </a:r>
                      <a:r>
                        <a:rPr kumimoji="1" lang="en-US" altLang="ja-JP" sz="800" dirty="0" smtClean="0">
                          <a:solidFill>
                            <a:schemeClr val="tx1"/>
                          </a:solidFill>
                        </a:rPr>
                        <a:t>ON</a:t>
                      </a:r>
                      <a:r>
                        <a:rPr kumimoji="1" lang="ja-JP" altLang="en-US" sz="800" dirty="0" smtClean="0">
                          <a:solidFill>
                            <a:schemeClr val="tx1"/>
                          </a:solidFill>
                        </a:rPr>
                        <a:t>状態であること。</a:t>
                      </a:r>
                    </a:p>
                    <a:p>
                      <a:r>
                        <a:rPr kumimoji="1" lang="ja-JP" altLang="en-US" sz="800" dirty="0" smtClean="0">
                          <a:solidFill>
                            <a:schemeClr val="tx1"/>
                          </a:solidFill>
                        </a:rPr>
                        <a:t>・走行体がスタート待ち状態であること。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・走行体の尻尾が非接地の状態になっていること。</a:t>
                      </a:r>
                    </a:p>
                    <a:p>
                      <a:r>
                        <a:rPr kumimoji="1" lang="ja-JP" altLang="en-US" sz="800" dirty="0" smtClean="0">
                          <a:solidFill>
                            <a:schemeClr val="tx1"/>
                          </a:solidFill>
                        </a:rPr>
                        <a:t>・走行体がライントレース走行を開始すること。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スターターは走行体にスタート指令を出す。</a:t>
                      </a:r>
                    </a:p>
                    <a:p>
                      <a:r>
                        <a:rPr kumimoji="1" lang="en-US" altLang="ja-JP" sz="800" dirty="0" smtClean="0">
                          <a:solidFill>
                            <a:schemeClr val="tx1"/>
                          </a:solidFill>
                        </a:rPr>
                        <a:t>2.</a:t>
                      </a:r>
                      <a:r>
                        <a:rPr kumimoji="1" lang="ja-JP" altLang="en-US" sz="800" dirty="0" smtClean="0">
                          <a:solidFill>
                            <a:schemeClr val="tx1"/>
                          </a:solidFill>
                        </a:rPr>
                        <a:t>走行体はスターターからの指令を受け取る。</a:t>
                      </a:r>
                    </a:p>
                    <a:p>
                      <a:r>
                        <a:rPr kumimoji="1" lang="en-US" altLang="ja-JP" sz="800" dirty="0" smtClean="0">
                          <a:solidFill>
                            <a:schemeClr val="tx1"/>
                          </a:solidFill>
                        </a:rPr>
                        <a:t>3.</a:t>
                      </a:r>
                      <a:r>
                        <a:rPr kumimoji="1" lang="ja-JP" altLang="en-US" sz="800" dirty="0" smtClean="0">
                          <a:solidFill>
                            <a:schemeClr val="tx1"/>
                          </a:solidFill>
                        </a:rPr>
                        <a:t>走行体は尻尾を上げて走行姿勢を取る。</a:t>
                      </a:r>
                    </a:p>
                    <a:p>
                      <a:r>
                        <a:rPr kumimoji="1" lang="en-US" altLang="ja-JP" sz="800" dirty="0" smtClean="0">
                          <a:solidFill>
                            <a:schemeClr val="tx1"/>
                          </a:solidFill>
                        </a:rPr>
                        <a:t>4.</a:t>
                      </a:r>
                      <a:r>
                        <a:rPr kumimoji="1" lang="ja-JP" altLang="en-US" sz="800" dirty="0" smtClean="0">
                          <a:solidFill>
                            <a:schemeClr val="tx1"/>
                          </a:solidFill>
                        </a:rPr>
                        <a:t>走行体はライントレース走行を開始する。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49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ゲート</a:t>
                      </a:r>
                      <a:r>
                        <a:rPr kumimoji="1" lang="en-US" altLang="ja-JP" sz="1000" dirty="0" smtClean="0">
                          <a:solidFill>
                            <a:schemeClr val="tx1"/>
                          </a:solidFill>
                        </a:rPr>
                        <a:t>1</a:t>
                      </a:r>
                      <a:r>
                        <a:rPr kumimoji="1" lang="ja-JP" altLang="en-US" sz="1000" dirty="0" smtClean="0">
                          <a:solidFill>
                            <a:schemeClr val="tx1"/>
                          </a:solidFill>
                        </a:rPr>
                        <a:t>を通過する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smtClean="0">
                          <a:solidFill>
                            <a:schemeClr val="tx1"/>
                          </a:solidFill>
                        </a:rPr>
                        <a:t>・走行体がライントレース走行を行なっていること。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smtClean="0">
                          <a:solidFill>
                            <a:schemeClr val="tx1"/>
                          </a:solidFill>
                        </a:rPr>
                        <a:t>・走行体がゲート</a:t>
                      </a:r>
                      <a:r>
                        <a:rPr kumimoji="1" lang="en-US" altLang="ja-JP" sz="800" dirty="0" smtClean="0">
                          <a:solidFill>
                            <a:schemeClr val="tx1"/>
                          </a:solidFill>
                        </a:rPr>
                        <a:t>1</a:t>
                      </a:r>
                      <a:r>
                        <a:rPr kumimoji="1" lang="ja-JP" altLang="en-US" sz="800" dirty="0" smtClean="0">
                          <a:solidFill>
                            <a:schemeClr val="tx1"/>
                          </a:solidFill>
                        </a:rPr>
                        <a:t>を通過したことを認識していること。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solidFill>
                        </a:rPr>
                        <a:t>1.</a:t>
                      </a:r>
                      <a:r>
                        <a:rPr kumimoji="1" lang="ja-JP" altLang="en-US" sz="800" dirty="0" smtClean="0">
                          <a:solidFill>
                            <a:schemeClr val="tx1"/>
                          </a:solidFill>
                        </a:rPr>
                        <a:t>走行体は走行距離を確認し、ゲート</a:t>
                      </a:r>
                      <a:r>
                        <a:rPr kumimoji="1" lang="en-US" altLang="ja-JP" sz="800" dirty="0" smtClean="0">
                          <a:solidFill>
                            <a:schemeClr val="tx1"/>
                          </a:solidFill>
                        </a:rPr>
                        <a:t>1</a:t>
                      </a:r>
                      <a:r>
                        <a:rPr kumimoji="1" lang="ja-JP" altLang="en-US" sz="800" dirty="0" smtClean="0">
                          <a:solidFill>
                            <a:schemeClr val="tx1"/>
                          </a:solidFill>
                        </a:rPr>
                        <a:t>を通過したこと認識する。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21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ゲート</a:t>
                      </a:r>
                      <a:r>
                        <a:rPr kumimoji="1" lang="en-US" altLang="ja-JP" sz="1000" dirty="0" smtClean="0">
                          <a:solidFill>
                            <a:schemeClr val="tx1"/>
                          </a:solidFill>
                        </a:rPr>
                        <a:t>2</a:t>
                      </a:r>
                      <a:r>
                        <a:rPr kumimoji="1" lang="ja-JP" altLang="en-US" sz="1000" dirty="0" smtClean="0">
                          <a:solidFill>
                            <a:schemeClr val="tx1"/>
                          </a:solidFill>
                        </a:rPr>
                        <a:t>を通過する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・走行体がライントレース走行を行なっていること。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・走行体がゲート</a:t>
                      </a:r>
                      <a:r>
                        <a:rPr kumimoji="1" lang="en-US" altLang="ja-JP" sz="800" dirty="0" smtClean="0">
                          <a:solidFill>
                            <a:schemeClr val="tx1"/>
                          </a:solidFill>
                        </a:rPr>
                        <a:t>2</a:t>
                      </a:r>
                      <a:r>
                        <a:rPr kumimoji="1" lang="ja-JP" altLang="en-US" sz="800" dirty="0" smtClean="0">
                          <a:solidFill>
                            <a:schemeClr val="tx1"/>
                          </a:solidFill>
                        </a:rPr>
                        <a:t>を通過したことを認識していること。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走行体は走行距離を確認し、ゲート</a:t>
                      </a:r>
                      <a:r>
                        <a:rPr kumimoji="1" lang="en-US" altLang="ja-JP" sz="800" dirty="0" smtClean="0">
                          <a:solidFill>
                            <a:schemeClr val="tx1"/>
                          </a:solidFill>
                        </a:rPr>
                        <a:t>2</a:t>
                      </a:r>
                      <a:r>
                        <a:rPr kumimoji="1" lang="ja-JP" altLang="en-US" sz="800" dirty="0" smtClean="0">
                          <a:solidFill>
                            <a:schemeClr val="tx1"/>
                          </a:solidFill>
                        </a:rPr>
                        <a:t>を通過したこと認識する。</a:t>
                      </a:r>
                    </a:p>
                    <a:p>
                      <a:r>
                        <a:rPr kumimoji="1" lang="en-US" altLang="ja-JP" sz="800" dirty="0" smtClean="0">
                          <a:solidFill>
                            <a:schemeClr val="tx1"/>
                          </a:solidFill>
                        </a:rPr>
                        <a:t>2.</a:t>
                      </a:r>
                      <a:r>
                        <a:rPr kumimoji="1" lang="ja-JP" altLang="en-US" sz="800" dirty="0" smtClean="0">
                          <a:solidFill>
                            <a:schemeClr val="tx1"/>
                          </a:solidFill>
                        </a:rPr>
                        <a:t>ユースケース終了。</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14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ゴールに到達する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・走行体がライントレース走行していること。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・走行体がゴールに到達したことを認識すること。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走行体は走行距離を確認し、ゴールに到達したこと認識する。</a:t>
                      </a:r>
                    </a:p>
                    <a:p>
                      <a:r>
                        <a:rPr kumimoji="1" lang="en-US" altLang="ja-JP" sz="800" dirty="0" smtClean="0">
                          <a:solidFill>
                            <a:schemeClr val="tx1"/>
                          </a:solidFill>
                        </a:rPr>
                        <a:t>2.</a:t>
                      </a:r>
                      <a:r>
                        <a:rPr kumimoji="1" lang="ja-JP" altLang="en-US" sz="800" dirty="0" smtClean="0">
                          <a:solidFill>
                            <a:schemeClr val="tx1"/>
                          </a:solidFill>
                        </a:rPr>
                        <a:t>ユースケース終了。</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863" y="4571449"/>
            <a:ext cx="7268100" cy="4568062"/>
          </a:xfrm>
          <a:prstGeom prst="rect">
            <a:avLst/>
          </a:prstGeom>
        </p:spPr>
      </p:pic>
    </p:spTree>
    <p:extLst>
      <p:ext uri="{BB962C8B-B14F-4D97-AF65-F5344CB8AC3E}">
        <p14:creationId xmlns:p14="http://schemas.microsoft.com/office/powerpoint/2010/main" val="165604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521368" y="82413"/>
            <a:ext cx="4912936" cy="3404238"/>
            <a:chOff x="521368" y="1434963"/>
            <a:chExt cx="4912936" cy="3404238"/>
          </a:xfrm>
        </p:grpSpPr>
        <p:sp>
          <p:nvSpPr>
            <p:cNvPr id="9" name="フローチャート: せん孔テープ 8"/>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1" name="テキスト ボックス 10"/>
            <p:cNvSpPr txBox="1"/>
            <p:nvPr/>
          </p:nvSpPr>
          <p:spPr>
            <a:xfrm>
              <a:off x="3466338" y="1503937"/>
              <a:ext cx="1967966" cy="461665"/>
            </a:xfrm>
            <a:prstGeom prst="rect">
              <a:avLst/>
            </a:prstGeom>
            <a:noFill/>
          </p:spPr>
          <p:txBody>
            <a:bodyPr wrap="square" rtlCol="0">
              <a:spAutoFit/>
            </a:bodyPr>
            <a:lstStyle/>
            <a:p>
              <a:r>
                <a:rPr lang="ja-JP" altLang="en-US" sz="2400" dirty="0"/>
                <a:t>要求分析</a:t>
              </a:r>
              <a:endParaRPr lang="en-US" altLang="ja-JP" sz="2400" dirty="0"/>
            </a:p>
          </p:txBody>
        </p:sp>
        <p:sp>
          <p:nvSpPr>
            <p:cNvPr id="14" name="フローチャート: せん孔テープ 13"/>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5" name="テキスト ボックス 14"/>
            <p:cNvSpPr txBox="1"/>
            <p:nvPr/>
          </p:nvSpPr>
          <p:spPr>
            <a:xfrm>
              <a:off x="2523744" y="1503938"/>
              <a:ext cx="802326" cy="461665"/>
            </a:xfrm>
            <a:prstGeom prst="rect">
              <a:avLst/>
            </a:prstGeom>
            <a:noFill/>
          </p:spPr>
          <p:txBody>
            <a:bodyPr wrap="square" rtlCol="0">
              <a:spAutoFit/>
            </a:bodyPr>
            <a:lstStyle/>
            <a:p>
              <a:pPr algn="ctr"/>
              <a:r>
                <a:rPr lang="en-US" altLang="ja-JP" sz="2400" dirty="0"/>
                <a:t>2</a:t>
              </a:r>
              <a:endParaRPr lang="ja-JP" altLang="en-US" sz="2400" dirty="0"/>
            </a:p>
          </p:txBody>
        </p:sp>
        <p:sp>
          <p:nvSpPr>
            <p:cNvPr id="12" name="角丸四角形 11"/>
            <p:cNvSpPr/>
            <p:nvPr/>
          </p:nvSpPr>
          <p:spPr>
            <a:xfrm>
              <a:off x="521368" y="2134043"/>
              <a:ext cx="4460207"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3" name="直線コネクタ 12"/>
            <p:cNvCxnSpPr/>
            <p:nvPr/>
          </p:nvCxnSpPr>
          <p:spPr>
            <a:xfrm>
              <a:off x="687325" y="2117557"/>
              <a:ext cx="35513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 name="コンテンツ プレースホルダー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27982" y="1225957"/>
            <a:ext cx="1742078" cy="2249704"/>
          </a:xfrm>
        </p:spPr>
      </p:pic>
      <p:sp>
        <p:nvSpPr>
          <p:cNvPr id="18" name="円/楕円 17"/>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0" name="円/楕円 19"/>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233" y="1225957"/>
            <a:ext cx="3001118" cy="4840514"/>
          </a:xfrm>
          <a:prstGeom prst="rect">
            <a:avLst/>
          </a:prstGeom>
        </p:spPr>
      </p:pic>
      <p:sp>
        <p:nvSpPr>
          <p:cNvPr id="21" name="テキスト ボックス 20"/>
          <p:cNvSpPr txBox="1"/>
          <p:nvPr/>
        </p:nvSpPr>
        <p:spPr>
          <a:xfrm>
            <a:off x="317134" y="908229"/>
            <a:ext cx="2608326" cy="307777"/>
          </a:xfrm>
          <a:prstGeom prst="rect">
            <a:avLst/>
          </a:prstGeom>
          <a:noFill/>
        </p:spPr>
        <p:txBody>
          <a:bodyPr wrap="square" rtlCol="0">
            <a:spAutoFit/>
          </a:bodyPr>
          <a:lstStyle/>
          <a:p>
            <a:r>
              <a:rPr lang="ja-JP" altLang="en-US" sz="1400" dirty="0" smtClean="0"/>
              <a:t>○アクティビティ分析</a:t>
            </a:r>
            <a:endParaRPr lang="en-US" altLang="ja-JP" sz="1400" dirty="0" smtClean="0"/>
          </a:p>
        </p:txBody>
      </p:sp>
      <p:sp>
        <p:nvSpPr>
          <p:cNvPr id="23" name="テキスト ボックス 22"/>
          <p:cNvSpPr txBox="1"/>
          <p:nvPr/>
        </p:nvSpPr>
        <p:spPr>
          <a:xfrm>
            <a:off x="3677412" y="3931114"/>
            <a:ext cx="3371088" cy="307777"/>
          </a:xfrm>
          <a:prstGeom prst="rect">
            <a:avLst/>
          </a:prstGeom>
          <a:noFill/>
        </p:spPr>
        <p:txBody>
          <a:bodyPr wrap="square" rtlCol="0">
            <a:spAutoFit/>
          </a:bodyPr>
          <a:lstStyle/>
          <a:p>
            <a:r>
              <a:rPr lang="ja-JP" altLang="en-US" sz="1400" dirty="0" smtClean="0"/>
              <a:t>○オブジェクト図・オブジェクトの役割分析</a:t>
            </a:r>
            <a:endParaRPr lang="en-US" altLang="ja-JP" sz="1400" dirty="0" smtClean="0"/>
          </a:p>
        </p:txBody>
      </p:sp>
      <p:grpSp>
        <p:nvGrpSpPr>
          <p:cNvPr id="36" name="グループ化 35"/>
          <p:cNvGrpSpPr/>
          <p:nvPr/>
        </p:nvGrpSpPr>
        <p:grpSpPr>
          <a:xfrm>
            <a:off x="330867" y="859461"/>
            <a:ext cx="5249954" cy="5352653"/>
            <a:chOff x="330867" y="859461"/>
            <a:chExt cx="5249954" cy="5352653"/>
          </a:xfrm>
        </p:grpSpPr>
        <p:sp>
          <p:nvSpPr>
            <p:cNvPr id="24" name="角丸四角形 23"/>
            <p:cNvSpPr/>
            <p:nvPr/>
          </p:nvSpPr>
          <p:spPr>
            <a:xfrm>
              <a:off x="330867" y="891270"/>
              <a:ext cx="3135472" cy="5320844"/>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479352" y="891270"/>
              <a:ext cx="2101469" cy="270515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395351" y="859461"/>
              <a:ext cx="148630" cy="2795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p:cNvCxnSpPr/>
            <p:nvPr/>
          </p:nvCxnSpPr>
          <p:spPr>
            <a:xfrm>
              <a:off x="3280600" y="891270"/>
              <a:ext cx="3714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グループ化 34"/>
            <p:cNvGrpSpPr/>
            <p:nvPr/>
          </p:nvGrpSpPr>
          <p:grpSpPr>
            <a:xfrm>
              <a:off x="3466337" y="3596788"/>
              <a:ext cx="377001" cy="359271"/>
              <a:chOff x="3466337" y="3596788"/>
              <a:chExt cx="377001" cy="359271"/>
            </a:xfrm>
          </p:grpSpPr>
          <p:sp>
            <p:nvSpPr>
              <p:cNvPr id="33" name="円/楕円 32"/>
              <p:cNvSpPr/>
              <p:nvPr/>
            </p:nvSpPr>
            <p:spPr>
              <a:xfrm>
                <a:off x="3466337" y="3596788"/>
                <a:ext cx="146517" cy="1465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p:cNvSpPr/>
              <p:nvPr/>
            </p:nvSpPr>
            <p:spPr>
              <a:xfrm>
                <a:off x="3479352" y="3607608"/>
                <a:ext cx="363986" cy="34845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2" name="直線コネクタ 21"/>
          <p:cNvCxnSpPr>
            <a:stCxn id="2" idx="1"/>
          </p:cNvCxnSpPr>
          <p:nvPr/>
        </p:nvCxnSpPr>
        <p:spPr>
          <a:xfrm flipH="1">
            <a:off x="2982723" y="2350809"/>
            <a:ext cx="645259" cy="91164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37" name="角丸四角形 36"/>
          <p:cNvSpPr/>
          <p:nvPr/>
        </p:nvSpPr>
        <p:spPr>
          <a:xfrm>
            <a:off x="3612854" y="3810347"/>
            <a:ext cx="8923822" cy="5511453"/>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9593072" y="3926716"/>
            <a:ext cx="2713228" cy="307777"/>
          </a:xfrm>
          <a:prstGeom prst="rect">
            <a:avLst/>
          </a:prstGeom>
          <a:noFill/>
        </p:spPr>
        <p:txBody>
          <a:bodyPr wrap="square" rtlCol="0">
            <a:spAutoFit/>
          </a:bodyPr>
          <a:lstStyle/>
          <a:p>
            <a:r>
              <a:rPr lang="ja-JP" altLang="en-US" sz="1400" dirty="0" smtClean="0"/>
              <a:t>この色は次</a:t>
            </a:r>
            <a:r>
              <a:rPr lang="ja-JP" altLang="en-US" sz="1400" dirty="0"/>
              <a:t>サイクルで実装予定</a:t>
            </a:r>
            <a:endParaRPr lang="en-US" altLang="ja-JP" sz="1400" dirty="0" smtClean="0"/>
          </a:p>
        </p:txBody>
      </p:sp>
      <p:sp>
        <p:nvSpPr>
          <p:cNvPr id="5" name="正方形/長方形 4"/>
          <p:cNvSpPr/>
          <p:nvPr/>
        </p:nvSpPr>
        <p:spPr>
          <a:xfrm>
            <a:off x="9326372" y="3967365"/>
            <a:ext cx="266700" cy="190124"/>
          </a:xfrm>
          <a:prstGeom prst="rect">
            <a:avLst/>
          </a:prstGeom>
          <a:solidFill>
            <a:srgbClr val="FE326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040" y="4234493"/>
            <a:ext cx="8655914" cy="4858707"/>
          </a:xfrm>
          <a:prstGeom prst="rect">
            <a:avLst/>
          </a:prstGeom>
        </p:spPr>
      </p:pic>
    </p:spTree>
    <p:extLst>
      <p:ext uri="{BB962C8B-B14F-4D97-AF65-F5344CB8AC3E}">
        <p14:creationId xmlns:p14="http://schemas.microsoft.com/office/powerpoint/2010/main" val="2925170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p:cNvGrpSpPr/>
          <p:nvPr/>
        </p:nvGrpSpPr>
        <p:grpSpPr>
          <a:xfrm>
            <a:off x="521368" y="82413"/>
            <a:ext cx="5970975" cy="3404238"/>
            <a:chOff x="521368" y="1434963"/>
            <a:chExt cx="5970975" cy="3404238"/>
          </a:xfrm>
        </p:grpSpPr>
        <p:sp>
          <p:nvSpPr>
            <p:cNvPr id="11" name="フローチャート: せん孔テープ 10"/>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2" name="テキスト ボックス 11"/>
            <p:cNvSpPr txBox="1"/>
            <p:nvPr/>
          </p:nvSpPr>
          <p:spPr>
            <a:xfrm>
              <a:off x="4524377" y="1503937"/>
              <a:ext cx="1967966" cy="461665"/>
            </a:xfrm>
            <a:prstGeom prst="rect">
              <a:avLst/>
            </a:prstGeom>
            <a:noFill/>
          </p:spPr>
          <p:txBody>
            <a:bodyPr wrap="square" rtlCol="0">
              <a:spAutoFit/>
            </a:bodyPr>
            <a:lstStyle/>
            <a:p>
              <a:r>
                <a:rPr lang="ja-JP" altLang="en-US" sz="2400" dirty="0"/>
                <a:t>構造</a:t>
              </a:r>
              <a:endParaRPr lang="en-US" altLang="ja-JP" sz="2400" dirty="0"/>
            </a:p>
          </p:txBody>
        </p:sp>
        <p:sp>
          <p:nvSpPr>
            <p:cNvPr id="13" name="フローチャート: せん孔テープ 12"/>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7" name="フローチャート: せん孔テープ 16"/>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8" name="テキスト ボックス 17"/>
            <p:cNvSpPr txBox="1"/>
            <p:nvPr/>
          </p:nvSpPr>
          <p:spPr>
            <a:xfrm>
              <a:off x="3466339" y="1503938"/>
              <a:ext cx="802326" cy="461665"/>
            </a:xfrm>
            <a:prstGeom prst="rect">
              <a:avLst/>
            </a:prstGeom>
            <a:noFill/>
          </p:spPr>
          <p:txBody>
            <a:bodyPr wrap="square" rtlCol="0">
              <a:spAutoFit/>
            </a:bodyPr>
            <a:lstStyle/>
            <a:p>
              <a:pPr algn="ctr"/>
              <a:r>
                <a:rPr lang="en-US" altLang="ja-JP" sz="2400" dirty="0"/>
                <a:t>3</a:t>
              </a:r>
              <a:endParaRPr lang="ja-JP" altLang="en-US" sz="2400" dirty="0"/>
            </a:p>
          </p:txBody>
        </p:sp>
        <p:sp>
          <p:nvSpPr>
            <p:cNvPr id="15" name="角丸四角形 14"/>
            <p:cNvSpPr/>
            <p:nvPr/>
          </p:nvSpPr>
          <p:spPr>
            <a:xfrm>
              <a:off x="521368" y="2134043"/>
              <a:ext cx="4460207"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6" name="直線コネクタ 15"/>
            <p:cNvCxnSpPr/>
            <p:nvPr/>
          </p:nvCxnSpPr>
          <p:spPr>
            <a:xfrm>
              <a:off x="687325" y="2117557"/>
              <a:ext cx="39894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円/楕円 13"/>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0" name="円/楕円 19"/>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3" name="円/楕円 22"/>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4" name="テキスト ボックス 23"/>
          <p:cNvSpPr txBox="1"/>
          <p:nvPr/>
        </p:nvSpPr>
        <p:spPr>
          <a:xfrm>
            <a:off x="361950" y="1056828"/>
            <a:ext cx="3371088" cy="307777"/>
          </a:xfrm>
          <a:prstGeom prst="rect">
            <a:avLst/>
          </a:prstGeom>
          <a:noFill/>
        </p:spPr>
        <p:txBody>
          <a:bodyPr wrap="square" rtlCol="0">
            <a:spAutoFit/>
          </a:bodyPr>
          <a:lstStyle/>
          <a:p>
            <a:r>
              <a:rPr lang="ja-JP" altLang="en-US" sz="1400" dirty="0" smtClean="0"/>
              <a:t>○クラス図</a:t>
            </a:r>
            <a:endParaRPr lang="en-US" altLang="ja-JP" sz="1400" dirty="0" smtClean="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950" y="1506051"/>
            <a:ext cx="12077700" cy="7305060"/>
          </a:xfrm>
        </p:spPr>
      </p:pic>
    </p:spTree>
    <p:extLst>
      <p:ext uri="{BB962C8B-B14F-4D97-AF65-F5344CB8AC3E}">
        <p14:creationId xmlns:p14="http://schemas.microsoft.com/office/powerpoint/2010/main" val="1834006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p:cNvGrpSpPr/>
          <p:nvPr/>
        </p:nvGrpSpPr>
        <p:grpSpPr>
          <a:xfrm>
            <a:off x="521368" y="82413"/>
            <a:ext cx="6822951" cy="3404238"/>
            <a:chOff x="521368" y="1434963"/>
            <a:chExt cx="6822951" cy="3404238"/>
          </a:xfrm>
        </p:grpSpPr>
        <p:sp>
          <p:nvSpPr>
            <p:cNvPr id="12" name="フローチャート: せん孔テープ 11"/>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3" name="フローチャート: せん孔テープ 12"/>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4" name="フローチャート: せん孔テープ 13"/>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8" name="テキスト ボックス 17"/>
            <p:cNvSpPr txBox="1"/>
            <p:nvPr/>
          </p:nvSpPr>
          <p:spPr>
            <a:xfrm>
              <a:off x="5376353" y="1503937"/>
              <a:ext cx="1967966" cy="461665"/>
            </a:xfrm>
            <a:prstGeom prst="rect">
              <a:avLst/>
            </a:prstGeom>
            <a:noFill/>
          </p:spPr>
          <p:txBody>
            <a:bodyPr wrap="square" rtlCol="0">
              <a:spAutoFit/>
            </a:bodyPr>
            <a:lstStyle/>
            <a:p>
              <a:r>
                <a:rPr lang="ja-JP" altLang="en-US" sz="2400" dirty="0"/>
                <a:t>振る舞い</a:t>
              </a:r>
              <a:endParaRPr lang="en-US" altLang="ja-JP" sz="2400" dirty="0"/>
            </a:p>
          </p:txBody>
        </p:sp>
        <p:sp>
          <p:nvSpPr>
            <p:cNvPr id="19" name="フローチャート: せん孔テープ 18"/>
            <p:cNvSpPr/>
            <p:nvPr/>
          </p:nvSpPr>
          <p:spPr>
            <a:xfrm>
              <a:off x="3594196" y="1451448"/>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0" name="テキスト ボックス 19"/>
            <p:cNvSpPr txBox="1"/>
            <p:nvPr/>
          </p:nvSpPr>
          <p:spPr>
            <a:xfrm>
              <a:off x="4421346" y="1520423"/>
              <a:ext cx="802326" cy="461665"/>
            </a:xfrm>
            <a:prstGeom prst="rect">
              <a:avLst/>
            </a:prstGeom>
            <a:noFill/>
          </p:spPr>
          <p:txBody>
            <a:bodyPr wrap="square" rtlCol="0">
              <a:spAutoFit/>
            </a:bodyPr>
            <a:lstStyle/>
            <a:p>
              <a:pPr algn="ctr"/>
              <a:r>
                <a:rPr lang="en-US" altLang="ja-JP" sz="2400" dirty="0"/>
                <a:t>4</a:t>
              </a:r>
              <a:endParaRPr lang="ja-JP" altLang="en-US" sz="2400" dirty="0"/>
            </a:p>
          </p:txBody>
        </p:sp>
        <p:sp>
          <p:nvSpPr>
            <p:cNvPr id="16" name="角丸四角形 15"/>
            <p:cNvSpPr/>
            <p:nvPr/>
          </p:nvSpPr>
          <p:spPr>
            <a:xfrm>
              <a:off x="521368" y="2134043"/>
              <a:ext cx="5879433"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7" name="直線コネクタ 16"/>
            <p:cNvCxnSpPr/>
            <p:nvPr/>
          </p:nvCxnSpPr>
          <p:spPr>
            <a:xfrm>
              <a:off x="687325" y="2117557"/>
              <a:ext cx="48657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円/楕円 14"/>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1" name="円/楕円 20"/>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3" name="円/楕円 22"/>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4" name="円/楕円 23"/>
          <p:cNvSpPr/>
          <p:nvPr/>
        </p:nvSpPr>
        <p:spPr>
          <a:xfrm>
            <a:off x="4987052" y="44865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5948" y="1358837"/>
            <a:ext cx="8356849" cy="3878372"/>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259" y="5293886"/>
            <a:ext cx="2836466" cy="3055806"/>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9123" y="5259437"/>
            <a:ext cx="8837664" cy="3964467"/>
          </a:xfrm>
          <a:prstGeom prst="rect">
            <a:avLst/>
          </a:prstGeom>
        </p:spPr>
      </p:pic>
      <p:pic>
        <p:nvPicPr>
          <p:cNvPr id="4" name="コンテンツ プレースホルダー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40259" y="1358837"/>
            <a:ext cx="2843057" cy="3357705"/>
          </a:xfrm>
        </p:spPr>
      </p:pic>
      <p:sp>
        <p:nvSpPr>
          <p:cNvPr id="25" name="テキスト ボックス 24"/>
          <p:cNvSpPr txBox="1"/>
          <p:nvPr/>
        </p:nvSpPr>
        <p:spPr>
          <a:xfrm>
            <a:off x="361950" y="1056828"/>
            <a:ext cx="3371088" cy="307777"/>
          </a:xfrm>
          <a:prstGeom prst="rect">
            <a:avLst/>
          </a:prstGeom>
          <a:noFill/>
        </p:spPr>
        <p:txBody>
          <a:bodyPr wrap="square" rtlCol="0">
            <a:spAutoFit/>
          </a:bodyPr>
          <a:lstStyle/>
          <a:p>
            <a:r>
              <a:rPr lang="ja-JP" altLang="en-US" sz="1400" dirty="0" smtClean="0"/>
              <a:t>○コミュニケーション図</a:t>
            </a:r>
            <a:endParaRPr lang="en-US" altLang="ja-JP" sz="1400" dirty="0" smtClean="0"/>
          </a:p>
        </p:txBody>
      </p:sp>
    </p:spTree>
    <p:extLst>
      <p:ext uri="{BB962C8B-B14F-4D97-AF65-F5344CB8AC3E}">
        <p14:creationId xmlns:p14="http://schemas.microsoft.com/office/powerpoint/2010/main" val="196860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p:cNvGrpSpPr/>
          <p:nvPr/>
        </p:nvGrpSpPr>
        <p:grpSpPr>
          <a:xfrm>
            <a:off x="485274" y="77755"/>
            <a:ext cx="7933802" cy="3502642"/>
            <a:chOff x="485274" y="1430305"/>
            <a:chExt cx="7933802" cy="3502642"/>
          </a:xfrm>
        </p:grpSpPr>
        <p:sp>
          <p:nvSpPr>
            <p:cNvPr id="10" name="正方形/長方形 9"/>
            <p:cNvSpPr/>
            <p:nvPr/>
          </p:nvSpPr>
          <p:spPr>
            <a:xfrm>
              <a:off x="485274" y="2285996"/>
              <a:ext cx="6328610" cy="2646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3" name="フローチャート: せん孔テープ 12"/>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4" name="フローチャート: せん孔テープ 13"/>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5" name="フローチャート: せん孔テープ 14"/>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6" name="テキスト ボックス 15"/>
            <p:cNvSpPr txBox="1"/>
            <p:nvPr/>
          </p:nvSpPr>
          <p:spPr>
            <a:xfrm>
              <a:off x="6451110" y="1503937"/>
              <a:ext cx="1967966" cy="461665"/>
            </a:xfrm>
            <a:prstGeom prst="rect">
              <a:avLst/>
            </a:prstGeom>
            <a:noFill/>
          </p:spPr>
          <p:txBody>
            <a:bodyPr wrap="square" rtlCol="0">
              <a:spAutoFit/>
            </a:bodyPr>
            <a:lstStyle/>
            <a:p>
              <a:r>
                <a:rPr lang="ja-JP" altLang="en-US" sz="2400" dirty="0"/>
                <a:t>要素技術</a:t>
              </a:r>
              <a:endParaRPr lang="en-US" altLang="ja-JP" sz="2400" dirty="0"/>
            </a:p>
          </p:txBody>
        </p:sp>
        <p:sp>
          <p:nvSpPr>
            <p:cNvPr id="17" name="フローチャート: せん孔テープ 16"/>
            <p:cNvSpPr/>
            <p:nvPr/>
          </p:nvSpPr>
          <p:spPr>
            <a:xfrm>
              <a:off x="3594196" y="1451448"/>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1" name="フローチャート: せん孔テープ 20"/>
            <p:cNvSpPr/>
            <p:nvPr/>
          </p:nvSpPr>
          <p:spPr>
            <a:xfrm>
              <a:off x="4545150" y="1430305"/>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2" name="テキスト ボックス 21"/>
            <p:cNvSpPr txBox="1"/>
            <p:nvPr/>
          </p:nvSpPr>
          <p:spPr>
            <a:xfrm>
              <a:off x="5372300" y="1499280"/>
              <a:ext cx="802326" cy="461665"/>
            </a:xfrm>
            <a:prstGeom prst="rect">
              <a:avLst/>
            </a:prstGeom>
            <a:noFill/>
          </p:spPr>
          <p:txBody>
            <a:bodyPr wrap="square" rtlCol="0">
              <a:spAutoFit/>
            </a:bodyPr>
            <a:lstStyle/>
            <a:p>
              <a:pPr algn="ctr"/>
              <a:r>
                <a:rPr lang="en-US" altLang="ja-JP" sz="2400" dirty="0"/>
                <a:t>5</a:t>
              </a:r>
              <a:endParaRPr lang="ja-JP" altLang="en-US" sz="2400" dirty="0"/>
            </a:p>
          </p:txBody>
        </p:sp>
        <p:sp>
          <p:nvSpPr>
            <p:cNvPr id="19" name="角丸四角形 18"/>
            <p:cNvSpPr/>
            <p:nvPr/>
          </p:nvSpPr>
          <p:spPr>
            <a:xfrm>
              <a:off x="521368" y="2134043"/>
              <a:ext cx="5879433"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20" name="直線コネクタ 19"/>
            <p:cNvCxnSpPr/>
            <p:nvPr/>
          </p:nvCxnSpPr>
          <p:spPr>
            <a:xfrm>
              <a:off x="687324" y="2117557"/>
              <a:ext cx="58468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テキスト ボックス 1"/>
          <p:cNvSpPr txBox="1"/>
          <p:nvPr/>
        </p:nvSpPr>
        <p:spPr>
          <a:xfrm>
            <a:off x="604008" y="967260"/>
            <a:ext cx="3583926" cy="3970318"/>
          </a:xfrm>
          <a:prstGeom prst="rect">
            <a:avLst/>
          </a:prstGeom>
          <a:noFill/>
          <a:ln>
            <a:noFill/>
          </a:ln>
        </p:spPr>
        <p:txBody>
          <a:bodyPr wrap="square" rtlCol="0">
            <a:spAutoFit/>
          </a:bodyPr>
          <a:lstStyle/>
          <a:p>
            <a:r>
              <a:rPr lang="ja-JP" altLang="en-US" sz="1400" dirty="0" smtClean="0"/>
              <a:t>○旋回量の調整</a:t>
            </a:r>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r>
              <a:rPr lang="ja-JP" altLang="en-US" sz="1400" dirty="0" smtClean="0"/>
              <a:t>ラインのエッジ周辺でカラーセンサが返す値は、黒から白にかけて連続的に変化する。</a:t>
            </a:r>
            <a:endParaRPr lang="en-US" altLang="ja-JP" sz="1400" dirty="0" smtClean="0"/>
          </a:p>
          <a:p>
            <a:r>
              <a:rPr lang="ja-JP" altLang="en-US" sz="1400" dirty="0" smtClean="0"/>
              <a:t>目標とした値からセンサ値が遠ざかるほど、大きく旋回し、目標値周辺では直進走行するような処理を行った。</a:t>
            </a:r>
            <a:endParaRPr lang="en-US" altLang="ja-JP" sz="1400" dirty="0" smtClean="0"/>
          </a:p>
        </p:txBody>
      </p:sp>
      <p:sp>
        <p:nvSpPr>
          <p:cNvPr id="23" name="テキスト ボックス 22"/>
          <p:cNvSpPr txBox="1"/>
          <p:nvPr/>
        </p:nvSpPr>
        <p:spPr>
          <a:xfrm>
            <a:off x="8631936" y="969179"/>
            <a:ext cx="3527978" cy="3323987"/>
          </a:xfrm>
          <a:prstGeom prst="rect">
            <a:avLst/>
          </a:prstGeom>
          <a:noFill/>
          <a:ln>
            <a:noFill/>
          </a:ln>
        </p:spPr>
        <p:txBody>
          <a:bodyPr wrap="square" rtlCol="0">
            <a:spAutoFit/>
          </a:bodyPr>
          <a:lstStyle/>
          <a:p>
            <a:r>
              <a:rPr lang="ja-JP" altLang="en-US" sz="1400" dirty="0" smtClean="0"/>
              <a:t>○倒立振子</a:t>
            </a:r>
            <a:r>
              <a:rPr lang="en-US" altLang="ja-JP" sz="1400" dirty="0" smtClean="0"/>
              <a:t>ON/OFF</a:t>
            </a:r>
            <a:r>
              <a:rPr lang="ja-JP" altLang="en-US" sz="1400" dirty="0" smtClean="0"/>
              <a:t>切り替え走行</a:t>
            </a:r>
            <a:endParaRPr lang="en-US" altLang="ja-JP" sz="1400" dirty="0" smtClean="0"/>
          </a:p>
          <a:p>
            <a:endParaRPr lang="en-US" altLang="ja-JP" sz="1400" dirty="0"/>
          </a:p>
          <a:p>
            <a:endParaRPr lang="en-US" altLang="ja-JP" sz="1400" dirty="0" smtClean="0"/>
          </a:p>
          <a:p>
            <a:endParaRPr lang="en-US" altLang="ja-JP" sz="1400" dirty="0" smtClean="0"/>
          </a:p>
          <a:p>
            <a:endParaRPr lang="en-US" altLang="ja-JP" sz="1400" dirty="0"/>
          </a:p>
          <a:p>
            <a:endParaRPr lang="en-US" altLang="ja-JP" sz="1400" dirty="0" smtClean="0"/>
          </a:p>
          <a:p>
            <a:endParaRPr lang="en-US" altLang="ja-JP" sz="1400" dirty="0"/>
          </a:p>
          <a:p>
            <a:r>
              <a:rPr lang="ja-JP" altLang="en-US" sz="1400" dirty="0" smtClean="0"/>
              <a:t>倒立振子が</a:t>
            </a:r>
            <a:r>
              <a:rPr lang="en-US" altLang="ja-JP" sz="1400" dirty="0" smtClean="0"/>
              <a:t>4msec</a:t>
            </a:r>
            <a:r>
              <a:rPr lang="ja-JP" altLang="en-US" sz="1400" dirty="0" smtClean="0"/>
              <a:t>周期で呼ぶことで姿勢を保てることを利用した進行速度の向上方法</a:t>
            </a:r>
            <a:endParaRPr lang="en-US" altLang="ja-JP" sz="1400" dirty="0" smtClean="0"/>
          </a:p>
          <a:p>
            <a:endParaRPr lang="en-US" altLang="ja-JP" sz="1400" dirty="0" smtClean="0"/>
          </a:p>
          <a:p>
            <a:pPr marL="342900" indent="-342900">
              <a:buAutoNum type="arabicPeriod"/>
            </a:pPr>
            <a:r>
              <a:rPr lang="ja-JP" altLang="en-US" sz="1400" dirty="0" smtClean="0"/>
              <a:t>倒立振子ライブラリの値をモータに与え、一定時間間を置く</a:t>
            </a:r>
            <a:endParaRPr lang="en-US" altLang="ja-JP" sz="1400" dirty="0" smtClean="0"/>
          </a:p>
          <a:p>
            <a:pPr marL="342900" indent="-342900">
              <a:buAutoNum type="arabicPeriod"/>
            </a:pPr>
            <a:r>
              <a:rPr lang="ja-JP" altLang="en-US" sz="1400" dirty="0" smtClean="0"/>
              <a:t>進行</a:t>
            </a:r>
            <a:r>
              <a:rPr lang="ja-JP" altLang="en-US" sz="1400" dirty="0"/>
              <a:t>方向</a:t>
            </a:r>
            <a:r>
              <a:rPr lang="ja-JP" altLang="en-US" sz="1400" dirty="0" smtClean="0"/>
              <a:t>の入力をいれる</a:t>
            </a:r>
            <a:endParaRPr lang="en-US" altLang="ja-JP" sz="1400" dirty="0" smtClean="0"/>
          </a:p>
          <a:p>
            <a:pPr marL="342900" indent="-342900">
              <a:buAutoNum type="arabicPeriod"/>
            </a:pPr>
            <a:r>
              <a:rPr lang="ja-JP" altLang="en-US" sz="1400" dirty="0" smtClean="0"/>
              <a:t>再度</a:t>
            </a:r>
            <a:r>
              <a:rPr lang="en-US" altLang="ja-JP" sz="1400" dirty="0" smtClean="0"/>
              <a:t>1</a:t>
            </a:r>
            <a:r>
              <a:rPr lang="ja-JP" altLang="en-US" sz="1400" dirty="0" smtClean="0"/>
              <a:t>を行うまでの時間を、</a:t>
            </a:r>
            <a:r>
              <a:rPr lang="en-US" altLang="ja-JP" sz="1400" dirty="0" smtClean="0"/>
              <a:t>4msec</a:t>
            </a:r>
            <a:r>
              <a:rPr lang="ja-JP" altLang="en-US" sz="1400" dirty="0" smtClean="0"/>
              <a:t>以内に収め、上記を繰り返す</a:t>
            </a:r>
            <a:endParaRPr lang="en-US" altLang="ja-JP" sz="1400" dirty="0"/>
          </a:p>
        </p:txBody>
      </p:sp>
      <p:sp>
        <p:nvSpPr>
          <p:cNvPr id="26" name="テキスト ボックス 25"/>
          <p:cNvSpPr txBox="1"/>
          <p:nvPr/>
        </p:nvSpPr>
        <p:spPr>
          <a:xfrm>
            <a:off x="8631936" y="5247147"/>
            <a:ext cx="3527979" cy="4401205"/>
          </a:xfrm>
          <a:prstGeom prst="rect">
            <a:avLst/>
          </a:prstGeom>
          <a:noFill/>
          <a:ln>
            <a:noFill/>
          </a:ln>
        </p:spPr>
        <p:txBody>
          <a:bodyPr wrap="square" rtlCol="0">
            <a:spAutoFit/>
          </a:bodyPr>
          <a:lstStyle/>
          <a:p>
            <a:r>
              <a:rPr lang="ja-JP" altLang="en-US" sz="1400" dirty="0" smtClean="0"/>
              <a:t>○コースの曲率検知</a:t>
            </a:r>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smtClean="0"/>
          </a:p>
          <a:p>
            <a:endParaRPr lang="en-US" altLang="ja-JP" sz="1400" dirty="0"/>
          </a:p>
          <a:p>
            <a:r>
              <a:rPr lang="ja-JP" altLang="en-US" sz="1400" dirty="0" smtClean="0"/>
              <a:t>車輪の回転差で走行体が直進、右カーブ、左カーブのどこにいるか検出する方法</a:t>
            </a:r>
            <a:endParaRPr lang="en-US" altLang="ja-JP" sz="1400" dirty="0" smtClean="0"/>
          </a:p>
          <a:p>
            <a:endParaRPr lang="en-US" altLang="ja-JP" sz="1400" dirty="0" smtClean="0"/>
          </a:p>
          <a:p>
            <a:pPr marL="342900" indent="-342900">
              <a:buAutoNum type="arabicPeriod"/>
            </a:pPr>
            <a:r>
              <a:rPr lang="ja-JP" altLang="en-US" sz="1400" dirty="0" smtClean="0"/>
              <a:t>一定距離を走行し、左右の回転差を取得する</a:t>
            </a:r>
            <a:endParaRPr lang="en-US" altLang="ja-JP" sz="1400" dirty="0" smtClean="0"/>
          </a:p>
          <a:p>
            <a:pPr marL="342900" indent="-342900">
              <a:buAutoNum type="arabicPeriod"/>
            </a:pPr>
            <a:r>
              <a:rPr lang="ja-JP" altLang="en-US" sz="1400" dirty="0"/>
              <a:t>直進</a:t>
            </a:r>
            <a:r>
              <a:rPr lang="ja-JP" altLang="en-US" sz="1400" dirty="0" smtClean="0"/>
              <a:t>であれば差の積分値は</a:t>
            </a:r>
            <a:r>
              <a:rPr lang="en-US" altLang="ja-JP" sz="1400" dirty="0" smtClean="0"/>
              <a:t>0</a:t>
            </a:r>
            <a:r>
              <a:rPr lang="ja-JP" altLang="en-US" sz="1400" dirty="0" smtClean="0"/>
              <a:t>に近付き、曲線であれば</a:t>
            </a:r>
            <a:r>
              <a:rPr lang="en-US" altLang="ja-JP" sz="1400" dirty="0" smtClean="0"/>
              <a:t>0</a:t>
            </a:r>
            <a:r>
              <a:rPr lang="ja-JP" altLang="en-US" sz="1400" dirty="0" smtClean="0"/>
              <a:t>から遠ざかる</a:t>
            </a:r>
            <a:endParaRPr lang="en-US" altLang="ja-JP" sz="1400" dirty="0" smtClean="0"/>
          </a:p>
          <a:p>
            <a:endParaRPr lang="en-US" altLang="ja-JP" sz="1400" dirty="0"/>
          </a:p>
          <a:p>
            <a:endParaRPr kumimoji="1" lang="en-US" altLang="ja-JP" sz="1400" dirty="0" smtClean="0"/>
          </a:p>
        </p:txBody>
      </p:sp>
      <p:sp>
        <p:nvSpPr>
          <p:cNvPr id="29" name="テキスト ボックス 28"/>
          <p:cNvSpPr txBox="1"/>
          <p:nvPr/>
        </p:nvSpPr>
        <p:spPr>
          <a:xfrm>
            <a:off x="4581327" y="969577"/>
            <a:ext cx="3207236" cy="3539430"/>
          </a:xfrm>
          <a:prstGeom prst="rect">
            <a:avLst/>
          </a:prstGeom>
          <a:noFill/>
          <a:ln>
            <a:noFill/>
          </a:ln>
        </p:spPr>
        <p:txBody>
          <a:bodyPr wrap="square" rtlCol="0">
            <a:spAutoFit/>
          </a:bodyPr>
          <a:lstStyle/>
          <a:p>
            <a:r>
              <a:rPr lang="ja-JP" altLang="en-US" sz="1400" dirty="0" smtClean="0"/>
              <a:t>○カラーセンサキャリブレーション</a:t>
            </a:r>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kumimoji="1" lang="en-US" altLang="ja-JP" sz="1400" dirty="0" smtClean="0"/>
          </a:p>
          <a:p>
            <a:endParaRPr lang="en-US" altLang="ja-JP" sz="1400" dirty="0"/>
          </a:p>
          <a:p>
            <a:endParaRPr kumimoji="1" lang="en-US" altLang="ja-JP" sz="1400" dirty="0" smtClean="0"/>
          </a:p>
          <a:p>
            <a:r>
              <a:rPr kumimoji="1" lang="ja-JP" altLang="en-US" sz="1400" dirty="0" smtClean="0"/>
              <a:t>競技開始前にコース上の白、黒</a:t>
            </a:r>
            <a:r>
              <a:rPr lang="ja-JP" altLang="en-US" sz="1400" dirty="0" smtClean="0"/>
              <a:t>、灰のカラーセンサ値を取得し、走行体に記録する。</a:t>
            </a:r>
            <a:endParaRPr lang="en-US" altLang="ja-JP" sz="1400" dirty="0" smtClean="0"/>
          </a:p>
          <a:p>
            <a:r>
              <a:rPr kumimoji="1" lang="ja-JP" altLang="en-US" sz="1400" dirty="0" smtClean="0"/>
              <a:t>照明の影響を含めたセンサ値の基準を持つことで、誤検出を減らす。</a:t>
            </a:r>
            <a:endParaRPr kumimoji="1" lang="en-US" altLang="ja-JP" sz="1400" dirty="0" smtClean="0"/>
          </a:p>
        </p:txBody>
      </p:sp>
      <p:sp>
        <p:nvSpPr>
          <p:cNvPr id="25" name="円/楕円 24"/>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7" name="円/楕円 26"/>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0" name="円/楕円 29"/>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1" name="円/楕円 30"/>
          <p:cNvSpPr/>
          <p:nvPr/>
        </p:nvSpPr>
        <p:spPr>
          <a:xfrm>
            <a:off x="4987052" y="44865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2" name="円/楕円 31"/>
          <p:cNvSpPr/>
          <p:nvPr/>
        </p:nvSpPr>
        <p:spPr>
          <a:xfrm>
            <a:off x="5949077" y="4581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59" name="テキスト ボックス 58"/>
          <p:cNvSpPr txBox="1"/>
          <p:nvPr/>
        </p:nvSpPr>
        <p:spPr>
          <a:xfrm>
            <a:off x="4658284" y="5257079"/>
            <a:ext cx="3414408" cy="3970318"/>
          </a:xfrm>
          <a:prstGeom prst="rect">
            <a:avLst/>
          </a:prstGeom>
          <a:noFill/>
          <a:ln>
            <a:noFill/>
          </a:ln>
        </p:spPr>
        <p:txBody>
          <a:bodyPr wrap="square" rtlCol="0">
            <a:spAutoFit/>
          </a:bodyPr>
          <a:lstStyle/>
          <a:p>
            <a:r>
              <a:rPr lang="ja-JP" altLang="en-US" sz="1400" dirty="0" smtClean="0"/>
              <a:t>○走行距離の推定</a:t>
            </a:r>
            <a:endParaRPr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kumimoji="1" lang="en-US" altLang="ja-JP" sz="1400" dirty="0" smtClean="0"/>
          </a:p>
          <a:p>
            <a:endParaRPr lang="en-US" altLang="ja-JP" sz="1400" dirty="0" smtClean="0"/>
          </a:p>
          <a:p>
            <a:r>
              <a:rPr lang="ja-JP" altLang="en-US" sz="1400" dirty="0"/>
              <a:t>モータ</a:t>
            </a:r>
            <a:r>
              <a:rPr lang="ja-JP" altLang="en-US" sz="1400" dirty="0" smtClean="0"/>
              <a:t>ーのエンコーダ値から走行距離を計算する方法</a:t>
            </a:r>
            <a:endParaRPr lang="en-US" altLang="ja-JP" sz="1400" dirty="0" smtClean="0"/>
          </a:p>
          <a:p>
            <a:endParaRPr lang="en-US" altLang="ja-JP" sz="1400" dirty="0"/>
          </a:p>
          <a:p>
            <a:pPr marL="342900" indent="-342900">
              <a:buAutoNum type="arabicPeriod"/>
            </a:pPr>
            <a:r>
              <a:rPr lang="ja-JP" altLang="en-US" sz="1400" dirty="0" smtClean="0"/>
              <a:t>エンコーダ値から車輪の回転量を計算する</a:t>
            </a:r>
            <a:endParaRPr lang="en-US" altLang="ja-JP" sz="1400" dirty="0" smtClean="0"/>
          </a:p>
          <a:p>
            <a:pPr marL="342900" indent="-342900">
              <a:buAutoNum type="arabicPeriod"/>
            </a:pPr>
            <a:r>
              <a:rPr lang="ja-JP" altLang="en-US" sz="1400" dirty="0"/>
              <a:t>車輪</a:t>
            </a:r>
            <a:r>
              <a:rPr lang="ja-JP" altLang="en-US" sz="1400" dirty="0" smtClean="0"/>
              <a:t>の直径、円周率、回転量を掛け合わせる</a:t>
            </a:r>
            <a:endParaRPr kumimoji="1" lang="en-US" altLang="ja-JP" sz="1400" dirty="0" smtClean="0"/>
          </a:p>
        </p:txBody>
      </p:sp>
      <p:grpSp>
        <p:nvGrpSpPr>
          <p:cNvPr id="9" name="グループ化 8"/>
          <p:cNvGrpSpPr/>
          <p:nvPr/>
        </p:nvGrpSpPr>
        <p:grpSpPr>
          <a:xfrm>
            <a:off x="476583" y="5113892"/>
            <a:ext cx="3792083" cy="4187398"/>
            <a:chOff x="476583" y="4998394"/>
            <a:chExt cx="3792083" cy="4187398"/>
          </a:xfrm>
        </p:grpSpPr>
        <p:sp>
          <p:nvSpPr>
            <p:cNvPr id="18" name="テキスト ボックス 17"/>
            <p:cNvSpPr txBox="1"/>
            <p:nvPr/>
          </p:nvSpPr>
          <p:spPr>
            <a:xfrm>
              <a:off x="614792" y="5200646"/>
              <a:ext cx="3520901" cy="3970318"/>
            </a:xfrm>
            <a:prstGeom prst="rect">
              <a:avLst/>
            </a:prstGeom>
            <a:noFill/>
            <a:ln>
              <a:noFill/>
            </a:ln>
          </p:spPr>
          <p:txBody>
            <a:bodyPr wrap="square" rtlCol="0">
              <a:spAutoFit/>
            </a:bodyPr>
            <a:lstStyle/>
            <a:p>
              <a:r>
                <a:rPr lang="ja-JP" altLang="en-US" sz="1400" dirty="0" smtClean="0"/>
                <a:t>○しっぽ</a:t>
              </a:r>
              <a:r>
                <a:rPr lang="ja-JP" altLang="en-US" sz="1400" dirty="0" smtClean="0"/>
                <a:t>ダッシュ</a:t>
              </a:r>
              <a:endParaRPr kumimoji="1" lang="en-US" altLang="ja-JP" sz="1400" dirty="0" smtClean="0"/>
            </a:p>
            <a:p>
              <a:endParaRPr lang="en-US" altLang="ja-JP" sz="1400" dirty="0" smtClean="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smtClean="0"/>
            </a:p>
            <a:p>
              <a:r>
                <a:rPr lang="ja-JP" altLang="en-US" sz="1400" dirty="0" smtClean="0"/>
                <a:t>しっぽを</a:t>
              </a:r>
              <a:r>
                <a:rPr lang="ja-JP" altLang="en-US" sz="1400" dirty="0"/>
                <a:t>利用</a:t>
              </a:r>
              <a:r>
                <a:rPr lang="ja-JP" altLang="en-US" sz="1400" dirty="0" smtClean="0"/>
                <a:t>してスタート時に加速する方法</a:t>
              </a:r>
              <a:endParaRPr lang="en-US" altLang="ja-JP" sz="1400" dirty="0" smtClean="0"/>
            </a:p>
            <a:p>
              <a:endParaRPr lang="en-US" altLang="ja-JP" sz="1400" dirty="0" smtClean="0"/>
            </a:p>
            <a:p>
              <a:pPr marL="342900" indent="-342900">
                <a:buAutoNum type="arabicPeriod"/>
              </a:pPr>
              <a:r>
                <a:rPr lang="ja-JP" altLang="en-US" sz="1400" dirty="0" smtClean="0"/>
                <a:t>スタート姿勢の角度を走行体が寝る方向にとる</a:t>
              </a:r>
              <a:endParaRPr lang="en-US" altLang="ja-JP" sz="1400" dirty="0" smtClean="0"/>
            </a:p>
            <a:p>
              <a:pPr marL="342900" indent="-342900">
                <a:buAutoNum type="arabicPeriod"/>
              </a:pPr>
              <a:r>
                <a:rPr lang="ja-JP" altLang="en-US" sz="1400" dirty="0" smtClean="0"/>
                <a:t>スタート時、しっぽで走行体の姿勢を垂直にする</a:t>
              </a:r>
              <a:endParaRPr lang="en-US" altLang="ja-JP" sz="1400" dirty="0" smtClean="0"/>
            </a:p>
            <a:p>
              <a:pPr marL="342900" indent="-342900">
                <a:buAutoNum type="arabicPeriod"/>
              </a:pPr>
              <a:r>
                <a:rPr lang="ja-JP" altLang="en-US" sz="1400" dirty="0" smtClean="0"/>
                <a:t>走行体の姿勢が起きた時に走行を開始する</a:t>
              </a:r>
              <a:endParaRPr lang="en-US" altLang="ja-JP" sz="1400" dirty="0" smtClean="0"/>
            </a:p>
          </p:txBody>
        </p:sp>
        <p:grpSp>
          <p:nvGrpSpPr>
            <p:cNvPr id="33" name="グループ化 32"/>
            <p:cNvGrpSpPr/>
            <p:nvPr/>
          </p:nvGrpSpPr>
          <p:grpSpPr>
            <a:xfrm>
              <a:off x="889731" y="5701277"/>
              <a:ext cx="555888" cy="1418920"/>
              <a:chOff x="2632279" y="1614180"/>
              <a:chExt cx="2700019" cy="6891874"/>
            </a:xfrm>
          </p:grpSpPr>
          <p:grpSp>
            <p:nvGrpSpPr>
              <p:cNvPr id="34" name="グループ化 33"/>
              <p:cNvGrpSpPr/>
              <p:nvPr/>
            </p:nvGrpSpPr>
            <p:grpSpPr>
              <a:xfrm rot="18399811">
                <a:off x="3316450" y="5739831"/>
                <a:ext cx="3360773" cy="670923"/>
                <a:chOff x="5656156" y="5432766"/>
                <a:chExt cx="3725968" cy="670923"/>
              </a:xfrm>
            </p:grpSpPr>
            <p:sp>
              <p:nvSpPr>
                <p:cNvPr id="40" name="正方形/長方形 39"/>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平行四辺形 41"/>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2632279" y="1614180"/>
                <a:ext cx="2533772" cy="6891874"/>
                <a:chOff x="2632279" y="1614180"/>
                <a:chExt cx="2533772" cy="6891874"/>
              </a:xfrm>
            </p:grpSpPr>
            <p:sp>
              <p:nvSpPr>
                <p:cNvPr id="36" name="正方形/長方形 35"/>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 name="グループ化 4"/>
            <p:cNvGrpSpPr/>
            <p:nvPr/>
          </p:nvGrpSpPr>
          <p:grpSpPr>
            <a:xfrm>
              <a:off x="2511216" y="5729609"/>
              <a:ext cx="599411" cy="1585810"/>
              <a:chOff x="2332633" y="5729609"/>
              <a:chExt cx="599411" cy="1585810"/>
            </a:xfrm>
          </p:grpSpPr>
          <p:grpSp>
            <p:nvGrpSpPr>
              <p:cNvPr id="46" name="グループ化 45"/>
              <p:cNvGrpSpPr/>
              <p:nvPr/>
            </p:nvGrpSpPr>
            <p:grpSpPr>
              <a:xfrm rot="2768842">
                <a:off x="2517015" y="6900390"/>
                <a:ext cx="691926" cy="138132"/>
                <a:chOff x="5656156" y="5432766"/>
                <a:chExt cx="3725968" cy="670923"/>
              </a:xfrm>
            </p:grpSpPr>
            <p:sp>
              <p:nvSpPr>
                <p:cNvPr id="52" name="正方形/長方形 51"/>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平行四辺形 53"/>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グループ化 46"/>
              <p:cNvGrpSpPr/>
              <p:nvPr/>
            </p:nvGrpSpPr>
            <p:grpSpPr>
              <a:xfrm rot="1191346">
                <a:off x="2332633" y="5729609"/>
                <a:ext cx="521661" cy="1418920"/>
                <a:chOff x="2632279" y="1614180"/>
                <a:chExt cx="2533772" cy="6891874"/>
              </a:xfrm>
            </p:grpSpPr>
            <p:sp>
              <p:nvSpPr>
                <p:cNvPr id="48" name="正方形/長方形 47"/>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4" name="直線コネクタ 3"/>
            <p:cNvCxnSpPr/>
            <p:nvPr/>
          </p:nvCxnSpPr>
          <p:spPr>
            <a:xfrm>
              <a:off x="754000" y="7184860"/>
              <a:ext cx="2572071"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右矢印 5"/>
            <p:cNvSpPr/>
            <p:nvPr/>
          </p:nvSpPr>
          <p:spPr>
            <a:xfrm rot="10800000">
              <a:off x="1818869" y="6203671"/>
              <a:ext cx="343441" cy="18631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p:cNvSpPr/>
            <p:nvPr/>
          </p:nvSpPr>
          <p:spPr>
            <a:xfrm rot="3486877">
              <a:off x="2510160" y="6486847"/>
              <a:ext cx="859517" cy="859517"/>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円弧 56"/>
            <p:cNvSpPr/>
            <p:nvPr/>
          </p:nvSpPr>
          <p:spPr>
            <a:xfrm rot="3486877">
              <a:off x="2300006" y="6436500"/>
              <a:ext cx="859517" cy="859517"/>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円弧 57"/>
            <p:cNvSpPr/>
            <p:nvPr/>
          </p:nvSpPr>
          <p:spPr>
            <a:xfrm rot="20128610">
              <a:off x="2275312" y="6114836"/>
              <a:ext cx="859517" cy="859517"/>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角丸四角形 62"/>
            <p:cNvSpPr/>
            <p:nvPr/>
          </p:nvSpPr>
          <p:spPr>
            <a:xfrm>
              <a:off x="476583" y="4998394"/>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角丸四角形 63"/>
          <p:cNvSpPr/>
          <p:nvPr/>
        </p:nvSpPr>
        <p:spPr>
          <a:xfrm>
            <a:off x="4464750" y="5099064"/>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p:cNvSpPr/>
          <p:nvPr/>
        </p:nvSpPr>
        <p:spPr>
          <a:xfrm>
            <a:off x="8489812" y="5113892"/>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p:cNvSpPr/>
          <p:nvPr/>
        </p:nvSpPr>
        <p:spPr>
          <a:xfrm>
            <a:off x="487435" y="83960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p:cNvSpPr/>
          <p:nvPr/>
        </p:nvSpPr>
        <p:spPr>
          <a:xfrm>
            <a:off x="4464749" y="84589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p:cNvSpPr/>
          <p:nvPr/>
        </p:nvSpPr>
        <p:spPr>
          <a:xfrm>
            <a:off x="8487307" y="84589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9281479" y="5618681"/>
            <a:ext cx="256862" cy="15468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9" name="グループ化 68"/>
          <p:cNvGrpSpPr/>
          <p:nvPr/>
        </p:nvGrpSpPr>
        <p:grpSpPr>
          <a:xfrm>
            <a:off x="8926341" y="5802786"/>
            <a:ext cx="1115277" cy="806342"/>
            <a:chOff x="3293289" y="1967488"/>
            <a:chExt cx="3744615" cy="2707345"/>
          </a:xfrm>
        </p:grpSpPr>
        <p:sp>
          <p:nvSpPr>
            <p:cNvPr id="70" name="正方形/長方形 69"/>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矢印コネクタ 92"/>
          <p:cNvCxnSpPr/>
          <p:nvPr/>
        </p:nvCxnSpPr>
        <p:spPr>
          <a:xfrm>
            <a:off x="9001063" y="6695758"/>
            <a:ext cx="0" cy="4422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9975724" y="6695758"/>
            <a:ext cx="0" cy="4422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11719353" y="6714034"/>
            <a:ext cx="0" cy="7421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円弧 99"/>
          <p:cNvSpPr/>
          <p:nvPr/>
        </p:nvSpPr>
        <p:spPr>
          <a:xfrm rot="2691790">
            <a:off x="9053818" y="5260860"/>
            <a:ext cx="2116617" cy="2116617"/>
          </a:xfrm>
          <a:prstGeom prst="arc">
            <a:avLst/>
          </a:prstGeom>
          <a:ln w="266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81" name="グループ化 80"/>
          <p:cNvGrpSpPr/>
          <p:nvPr/>
        </p:nvGrpSpPr>
        <p:grpSpPr>
          <a:xfrm>
            <a:off x="10669970" y="5813373"/>
            <a:ext cx="1115277" cy="806342"/>
            <a:chOff x="3293289" y="1967488"/>
            <a:chExt cx="3744615" cy="2707345"/>
          </a:xfrm>
        </p:grpSpPr>
        <p:sp>
          <p:nvSpPr>
            <p:cNvPr id="82" name="正方形/長方形 81"/>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6" name="直線矢印コネクタ 95"/>
          <p:cNvCxnSpPr/>
          <p:nvPr/>
        </p:nvCxnSpPr>
        <p:spPr>
          <a:xfrm>
            <a:off x="10734860" y="6714034"/>
            <a:ext cx="0" cy="3064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グループ化 100"/>
          <p:cNvGrpSpPr/>
          <p:nvPr/>
        </p:nvGrpSpPr>
        <p:grpSpPr>
          <a:xfrm>
            <a:off x="4883349" y="5634091"/>
            <a:ext cx="589189" cy="1503922"/>
            <a:chOff x="2632279" y="1614180"/>
            <a:chExt cx="2700019" cy="6891874"/>
          </a:xfrm>
        </p:grpSpPr>
        <p:grpSp>
          <p:nvGrpSpPr>
            <p:cNvPr id="102" name="グループ化 101"/>
            <p:cNvGrpSpPr/>
            <p:nvPr/>
          </p:nvGrpSpPr>
          <p:grpSpPr>
            <a:xfrm rot="18399811">
              <a:off x="3316450" y="5739831"/>
              <a:ext cx="3360773" cy="670923"/>
              <a:chOff x="5656156" y="5432766"/>
              <a:chExt cx="3725968" cy="670923"/>
            </a:xfrm>
          </p:grpSpPr>
          <p:sp>
            <p:nvSpPr>
              <p:cNvPr id="108" name="正方形/長方形 107"/>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平行四辺形 109"/>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コネクタ 110"/>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グループ化 102"/>
            <p:cNvGrpSpPr/>
            <p:nvPr/>
          </p:nvGrpSpPr>
          <p:grpSpPr>
            <a:xfrm>
              <a:off x="2632279" y="1614180"/>
              <a:ext cx="2533772" cy="6891874"/>
              <a:chOff x="2632279" y="1614180"/>
              <a:chExt cx="2533772" cy="6891874"/>
            </a:xfrm>
          </p:grpSpPr>
          <p:sp>
            <p:nvSpPr>
              <p:cNvPr id="104" name="正方形/長方形 103"/>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14" name="直線コネクタ 113"/>
          <p:cNvCxnSpPr/>
          <p:nvPr/>
        </p:nvCxnSpPr>
        <p:spPr>
          <a:xfrm>
            <a:off x="5132551" y="6549661"/>
            <a:ext cx="9150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5132552" y="7176019"/>
            <a:ext cx="9150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5876480" y="6566988"/>
            <a:ext cx="0" cy="60903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5942241" y="6184916"/>
            <a:ext cx="2145911" cy="1077218"/>
          </a:xfrm>
          <a:prstGeom prst="rect">
            <a:avLst/>
          </a:prstGeom>
          <a:noFill/>
        </p:spPr>
        <p:txBody>
          <a:bodyPr wrap="square" rtlCol="0">
            <a:spAutoFit/>
          </a:bodyPr>
          <a:lstStyle/>
          <a:p>
            <a:r>
              <a:rPr kumimoji="1" lang="en-US" altLang="ja-JP" sz="3200" dirty="0" smtClean="0"/>
              <a:t>×n×π</a:t>
            </a:r>
          </a:p>
          <a:p>
            <a:r>
              <a:rPr lang="ja-JP" altLang="en-US" sz="3200" dirty="0"/>
              <a:t>　</a:t>
            </a:r>
            <a:r>
              <a:rPr lang="ja-JP" altLang="en-US" sz="3200" dirty="0" smtClean="0"/>
              <a:t>　</a:t>
            </a:r>
            <a:r>
              <a:rPr lang="en-US" altLang="ja-JP" sz="3200" dirty="0" smtClean="0"/>
              <a:t>=</a:t>
            </a:r>
            <a:r>
              <a:rPr lang="ja-JP" altLang="en-US" sz="2400" dirty="0" smtClean="0"/>
              <a:t>走行距離</a:t>
            </a:r>
            <a:endParaRPr kumimoji="1" lang="ja-JP" altLang="en-US" sz="2400" dirty="0"/>
          </a:p>
        </p:txBody>
      </p:sp>
      <p:pic>
        <p:nvPicPr>
          <p:cNvPr id="123" name="図 122"/>
          <p:cNvPicPr>
            <a:picLocks noChangeAspect="1"/>
          </p:cNvPicPr>
          <p:nvPr/>
        </p:nvPicPr>
        <p:blipFill>
          <a:blip r:embed="rId2"/>
          <a:stretch>
            <a:fillRect/>
          </a:stretch>
        </p:blipFill>
        <p:spPr>
          <a:xfrm>
            <a:off x="4679828" y="1274504"/>
            <a:ext cx="3061951" cy="1784063"/>
          </a:xfrm>
          <a:prstGeom prst="rect">
            <a:avLst/>
          </a:prstGeom>
        </p:spPr>
      </p:pic>
      <p:grpSp>
        <p:nvGrpSpPr>
          <p:cNvPr id="124" name="グループ化 123"/>
          <p:cNvGrpSpPr/>
          <p:nvPr/>
        </p:nvGrpSpPr>
        <p:grpSpPr>
          <a:xfrm rot="5400000">
            <a:off x="6009654" y="2297334"/>
            <a:ext cx="606001" cy="438137"/>
            <a:chOff x="3293289" y="1967488"/>
            <a:chExt cx="3744615" cy="2707345"/>
          </a:xfrm>
        </p:grpSpPr>
        <p:sp>
          <p:nvSpPr>
            <p:cNvPr id="125" name="正方形/長方形 124"/>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p:cNvGrpSpPr/>
          <p:nvPr/>
        </p:nvGrpSpPr>
        <p:grpSpPr>
          <a:xfrm rot="5400000">
            <a:off x="5005378" y="2347776"/>
            <a:ext cx="606001" cy="438137"/>
            <a:chOff x="3293289" y="1967488"/>
            <a:chExt cx="3744615" cy="2707345"/>
          </a:xfrm>
        </p:grpSpPr>
        <p:sp>
          <p:nvSpPr>
            <p:cNvPr id="161" name="正方形/長方形 160"/>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正方形/長方形 161"/>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正方形/長方形 162"/>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正方形/長方形 163"/>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正方形/長方形 165"/>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正方形/長方形 167"/>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正方形/長方形 168"/>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正方形/長方形 169"/>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正方形/長方形 170"/>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2" name="グループ化 171"/>
          <p:cNvGrpSpPr/>
          <p:nvPr/>
        </p:nvGrpSpPr>
        <p:grpSpPr>
          <a:xfrm rot="10800000">
            <a:off x="6749807" y="2646194"/>
            <a:ext cx="606001" cy="438137"/>
            <a:chOff x="3293289" y="1967488"/>
            <a:chExt cx="3744615" cy="2707345"/>
          </a:xfrm>
        </p:grpSpPr>
        <p:sp>
          <p:nvSpPr>
            <p:cNvPr id="173" name="正方形/長方形 172"/>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正方形/長方形 173"/>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正方形/長方形 174"/>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正方形/長方形 175"/>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正方形/長方形 176"/>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正方形/長方形 177"/>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正方形/長方形 178"/>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正方形/長方形 179"/>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正方形/長方形 180"/>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正方形/長方形 181"/>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正方形/長方形 182"/>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4" name="テキスト ボックス 183"/>
          <p:cNvSpPr txBox="1"/>
          <p:nvPr/>
        </p:nvSpPr>
        <p:spPr>
          <a:xfrm>
            <a:off x="7374402" y="2684247"/>
            <a:ext cx="386231" cy="338554"/>
          </a:xfrm>
          <a:prstGeom prst="rect">
            <a:avLst/>
          </a:prstGeom>
          <a:noFill/>
        </p:spPr>
        <p:txBody>
          <a:bodyPr wrap="square" rtlCol="0">
            <a:spAutoFit/>
          </a:bodyPr>
          <a:lstStyle/>
          <a:p>
            <a:r>
              <a:rPr kumimoji="1" lang="ja-JP" altLang="en-US" sz="1600" dirty="0" smtClean="0"/>
              <a:t>①</a:t>
            </a:r>
            <a:endParaRPr kumimoji="1" lang="ja-JP" altLang="en-US" sz="1600" dirty="0"/>
          </a:p>
        </p:txBody>
      </p:sp>
      <p:sp>
        <p:nvSpPr>
          <p:cNvPr id="185" name="テキスト ボックス 184"/>
          <p:cNvSpPr txBox="1"/>
          <p:nvPr/>
        </p:nvSpPr>
        <p:spPr>
          <a:xfrm>
            <a:off x="5140859" y="1901069"/>
            <a:ext cx="386231" cy="338554"/>
          </a:xfrm>
          <a:prstGeom prst="rect">
            <a:avLst/>
          </a:prstGeom>
          <a:noFill/>
        </p:spPr>
        <p:txBody>
          <a:bodyPr wrap="square" rtlCol="0">
            <a:spAutoFit/>
          </a:bodyPr>
          <a:lstStyle/>
          <a:p>
            <a:r>
              <a:rPr kumimoji="1" lang="ja-JP" altLang="en-US" sz="1600" dirty="0" smtClean="0"/>
              <a:t>②</a:t>
            </a:r>
            <a:endParaRPr kumimoji="1" lang="ja-JP" altLang="en-US" sz="1600" dirty="0"/>
          </a:p>
        </p:txBody>
      </p:sp>
      <p:sp>
        <p:nvSpPr>
          <p:cNvPr id="186" name="テキスト ボックス 185"/>
          <p:cNvSpPr txBox="1"/>
          <p:nvPr/>
        </p:nvSpPr>
        <p:spPr>
          <a:xfrm>
            <a:off x="6105493" y="1879735"/>
            <a:ext cx="386231" cy="338554"/>
          </a:xfrm>
          <a:prstGeom prst="rect">
            <a:avLst/>
          </a:prstGeom>
          <a:noFill/>
        </p:spPr>
        <p:txBody>
          <a:bodyPr wrap="square" rtlCol="0">
            <a:spAutoFit/>
          </a:bodyPr>
          <a:lstStyle/>
          <a:p>
            <a:r>
              <a:rPr kumimoji="1" lang="ja-JP" altLang="en-US" sz="1600" dirty="0" smtClean="0"/>
              <a:t>③</a:t>
            </a:r>
            <a:endParaRPr kumimoji="1" lang="ja-JP" altLang="en-US" sz="1600" dirty="0"/>
          </a:p>
        </p:txBody>
      </p:sp>
      <p:grpSp>
        <p:nvGrpSpPr>
          <p:cNvPr id="187" name="グループ化 186"/>
          <p:cNvGrpSpPr/>
          <p:nvPr/>
        </p:nvGrpSpPr>
        <p:grpSpPr>
          <a:xfrm>
            <a:off x="8926095" y="1395656"/>
            <a:ext cx="327260" cy="835340"/>
            <a:chOff x="2632279" y="1614180"/>
            <a:chExt cx="2700019" cy="6891874"/>
          </a:xfrm>
        </p:grpSpPr>
        <p:grpSp>
          <p:nvGrpSpPr>
            <p:cNvPr id="188" name="グループ化 187"/>
            <p:cNvGrpSpPr/>
            <p:nvPr/>
          </p:nvGrpSpPr>
          <p:grpSpPr>
            <a:xfrm rot="18399811">
              <a:off x="3316450" y="5739831"/>
              <a:ext cx="3360773" cy="670923"/>
              <a:chOff x="5656156" y="5432766"/>
              <a:chExt cx="3725968" cy="670923"/>
            </a:xfrm>
          </p:grpSpPr>
          <p:sp>
            <p:nvSpPr>
              <p:cNvPr id="194" name="正方形/長方形 193"/>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正方形/長方形 194"/>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平行四辺形 195"/>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9" name="グループ化 188"/>
            <p:cNvGrpSpPr/>
            <p:nvPr/>
          </p:nvGrpSpPr>
          <p:grpSpPr>
            <a:xfrm>
              <a:off x="2632279" y="1614180"/>
              <a:ext cx="2533772" cy="6891874"/>
              <a:chOff x="2632279" y="1614180"/>
              <a:chExt cx="2533772" cy="6891874"/>
            </a:xfrm>
          </p:grpSpPr>
          <p:sp>
            <p:nvSpPr>
              <p:cNvPr id="190" name="正方形/長方形 189"/>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円/楕円 192"/>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99" name="グループ化 198"/>
          <p:cNvGrpSpPr/>
          <p:nvPr/>
        </p:nvGrpSpPr>
        <p:grpSpPr>
          <a:xfrm>
            <a:off x="11435968" y="1404282"/>
            <a:ext cx="327260" cy="835340"/>
            <a:chOff x="2632279" y="1614180"/>
            <a:chExt cx="2700019" cy="6891874"/>
          </a:xfrm>
        </p:grpSpPr>
        <p:grpSp>
          <p:nvGrpSpPr>
            <p:cNvPr id="200" name="グループ化 199"/>
            <p:cNvGrpSpPr/>
            <p:nvPr/>
          </p:nvGrpSpPr>
          <p:grpSpPr>
            <a:xfrm rot="18399811">
              <a:off x="3316450" y="5739831"/>
              <a:ext cx="3360773" cy="670923"/>
              <a:chOff x="5656156" y="5432766"/>
              <a:chExt cx="3725968" cy="670923"/>
            </a:xfrm>
          </p:grpSpPr>
          <p:sp>
            <p:nvSpPr>
              <p:cNvPr id="206" name="正方形/長方形 205"/>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正方形/長方形 206"/>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平行四辺形 207"/>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9" name="直線コネクタ 208"/>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1" name="グループ化 200"/>
            <p:cNvGrpSpPr/>
            <p:nvPr/>
          </p:nvGrpSpPr>
          <p:grpSpPr>
            <a:xfrm>
              <a:off x="2632279" y="1614180"/>
              <a:ext cx="2533772" cy="6891874"/>
              <a:chOff x="2632279" y="1614180"/>
              <a:chExt cx="2533772" cy="6891874"/>
            </a:xfrm>
          </p:grpSpPr>
          <p:sp>
            <p:nvSpPr>
              <p:cNvPr id="202" name="正方形/長方形 201"/>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正方形/長方形 202"/>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正方形/長方形 203"/>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5" name="円/楕円 204"/>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13" name="円弧 212"/>
          <p:cNvSpPr/>
          <p:nvPr/>
        </p:nvSpPr>
        <p:spPr>
          <a:xfrm rot="18900001">
            <a:off x="11232462" y="1774181"/>
            <a:ext cx="712135" cy="712135"/>
          </a:xfrm>
          <a:prstGeom prst="arc">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4" name="円弧 213"/>
          <p:cNvSpPr/>
          <p:nvPr/>
        </p:nvSpPr>
        <p:spPr>
          <a:xfrm rot="18900000">
            <a:off x="8710623" y="1777293"/>
            <a:ext cx="712135" cy="712135"/>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5" name="テキスト ボックス 214"/>
          <p:cNvSpPr txBox="1"/>
          <p:nvPr/>
        </p:nvSpPr>
        <p:spPr>
          <a:xfrm>
            <a:off x="9290320" y="1352347"/>
            <a:ext cx="1261238" cy="369332"/>
          </a:xfrm>
          <a:prstGeom prst="rect">
            <a:avLst/>
          </a:prstGeom>
          <a:noFill/>
        </p:spPr>
        <p:txBody>
          <a:bodyPr wrap="square" rtlCol="0">
            <a:spAutoFit/>
          </a:bodyPr>
          <a:lstStyle/>
          <a:p>
            <a:r>
              <a:rPr lang="en-US" altLang="ja-JP" sz="1800" dirty="0" smtClean="0"/>
              <a:t>4-A</a:t>
            </a:r>
            <a:r>
              <a:rPr lang="ja-JP" altLang="en-US" sz="1800" dirty="0"/>
              <a:t> </a:t>
            </a:r>
            <a:r>
              <a:rPr lang="en-US" altLang="ja-JP" sz="1800" dirty="0" err="1" smtClean="0"/>
              <a:t>msec</a:t>
            </a:r>
            <a:endParaRPr kumimoji="1" lang="ja-JP" altLang="en-US" sz="1800" dirty="0"/>
          </a:p>
        </p:txBody>
      </p:sp>
      <p:sp>
        <p:nvSpPr>
          <p:cNvPr id="216" name="テキスト ボックス 215"/>
          <p:cNvSpPr txBox="1"/>
          <p:nvPr/>
        </p:nvSpPr>
        <p:spPr>
          <a:xfrm>
            <a:off x="10552081" y="1971151"/>
            <a:ext cx="947850" cy="369332"/>
          </a:xfrm>
          <a:prstGeom prst="rect">
            <a:avLst/>
          </a:prstGeom>
          <a:noFill/>
        </p:spPr>
        <p:txBody>
          <a:bodyPr wrap="square" rtlCol="0">
            <a:spAutoFit/>
          </a:bodyPr>
          <a:lstStyle/>
          <a:p>
            <a:r>
              <a:rPr lang="en-US" altLang="ja-JP" sz="1800" dirty="0" smtClean="0"/>
              <a:t>A </a:t>
            </a:r>
            <a:r>
              <a:rPr lang="en-US" altLang="ja-JP" sz="1800" dirty="0" err="1" smtClean="0"/>
              <a:t>msec</a:t>
            </a:r>
            <a:endParaRPr kumimoji="1" lang="ja-JP" altLang="en-US" sz="1800" dirty="0"/>
          </a:p>
        </p:txBody>
      </p:sp>
      <p:sp>
        <p:nvSpPr>
          <p:cNvPr id="217" name="左右矢印 216"/>
          <p:cNvSpPr/>
          <p:nvPr/>
        </p:nvSpPr>
        <p:spPr>
          <a:xfrm>
            <a:off x="10041618" y="1721679"/>
            <a:ext cx="628352" cy="250396"/>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正方形/長方形 217"/>
          <p:cNvSpPr/>
          <p:nvPr/>
        </p:nvSpPr>
        <p:spPr>
          <a:xfrm rot="5400000">
            <a:off x="2843110" y="994999"/>
            <a:ext cx="592075" cy="200689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9" name="グループ化 218"/>
          <p:cNvGrpSpPr/>
          <p:nvPr/>
        </p:nvGrpSpPr>
        <p:grpSpPr>
          <a:xfrm rot="5400000">
            <a:off x="1838311" y="1293509"/>
            <a:ext cx="2570747" cy="1858643"/>
            <a:chOff x="3293289" y="1967488"/>
            <a:chExt cx="3744615" cy="2707345"/>
          </a:xfrm>
        </p:grpSpPr>
        <p:sp>
          <p:nvSpPr>
            <p:cNvPr id="220" name="正方形/長方形 219"/>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正方形/長方形 220"/>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正方形/長方形 224"/>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正方形/長方形 225"/>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正方形/長方形 226"/>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 name="正方形/長方形 227"/>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 name="正方形/長方形 228"/>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正方形/長方形 229"/>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5" name="正方形/長方形 234"/>
          <p:cNvSpPr/>
          <p:nvPr/>
        </p:nvSpPr>
        <p:spPr>
          <a:xfrm>
            <a:off x="1987821" y="852558"/>
            <a:ext cx="2193335" cy="64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フリーフォーム 237"/>
          <p:cNvSpPr/>
          <p:nvPr/>
        </p:nvSpPr>
        <p:spPr>
          <a:xfrm>
            <a:off x="783776" y="1768501"/>
            <a:ext cx="990294" cy="1330299"/>
          </a:xfrm>
          <a:custGeom>
            <a:avLst/>
            <a:gdLst>
              <a:gd name="connsiteX0" fmla="*/ 3624 w 816984"/>
              <a:gd name="connsiteY0" fmla="*/ 0 h 1308100"/>
              <a:gd name="connsiteX1" fmla="*/ 105224 w 816984"/>
              <a:gd name="connsiteY1" fmla="*/ 355600 h 1308100"/>
              <a:gd name="connsiteX2" fmla="*/ 702124 w 816984"/>
              <a:gd name="connsiteY2" fmla="*/ 876300 h 1308100"/>
              <a:gd name="connsiteX3" fmla="*/ 816424 w 816984"/>
              <a:gd name="connsiteY3" fmla="*/ 1308100 h 1308100"/>
            </a:gdLst>
            <a:ahLst/>
            <a:cxnLst>
              <a:cxn ang="0">
                <a:pos x="connsiteX0" y="connsiteY0"/>
              </a:cxn>
              <a:cxn ang="0">
                <a:pos x="connsiteX1" y="connsiteY1"/>
              </a:cxn>
              <a:cxn ang="0">
                <a:pos x="connsiteX2" y="connsiteY2"/>
              </a:cxn>
              <a:cxn ang="0">
                <a:pos x="connsiteX3" y="connsiteY3"/>
              </a:cxn>
            </a:cxnLst>
            <a:rect l="l" t="t" r="r" b="b"/>
            <a:pathLst>
              <a:path w="816984" h="1308100">
                <a:moveTo>
                  <a:pt x="3624" y="0"/>
                </a:moveTo>
                <a:cubicBezTo>
                  <a:pt x="-3785" y="104775"/>
                  <a:pt x="-11193" y="209550"/>
                  <a:pt x="105224" y="355600"/>
                </a:cubicBezTo>
                <a:cubicBezTo>
                  <a:pt x="221641" y="501650"/>
                  <a:pt x="583591" y="717550"/>
                  <a:pt x="702124" y="876300"/>
                </a:cubicBezTo>
                <a:cubicBezTo>
                  <a:pt x="820657" y="1035050"/>
                  <a:pt x="818540" y="1171575"/>
                  <a:pt x="816424" y="130810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 name="直線矢印コネクタ 239"/>
          <p:cNvCxnSpPr/>
          <p:nvPr/>
        </p:nvCxnSpPr>
        <p:spPr>
          <a:xfrm>
            <a:off x="614792" y="1652163"/>
            <a:ext cx="13730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テキスト ボックス 242"/>
          <p:cNvSpPr txBox="1"/>
          <p:nvPr/>
        </p:nvSpPr>
        <p:spPr>
          <a:xfrm>
            <a:off x="847815" y="1361236"/>
            <a:ext cx="1497957" cy="307777"/>
          </a:xfrm>
          <a:prstGeom prst="rect">
            <a:avLst/>
          </a:prstGeom>
          <a:noFill/>
        </p:spPr>
        <p:txBody>
          <a:bodyPr wrap="square" rtlCol="0">
            <a:spAutoFit/>
          </a:bodyPr>
          <a:lstStyle/>
          <a:p>
            <a:r>
              <a:rPr kumimoji="1" lang="ja-JP" altLang="en-US" sz="1400" dirty="0" smtClean="0"/>
              <a:t>センサ値</a:t>
            </a:r>
            <a:endParaRPr kumimoji="1" lang="ja-JP" altLang="en-US" sz="1400" dirty="0"/>
          </a:p>
        </p:txBody>
      </p:sp>
      <p:sp>
        <p:nvSpPr>
          <p:cNvPr id="256" name="テキスト ボックス 255"/>
          <p:cNvSpPr txBox="1"/>
          <p:nvPr/>
        </p:nvSpPr>
        <p:spPr>
          <a:xfrm>
            <a:off x="1429357" y="2255576"/>
            <a:ext cx="631347" cy="246221"/>
          </a:xfrm>
          <a:prstGeom prst="rect">
            <a:avLst/>
          </a:prstGeom>
          <a:noFill/>
        </p:spPr>
        <p:txBody>
          <a:bodyPr wrap="square" rtlCol="0">
            <a:spAutoFit/>
          </a:bodyPr>
          <a:lstStyle/>
          <a:p>
            <a:r>
              <a:rPr kumimoji="1" lang="ja-JP" altLang="en-US" sz="1000" dirty="0" smtClean="0"/>
              <a:t>目標</a:t>
            </a:r>
            <a:endParaRPr kumimoji="1" lang="ja-JP" altLang="en-US" sz="1000" dirty="0"/>
          </a:p>
        </p:txBody>
      </p:sp>
      <p:sp>
        <p:nvSpPr>
          <p:cNvPr id="258" name="円/楕円 257"/>
          <p:cNvSpPr/>
          <p:nvPr/>
        </p:nvSpPr>
        <p:spPr>
          <a:xfrm>
            <a:off x="1099774" y="2223477"/>
            <a:ext cx="318689" cy="3186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9" name="直線矢印コネクタ 268"/>
          <p:cNvCxnSpPr/>
          <p:nvPr/>
        </p:nvCxnSpPr>
        <p:spPr>
          <a:xfrm>
            <a:off x="604008" y="3220647"/>
            <a:ext cx="13730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2" name="グループ化 271"/>
          <p:cNvGrpSpPr/>
          <p:nvPr/>
        </p:nvGrpSpPr>
        <p:grpSpPr>
          <a:xfrm rot="10800000">
            <a:off x="748450" y="1673396"/>
            <a:ext cx="1071082" cy="1423230"/>
            <a:chOff x="861338" y="1713104"/>
            <a:chExt cx="990294" cy="1602902"/>
          </a:xfrm>
        </p:grpSpPr>
        <p:sp>
          <p:nvSpPr>
            <p:cNvPr id="270" name="フリーフォーム 269"/>
            <p:cNvSpPr/>
            <p:nvPr/>
          </p:nvSpPr>
          <p:spPr>
            <a:xfrm>
              <a:off x="861338" y="1713104"/>
              <a:ext cx="990294" cy="814400"/>
            </a:xfrm>
            <a:custGeom>
              <a:avLst/>
              <a:gdLst>
                <a:gd name="connsiteX0" fmla="*/ 3624 w 816984"/>
                <a:gd name="connsiteY0" fmla="*/ 0 h 1308100"/>
                <a:gd name="connsiteX1" fmla="*/ 105224 w 816984"/>
                <a:gd name="connsiteY1" fmla="*/ 355600 h 1308100"/>
                <a:gd name="connsiteX2" fmla="*/ 702124 w 816984"/>
                <a:gd name="connsiteY2" fmla="*/ 876300 h 1308100"/>
                <a:gd name="connsiteX3" fmla="*/ 816424 w 816984"/>
                <a:gd name="connsiteY3" fmla="*/ 1308100 h 1308100"/>
              </a:gdLst>
              <a:ahLst/>
              <a:cxnLst>
                <a:cxn ang="0">
                  <a:pos x="connsiteX0" y="connsiteY0"/>
                </a:cxn>
                <a:cxn ang="0">
                  <a:pos x="connsiteX1" y="connsiteY1"/>
                </a:cxn>
                <a:cxn ang="0">
                  <a:pos x="connsiteX2" y="connsiteY2"/>
                </a:cxn>
                <a:cxn ang="0">
                  <a:pos x="connsiteX3" y="connsiteY3"/>
                </a:cxn>
              </a:cxnLst>
              <a:rect l="l" t="t" r="r" b="b"/>
              <a:pathLst>
                <a:path w="816984" h="1308100">
                  <a:moveTo>
                    <a:pt x="3624" y="0"/>
                  </a:moveTo>
                  <a:cubicBezTo>
                    <a:pt x="-3785" y="104775"/>
                    <a:pt x="-11193" y="209550"/>
                    <a:pt x="105224" y="355600"/>
                  </a:cubicBezTo>
                  <a:cubicBezTo>
                    <a:pt x="221641" y="501650"/>
                    <a:pt x="583591" y="717550"/>
                    <a:pt x="702124" y="876300"/>
                  </a:cubicBezTo>
                  <a:cubicBezTo>
                    <a:pt x="820657" y="1035050"/>
                    <a:pt x="818540" y="1171575"/>
                    <a:pt x="816424" y="1308100"/>
                  </a:cubicBezTo>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1" name="フリーフォーム 270"/>
            <p:cNvSpPr/>
            <p:nvPr/>
          </p:nvSpPr>
          <p:spPr>
            <a:xfrm flipV="1">
              <a:off x="867434" y="2457875"/>
              <a:ext cx="984198" cy="858131"/>
            </a:xfrm>
            <a:custGeom>
              <a:avLst/>
              <a:gdLst>
                <a:gd name="connsiteX0" fmla="*/ 3624 w 816984"/>
                <a:gd name="connsiteY0" fmla="*/ 0 h 1308100"/>
                <a:gd name="connsiteX1" fmla="*/ 105224 w 816984"/>
                <a:gd name="connsiteY1" fmla="*/ 355600 h 1308100"/>
                <a:gd name="connsiteX2" fmla="*/ 702124 w 816984"/>
                <a:gd name="connsiteY2" fmla="*/ 876300 h 1308100"/>
                <a:gd name="connsiteX3" fmla="*/ 816424 w 816984"/>
                <a:gd name="connsiteY3" fmla="*/ 1308100 h 1308100"/>
              </a:gdLst>
              <a:ahLst/>
              <a:cxnLst>
                <a:cxn ang="0">
                  <a:pos x="connsiteX0" y="connsiteY0"/>
                </a:cxn>
                <a:cxn ang="0">
                  <a:pos x="connsiteX1" y="connsiteY1"/>
                </a:cxn>
                <a:cxn ang="0">
                  <a:pos x="connsiteX2" y="connsiteY2"/>
                </a:cxn>
                <a:cxn ang="0">
                  <a:pos x="connsiteX3" y="connsiteY3"/>
                </a:cxn>
              </a:cxnLst>
              <a:rect l="l" t="t" r="r" b="b"/>
              <a:pathLst>
                <a:path w="816984" h="1308100">
                  <a:moveTo>
                    <a:pt x="3624" y="0"/>
                  </a:moveTo>
                  <a:cubicBezTo>
                    <a:pt x="-3785" y="104775"/>
                    <a:pt x="-11193" y="209550"/>
                    <a:pt x="105224" y="355600"/>
                  </a:cubicBezTo>
                  <a:cubicBezTo>
                    <a:pt x="221641" y="501650"/>
                    <a:pt x="583591" y="717550"/>
                    <a:pt x="702124" y="876300"/>
                  </a:cubicBezTo>
                  <a:cubicBezTo>
                    <a:pt x="820657" y="1035050"/>
                    <a:pt x="818540" y="1171575"/>
                    <a:pt x="816424" y="1308100"/>
                  </a:cubicBezTo>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3" name="テキスト ボックス 272"/>
          <p:cNvSpPr txBox="1"/>
          <p:nvPr/>
        </p:nvSpPr>
        <p:spPr>
          <a:xfrm>
            <a:off x="848282" y="3249154"/>
            <a:ext cx="1497957" cy="307777"/>
          </a:xfrm>
          <a:prstGeom prst="rect">
            <a:avLst/>
          </a:prstGeom>
          <a:noFill/>
        </p:spPr>
        <p:txBody>
          <a:bodyPr wrap="square" rtlCol="0">
            <a:spAutoFit/>
          </a:bodyPr>
          <a:lstStyle/>
          <a:p>
            <a:r>
              <a:rPr kumimoji="1" lang="ja-JP" altLang="en-US" sz="1400" dirty="0" smtClean="0">
                <a:solidFill>
                  <a:schemeClr val="accent5"/>
                </a:solidFill>
              </a:rPr>
              <a:t>旋回量</a:t>
            </a:r>
            <a:endParaRPr kumimoji="1" lang="ja-JP" altLang="en-US" sz="1400" dirty="0">
              <a:solidFill>
                <a:schemeClr val="accent5"/>
              </a:solidFill>
            </a:endParaRPr>
          </a:p>
        </p:txBody>
      </p:sp>
      <p:cxnSp>
        <p:nvCxnSpPr>
          <p:cNvPr id="232" name="直線コネクタ 231"/>
          <p:cNvCxnSpPr/>
          <p:nvPr/>
        </p:nvCxnSpPr>
        <p:spPr>
          <a:xfrm>
            <a:off x="754000" y="1527126"/>
            <a:ext cx="0" cy="1805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テキスト ボックス 274"/>
          <p:cNvSpPr txBox="1"/>
          <p:nvPr/>
        </p:nvSpPr>
        <p:spPr>
          <a:xfrm>
            <a:off x="1841447" y="2580629"/>
            <a:ext cx="338554" cy="518124"/>
          </a:xfrm>
          <a:prstGeom prst="rect">
            <a:avLst/>
          </a:prstGeom>
          <a:noFill/>
        </p:spPr>
        <p:txBody>
          <a:bodyPr vert="eaVert" wrap="square" rtlCol="0">
            <a:spAutoFit/>
          </a:bodyPr>
          <a:lstStyle/>
          <a:p>
            <a:r>
              <a:rPr kumimoji="1" lang="ja-JP" altLang="en-US" sz="1000" dirty="0" smtClean="0">
                <a:solidFill>
                  <a:srgbClr val="FF0000"/>
                </a:solidFill>
              </a:rPr>
              <a:t>右旋回</a:t>
            </a:r>
            <a:endParaRPr kumimoji="1" lang="ja-JP" altLang="en-US" sz="1000" dirty="0">
              <a:solidFill>
                <a:srgbClr val="FF0000"/>
              </a:solidFill>
            </a:endParaRPr>
          </a:p>
        </p:txBody>
      </p:sp>
      <p:sp>
        <p:nvSpPr>
          <p:cNvPr id="276" name="テキスト ボックス 275"/>
          <p:cNvSpPr txBox="1"/>
          <p:nvPr/>
        </p:nvSpPr>
        <p:spPr>
          <a:xfrm>
            <a:off x="1833467" y="1721827"/>
            <a:ext cx="338554" cy="518124"/>
          </a:xfrm>
          <a:prstGeom prst="rect">
            <a:avLst/>
          </a:prstGeom>
          <a:noFill/>
        </p:spPr>
        <p:txBody>
          <a:bodyPr vert="eaVert" wrap="square" rtlCol="0">
            <a:spAutoFit/>
          </a:bodyPr>
          <a:lstStyle/>
          <a:p>
            <a:r>
              <a:rPr kumimoji="1" lang="ja-JP" altLang="en-US" sz="1000" dirty="0" smtClean="0">
                <a:solidFill>
                  <a:srgbClr val="FF0000"/>
                </a:solidFill>
              </a:rPr>
              <a:t>左旋回</a:t>
            </a:r>
            <a:endParaRPr kumimoji="1" lang="ja-JP" altLang="en-US" sz="1000" dirty="0">
              <a:solidFill>
                <a:srgbClr val="FF0000"/>
              </a:solidFill>
            </a:endParaRPr>
          </a:p>
        </p:txBody>
      </p:sp>
      <p:cxnSp>
        <p:nvCxnSpPr>
          <p:cNvPr id="277" name="直線矢印コネクタ 276"/>
          <p:cNvCxnSpPr/>
          <p:nvPr/>
        </p:nvCxnSpPr>
        <p:spPr>
          <a:xfrm>
            <a:off x="1899688" y="2533563"/>
            <a:ext cx="0" cy="609031"/>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8" name="直線矢印コネクタ 277"/>
          <p:cNvCxnSpPr/>
          <p:nvPr/>
        </p:nvCxnSpPr>
        <p:spPr>
          <a:xfrm>
            <a:off x="1899688" y="1675980"/>
            <a:ext cx="0" cy="555016"/>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86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p:cNvSpPr/>
          <p:nvPr/>
        </p:nvSpPr>
        <p:spPr>
          <a:xfrm>
            <a:off x="7930854" y="7113214"/>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p:cNvGrpSpPr/>
          <p:nvPr/>
        </p:nvGrpSpPr>
        <p:grpSpPr>
          <a:xfrm>
            <a:off x="730327" y="2619796"/>
            <a:ext cx="1409543" cy="3597900"/>
            <a:chOff x="2632279" y="1614180"/>
            <a:chExt cx="2700019" cy="6891874"/>
          </a:xfrm>
        </p:grpSpPr>
        <p:grpSp>
          <p:nvGrpSpPr>
            <p:cNvPr id="13" name="グループ化 12"/>
            <p:cNvGrpSpPr/>
            <p:nvPr/>
          </p:nvGrpSpPr>
          <p:grpSpPr>
            <a:xfrm rot="18399811">
              <a:off x="3316450" y="5739831"/>
              <a:ext cx="3360773" cy="670923"/>
              <a:chOff x="5656156" y="5432766"/>
              <a:chExt cx="3725968" cy="670923"/>
            </a:xfrm>
          </p:grpSpPr>
          <p:sp>
            <p:nvSpPr>
              <p:cNvPr id="7" name="正方形/長方形 6"/>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平行四辺形 10"/>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a:off x="2632279" y="1614180"/>
              <a:ext cx="2533772" cy="6891874"/>
              <a:chOff x="2632279" y="1614180"/>
              <a:chExt cx="2533772" cy="6891874"/>
            </a:xfrm>
          </p:grpSpPr>
          <p:sp>
            <p:nvSpPr>
              <p:cNvPr id="3" name="正方形/長方形 2"/>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6" name="グループ化 25"/>
          <p:cNvGrpSpPr/>
          <p:nvPr/>
        </p:nvGrpSpPr>
        <p:grpSpPr>
          <a:xfrm>
            <a:off x="7709612" y="1614180"/>
            <a:ext cx="3744615" cy="6891874"/>
            <a:chOff x="7709612" y="1614180"/>
            <a:chExt cx="3744615" cy="6891874"/>
          </a:xfrm>
        </p:grpSpPr>
        <p:sp>
          <p:nvSpPr>
            <p:cNvPr id="24" name="正方形/長方形 23"/>
            <p:cNvSpPr/>
            <p:nvPr/>
          </p:nvSpPr>
          <p:spPr>
            <a:xfrm>
              <a:off x="9123457" y="1616178"/>
              <a:ext cx="1026383"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263762" y="3033100"/>
              <a:ext cx="2636315" cy="4003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7709612" y="5972282"/>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1011742" y="5972282"/>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8794543" y="1614180"/>
              <a:ext cx="1574753"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9886567" y="1614180"/>
              <a:ext cx="1013510" cy="10135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8263762" y="1614180"/>
              <a:ext cx="1013510" cy="10135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886567" y="1778986"/>
              <a:ext cx="683897" cy="683897"/>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653601" y="1769691"/>
              <a:ext cx="683897" cy="683897"/>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8653601" y="3474720"/>
              <a:ext cx="1916863" cy="103212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3293289" y="1967488"/>
            <a:ext cx="3744615" cy="2707345"/>
            <a:chOff x="3293289" y="1967488"/>
            <a:chExt cx="3744615" cy="2707345"/>
          </a:xfrm>
        </p:grpSpPr>
        <p:sp>
          <p:nvSpPr>
            <p:cNvPr id="38" name="正方形/長方形 37"/>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0678269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4127</TotalTime>
  <Words>914</Words>
  <Application>Microsoft Office PowerPoint</Application>
  <PresentationFormat>A3 297x420 mm</PresentationFormat>
  <Paragraphs>206</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ＭＳ Ｐゴシック</vt:lpstr>
      <vt:lpstr>メイリオ</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Masayoshi Ozawa</dc:creator>
  <cp:lastModifiedBy>Masayoshi Ozawa</cp:lastModifiedBy>
  <cp:revision>67</cp:revision>
  <dcterms:created xsi:type="dcterms:W3CDTF">2017-07-18T14:15:50Z</dcterms:created>
  <dcterms:modified xsi:type="dcterms:W3CDTF">2017-08-07T15:45:07Z</dcterms:modified>
</cp:coreProperties>
</file>