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4D146-AC96-4D14-9E9F-CF7EEC035AF6}" v="122" dt="2024-11-04T20:05:15.922"/>
    <p1510:client id="{F70BEA6C-E578-4CAA-87B4-DFCC12D1BACA}" v="5" dt="2024-11-05T07:27:49.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tu Kamki" userId="c66ba7c2040f664d" providerId="LiveId" clId="{F70BEA6C-E578-4CAA-87B4-DFCC12D1BACA}"/>
    <pc:docChg chg="modSld">
      <pc:chgData name="Tattu Kamki" userId="c66ba7c2040f664d" providerId="LiveId" clId="{F70BEA6C-E578-4CAA-87B4-DFCC12D1BACA}" dt="2024-11-05T07:29:18.577" v="88" actId="1076"/>
      <pc:docMkLst>
        <pc:docMk/>
      </pc:docMkLst>
      <pc:sldChg chg="addSp modSp mod">
        <pc:chgData name="Tattu Kamki" userId="c66ba7c2040f664d" providerId="LiveId" clId="{F70BEA6C-E578-4CAA-87B4-DFCC12D1BACA}" dt="2024-11-05T07:29:18.577" v="88" actId="1076"/>
        <pc:sldMkLst>
          <pc:docMk/>
          <pc:sldMk cId="3271883148" sldId="256"/>
        </pc:sldMkLst>
        <pc:spChg chg="mod">
          <ac:chgData name="Tattu Kamki" userId="c66ba7c2040f664d" providerId="LiveId" clId="{F70BEA6C-E578-4CAA-87B4-DFCC12D1BACA}" dt="2024-11-05T07:29:15.551" v="87" actId="1076"/>
          <ac:spMkLst>
            <pc:docMk/>
            <pc:sldMk cId="3271883148" sldId="256"/>
            <ac:spMk id="4" creationId="{04C95D31-89F7-A1BD-2E01-A82F7825EF37}"/>
          </ac:spMkLst>
        </pc:spChg>
        <pc:spChg chg="add mod">
          <ac:chgData name="Tattu Kamki" userId="c66ba7c2040f664d" providerId="LiveId" clId="{F70BEA6C-E578-4CAA-87B4-DFCC12D1BACA}" dt="2024-11-05T07:29:18.577" v="88" actId="1076"/>
          <ac:spMkLst>
            <pc:docMk/>
            <pc:sldMk cId="3271883148" sldId="256"/>
            <ac:spMk id="7" creationId="{43950CF9-250A-C065-B8A6-844C7C37112C}"/>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2D8636-F76F-420C-8093-3A3F64DBFC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78790B3-3470-4691-AFC8-2317607FF105}">
      <dgm:prSet/>
      <dgm:spPr/>
      <dgm:t>
        <a:bodyPr/>
        <a:lstStyle/>
        <a:p>
          <a:r>
            <a:rPr lang="en-US" b="1" dirty="0"/>
            <a:t>Diabetes: Diabetes is a chronic disease that occurs either when the pancreas does not produce enough insulin or when the body cannot effectively use the insulin it produces.</a:t>
          </a:r>
          <a:endParaRPr lang="en-US" dirty="0"/>
        </a:p>
      </dgm:t>
    </dgm:pt>
    <dgm:pt modelId="{26319766-A1F5-42C6-83CF-C12175A0D1B2}" type="parTrans" cxnId="{D884990C-38E5-47DB-A0D7-529A5C2E6B32}">
      <dgm:prSet/>
      <dgm:spPr/>
      <dgm:t>
        <a:bodyPr/>
        <a:lstStyle/>
        <a:p>
          <a:endParaRPr lang="en-US"/>
        </a:p>
      </dgm:t>
    </dgm:pt>
    <dgm:pt modelId="{F2A37D17-9228-4E70-961C-CBFE17E75F3C}" type="sibTrans" cxnId="{D884990C-38E5-47DB-A0D7-529A5C2E6B32}">
      <dgm:prSet/>
      <dgm:spPr/>
      <dgm:t>
        <a:bodyPr/>
        <a:lstStyle/>
        <a:p>
          <a:endParaRPr lang="en-US"/>
        </a:p>
      </dgm:t>
    </dgm:pt>
    <dgm:pt modelId="{B53779B6-B343-4D07-B107-7547FC040601}">
      <dgm:prSet/>
      <dgm:spPr/>
      <dgm:t>
        <a:bodyPr/>
        <a:lstStyle/>
        <a:p>
          <a:r>
            <a:rPr lang="en-US" b="1"/>
            <a:t>Antidiabetics agents: agents when are used in the treatment of diabetes are called as antidiabetics agents. They used to lower the blood sugar level in patients suffering from hyperglycaemia. These are also called as anti- hyperglycaemia agents.</a:t>
          </a:r>
          <a:endParaRPr lang="en-US"/>
        </a:p>
      </dgm:t>
    </dgm:pt>
    <dgm:pt modelId="{6D9CCF7B-E40D-4F35-AF44-EF2312991170}" type="parTrans" cxnId="{B7973062-76D3-4D57-A52C-B7C54A5C6795}">
      <dgm:prSet/>
      <dgm:spPr/>
      <dgm:t>
        <a:bodyPr/>
        <a:lstStyle/>
        <a:p>
          <a:endParaRPr lang="en-US"/>
        </a:p>
      </dgm:t>
    </dgm:pt>
    <dgm:pt modelId="{E7D2531C-293C-4714-B784-4E640DF11BA8}" type="sibTrans" cxnId="{B7973062-76D3-4D57-A52C-B7C54A5C6795}">
      <dgm:prSet/>
      <dgm:spPr/>
      <dgm:t>
        <a:bodyPr/>
        <a:lstStyle/>
        <a:p>
          <a:endParaRPr lang="en-US"/>
        </a:p>
      </dgm:t>
    </dgm:pt>
    <dgm:pt modelId="{99E1C439-5C9F-423D-B963-9BD976C08871}" type="pres">
      <dgm:prSet presAssocID="{E72D8636-F76F-420C-8093-3A3F64DBFCA4}" presName="linear" presStyleCnt="0">
        <dgm:presLayoutVars>
          <dgm:animLvl val="lvl"/>
          <dgm:resizeHandles val="exact"/>
        </dgm:presLayoutVars>
      </dgm:prSet>
      <dgm:spPr/>
    </dgm:pt>
    <dgm:pt modelId="{EB6814E1-41DA-45F2-AF99-A88495598FAC}" type="pres">
      <dgm:prSet presAssocID="{378790B3-3470-4691-AFC8-2317607FF105}" presName="parentText" presStyleLbl="node1" presStyleIdx="0" presStyleCnt="2">
        <dgm:presLayoutVars>
          <dgm:chMax val="0"/>
          <dgm:bulletEnabled val="1"/>
        </dgm:presLayoutVars>
      </dgm:prSet>
      <dgm:spPr/>
    </dgm:pt>
    <dgm:pt modelId="{2B83D749-97A6-48D8-A966-F80FDA413A8D}" type="pres">
      <dgm:prSet presAssocID="{F2A37D17-9228-4E70-961C-CBFE17E75F3C}" presName="spacer" presStyleCnt="0"/>
      <dgm:spPr/>
    </dgm:pt>
    <dgm:pt modelId="{810114FA-D6DC-4DF3-AC40-338F39495433}" type="pres">
      <dgm:prSet presAssocID="{B53779B6-B343-4D07-B107-7547FC040601}" presName="parentText" presStyleLbl="node1" presStyleIdx="1" presStyleCnt="2">
        <dgm:presLayoutVars>
          <dgm:chMax val="0"/>
          <dgm:bulletEnabled val="1"/>
        </dgm:presLayoutVars>
      </dgm:prSet>
      <dgm:spPr/>
    </dgm:pt>
  </dgm:ptLst>
  <dgm:cxnLst>
    <dgm:cxn modelId="{D884990C-38E5-47DB-A0D7-529A5C2E6B32}" srcId="{E72D8636-F76F-420C-8093-3A3F64DBFCA4}" destId="{378790B3-3470-4691-AFC8-2317607FF105}" srcOrd="0" destOrd="0" parTransId="{26319766-A1F5-42C6-83CF-C12175A0D1B2}" sibTransId="{F2A37D17-9228-4E70-961C-CBFE17E75F3C}"/>
    <dgm:cxn modelId="{B7973062-76D3-4D57-A52C-B7C54A5C6795}" srcId="{E72D8636-F76F-420C-8093-3A3F64DBFCA4}" destId="{B53779B6-B343-4D07-B107-7547FC040601}" srcOrd="1" destOrd="0" parTransId="{6D9CCF7B-E40D-4F35-AF44-EF2312991170}" sibTransId="{E7D2531C-293C-4714-B784-4E640DF11BA8}"/>
    <dgm:cxn modelId="{E874C159-3369-47B8-898E-D92EE07AB73E}" type="presOf" srcId="{378790B3-3470-4691-AFC8-2317607FF105}" destId="{EB6814E1-41DA-45F2-AF99-A88495598FAC}" srcOrd="0" destOrd="0" presId="urn:microsoft.com/office/officeart/2005/8/layout/vList2"/>
    <dgm:cxn modelId="{FE668ABB-C9B0-4030-B75F-2D377543E989}" type="presOf" srcId="{E72D8636-F76F-420C-8093-3A3F64DBFCA4}" destId="{99E1C439-5C9F-423D-B963-9BD976C08871}" srcOrd="0" destOrd="0" presId="urn:microsoft.com/office/officeart/2005/8/layout/vList2"/>
    <dgm:cxn modelId="{72D08AE6-4849-4046-966C-3B0B65EE91DF}" type="presOf" srcId="{B53779B6-B343-4D07-B107-7547FC040601}" destId="{810114FA-D6DC-4DF3-AC40-338F39495433}" srcOrd="0" destOrd="0" presId="urn:microsoft.com/office/officeart/2005/8/layout/vList2"/>
    <dgm:cxn modelId="{77E0BC96-6EF0-461A-AD8D-E91BE2C06CB8}" type="presParOf" srcId="{99E1C439-5C9F-423D-B963-9BD976C08871}" destId="{EB6814E1-41DA-45F2-AF99-A88495598FAC}" srcOrd="0" destOrd="0" presId="urn:microsoft.com/office/officeart/2005/8/layout/vList2"/>
    <dgm:cxn modelId="{AABEA1C1-563F-4032-A3CA-42E56C137994}" type="presParOf" srcId="{99E1C439-5C9F-423D-B963-9BD976C08871}" destId="{2B83D749-97A6-48D8-A966-F80FDA413A8D}" srcOrd="1" destOrd="0" presId="urn:microsoft.com/office/officeart/2005/8/layout/vList2"/>
    <dgm:cxn modelId="{C3A0C09C-4B53-42B9-8493-F12A652D943F}" type="presParOf" srcId="{99E1C439-5C9F-423D-B963-9BD976C08871}" destId="{810114FA-D6DC-4DF3-AC40-338F3949543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3DD13B-87E6-43F7-8ED1-D666D7AE056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E3E33CE-5DC2-437B-A010-8DDBDDCB9710}">
      <dgm:prSet custT="1"/>
      <dgm:spPr/>
      <dgm:t>
        <a:bodyPr/>
        <a:lstStyle/>
        <a:p>
          <a:pPr>
            <a:defRPr cap="all"/>
          </a:pPr>
          <a:r>
            <a:rPr lang="en-US" sz="2000" b="1" dirty="0"/>
            <a:t>Short acting insulin secretagogues</a:t>
          </a:r>
        </a:p>
      </dgm:t>
    </dgm:pt>
    <dgm:pt modelId="{B6978908-F6DF-4FA6-89E7-0A1532B68BA1}" type="parTrans" cxnId="{EF47C190-C425-4E2D-AA0A-46F5C4464CE4}">
      <dgm:prSet/>
      <dgm:spPr/>
      <dgm:t>
        <a:bodyPr/>
        <a:lstStyle/>
        <a:p>
          <a:endParaRPr lang="en-US"/>
        </a:p>
      </dgm:t>
    </dgm:pt>
    <dgm:pt modelId="{5FD503C6-A4E4-4B6D-AC99-DFBDB9CCB5AC}" type="sibTrans" cxnId="{EF47C190-C425-4E2D-AA0A-46F5C4464CE4}">
      <dgm:prSet/>
      <dgm:spPr/>
      <dgm:t>
        <a:bodyPr/>
        <a:lstStyle/>
        <a:p>
          <a:endParaRPr lang="en-US"/>
        </a:p>
      </dgm:t>
    </dgm:pt>
    <dgm:pt modelId="{BC0F103D-89E8-4601-A8AC-9C0346CD7C6B}">
      <dgm:prSet custT="1"/>
      <dgm:spPr/>
      <dgm:t>
        <a:bodyPr/>
        <a:lstStyle/>
        <a:p>
          <a:pPr>
            <a:defRPr cap="all"/>
          </a:pPr>
          <a:r>
            <a:rPr lang="en-US" sz="2000" b="1" dirty="0"/>
            <a:t>Hence used for post-prandial hyperglucemia</a:t>
          </a:r>
        </a:p>
      </dgm:t>
    </dgm:pt>
    <dgm:pt modelId="{E93DDC4F-32C0-4F33-AC39-3A788E3FE63D}" type="parTrans" cxnId="{8C939403-6B14-4FC6-9B56-CD2AC4CA4261}">
      <dgm:prSet/>
      <dgm:spPr/>
      <dgm:t>
        <a:bodyPr/>
        <a:lstStyle/>
        <a:p>
          <a:endParaRPr lang="en-US"/>
        </a:p>
      </dgm:t>
    </dgm:pt>
    <dgm:pt modelId="{B547D738-FFC5-4CE7-BF65-E5B43E2FD4DC}" type="sibTrans" cxnId="{8C939403-6B14-4FC6-9B56-CD2AC4CA4261}">
      <dgm:prSet/>
      <dgm:spPr/>
      <dgm:t>
        <a:bodyPr/>
        <a:lstStyle/>
        <a:p>
          <a:endParaRPr lang="en-US"/>
        </a:p>
      </dgm:t>
    </dgm:pt>
    <dgm:pt modelId="{36B0AA51-FF68-44B7-8453-DB2AE0D69C56}">
      <dgm:prSet custT="1"/>
      <dgm:spPr/>
      <dgm:t>
        <a:bodyPr/>
        <a:lstStyle/>
        <a:p>
          <a:pPr>
            <a:defRPr cap="all"/>
          </a:pPr>
          <a:r>
            <a:rPr lang="en-US" sz="1800" b="1" dirty="0"/>
            <a:t>Metabolised in liver and excreted in kidney. Hence, dose to be reduced  in both liver and renal failure.</a:t>
          </a:r>
        </a:p>
      </dgm:t>
    </dgm:pt>
    <dgm:pt modelId="{2256DDA3-5E84-4901-9D09-83117B3B31B6}" type="parTrans" cxnId="{C264E6B7-C649-4C38-AD88-FC39D25B1334}">
      <dgm:prSet/>
      <dgm:spPr/>
      <dgm:t>
        <a:bodyPr/>
        <a:lstStyle/>
        <a:p>
          <a:endParaRPr lang="en-US"/>
        </a:p>
      </dgm:t>
    </dgm:pt>
    <dgm:pt modelId="{C416552A-2E85-4CCB-8264-9F91BD7A6C50}" type="sibTrans" cxnId="{C264E6B7-C649-4C38-AD88-FC39D25B1334}">
      <dgm:prSet/>
      <dgm:spPr/>
      <dgm:t>
        <a:bodyPr/>
        <a:lstStyle/>
        <a:p>
          <a:endParaRPr lang="en-US"/>
        </a:p>
      </dgm:t>
    </dgm:pt>
    <dgm:pt modelId="{CDEACD8C-BAE1-4176-AC22-D8A63374F80A}" type="pres">
      <dgm:prSet presAssocID="{343DD13B-87E6-43F7-8ED1-D666D7AE0561}" presName="root" presStyleCnt="0">
        <dgm:presLayoutVars>
          <dgm:dir/>
          <dgm:resizeHandles val="exact"/>
        </dgm:presLayoutVars>
      </dgm:prSet>
      <dgm:spPr/>
    </dgm:pt>
    <dgm:pt modelId="{7E9AF703-E69D-4034-8B1E-B338C8880913}" type="pres">
      <dgm:prSet presAssocID="{3E3E33CE-5DC2-437B-A010-8DDBDDCB9710}" presName="compNode" presStyleCnt="0"/>
      <dgm:spPr/>
    </dgm:pt>
    <dgm:pt modelId="{5F2615E0-1FB6-49DE-9AAD-6DE937DD3095}" type="pres">
      <dgm:prSet presAssocID="{3E3E33CE-5DC2-437B-A010-8DDBDDCB9710}" presName="iconBgRect" presStyleLbl="bgShp" presStyleIdx="0" presStyleCnt="3"/>
      <dgm:spPr/>
    </dgm:pt>
    <dgm:pt modelId="{87F02E1F-B28F-462B-ABC5-DEA7595F1BD9}" type="pres">
      <dgm:prSet presAssocID="{3E3E33CE-5DC2-437B-A010-8DDBDDCB97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07636B4-28FA-4049-BA14-CA82498934A8}" type="pres">
      <dgm:prSet presAssocID="{3E3E33CE-5DC2-437B-A010-8DDBDDCB9710}" presName="spaceRect" presStyleCnt="0"/>
      <dgm:spPr/>
    </dgm:pt>
    <dgm:pt modelId="{FF49CF92-AF02-4DFA-8F14-9901AAF7B85A}" type="pres">
      <dgm:prSet presAssocID="{3E3E33CE-5DC2-437B-A010-8DDBDDCB9710}" presName="textRect" presStyleLbl="revTx" presStyleIdx="0" presStyleCnt="3">
        <dgm:presLayoutVars>
          <dgm:chMax val="1"/>
          <dgm:chPref val="1"/>
        </dgm:presLayoutVars>
      </dgm:prSet>
      <dgm:spPr/>
    </dgm:pt>
    <dgm:pt modelId="{52C25C54-1063-47C1-8D1F-AB7FD7AAA697}" type="pres">
      <dgm:prSet presAssocID="{5FD503C6-A4E4-4B6D-AC99-DFBDB9CCB5AC}" presName="sibTrans" presStyleCnt="0"/>
      <dgm:spPr/>
    </dgm:pt>
    <dgm:pt modelId="{5A156B15-0AA3-4109-BBED-E6912E78798E}" type="pres">
      <dgm:prSet presAssocID="{BC0F103D-89E8-4601-A8AC-9C0346CD7C6B}" presName="compNode" presStyleCnt="0"/>
      <dgm:spPr/>
    </dgm:pt>
    <dgm:pt modelId="{ACE996CA-ED94-44F9-B3A7-74E820B8D2CE}" type="pres">
      <dgm:prSet presAssocID="{BC0F103D-89E8-4601-A8AC-9C0346CD7C6B}" presName="iconBgRect" presStyleLbl="bgShp" presStyleIdx="1" presStyleCnt="3"/>
      <dgm:spPr/>
    </dgm:pt>
    <dgm:pt modelId="{3CB702A7-8D2C-4855-906E-F0346C26057F}" type="pres">
      <dgm:prSet presAssocID="{BC0F103D-89E8-4601-A8AC-9C0346CD7C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46D3BBD4-B381-4664-A87E-BF958E90723D}" type="pres">
      <dgm:prSet presAssocID="{BC0F103D-89E8-4601-A8AC-9C0346CD7C6B}" presName="spaceRect" presStyleCnt="0"/>
      <dgm:spPr/>
    </dgm:pt>
    <dgm:pt modelId="{F174375A-C1FD-45D9-BBAE-AB3D699D0697}" type="pres">
      <dgm:prSet presAssocID="{BC0F103D-89E8-4601-A8AC-9C0346CD7C6B}" presName="textRect" presStyleLbl="revTx" presStyleIdx="1" presStyleCnt="3">
        <dgm:presLayoutVars>
          <dgm:chMax val="1"/>
          <dgm:chPref val="1"/>
        </dgm:presLayoutVars>
      </dgm:prSet>
      <dgm:spPr/>
    </dgm:pt>
    <dgm:pt modelId="{729D289D-0A58-4941-87DD-C591DD2DFEB7}" type="pres">
      <dgm:prSet presAssocID="{B547D738-FFC5-4CE7-BF65-E5B43E2FD4DC}" presName="sibTrans" presStyleCnt="0"/>
      <dgm:spPr/>
    </dgm:pt>
    <dgm:pt modelId="{CA62C3DC-92F1-4879-8220-068285BDED13}" type="pres">
      <dgm:prSet presAssocID="{36B0AA51-FF68-44B7-8453-DB2AE0D69C56}" presName="compNode" presStyleCnt="0"/>
      <dgm:spPr/>
    </dgm:pt>
    <dgm:pt modelId="{FD757F40-403B-4665-8100-2542807A57B3}" type="pres">
      <dgm:prSet presAssocID="{36B0AA51-FF68-44B7-8453-DB2AE0D69C56}" presName="iconBgRect" presStyleLbl="bgShp" presStyleIdx="2" presStyleCnt="3"/>
      <dgm:spPr/>
    </dgm:pt>
    <dgm:pt modelId="{4FDDD871-1D2C-42B2-894E-4EB019E022E7}" type="pres">
      <dgm:prSet presAssocID="{36B0AA51-FF68-44B7-8453-DB2AE0D69C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6FF7EF11-EE8F-4C7F-82FE-B1006D1A00DE}" type="pres">
      <dgm:prSet presAssocID="{36B0AA51-FF68-44B7-8453-DB2AE0D69C56}" presName="spaceRect" presStyleCnt="0"/>
      <dgm:spPr/>
    </dgm:pt>
    <dgm:pt modelId="{3D52E186-1D04-47B6-AF2E-D27E62111125}" type="pres">
      <dgm:prSet presAssocID="{36B0AA51-FF68-44B7-8453-DB2AE0D69C56}" presName="textRect" presStyleLbl="revTx" presStyleIdx="2" presStyleCnt="3">
        <dgm:presLayoutVars>
          <dgm:chMax val="1"/>
          <dgm:chPref val="1"/>
        </dgm:presLayoutVars>
      </dgm:prSet>
      <dgm:spPr/>
    </dgm:pt>
  </dgm:ptLst>
  <dgm:cxnLst>
    <dgm:cxn modelId="{8C939403-6B14-4FC6-9B56-CD2AC4CA4261}" srcId="{343DD13B-87E6-43F7-8ED1-D666D7AE0561}" destId="{BC0F103D-89E8-4601-A8AC-9C0346CD7C6B}" srcOrd="1" destOrd="0" parTransId="{E93DDC4F-32C0-4F33-AC39-3A788E3FE63D}" sibTransId="{B547D738-FFC5-4CE7-BF65-E5B43E2FD4DC}"/>
    <dgm:cxn modelId="{AB12B70A-BD17-4528-9E96-8134591B5FEE}" type="presOf" srcId="{36B0AA51-FF68-44B7-8453-DB2AE0D69C56}" destId="{3D52E186-1D04-47B6-AF2E-D27E62111125}" srcOrd="0" destOrd="0" presId="urn:microsoft.com/office/officeart/2018/5/layout/IconCircleLabelList"/>
    <dgm:cxn modelId="{16A05939-A7EE-4F60-9445-42B9305FE0F7}" type="presOf" srcId="{BC0F103D-89E8-4601-A8AC-9C0346CD7C6B}" destId="{F174375A-C1FD-45D9-BBAE-AB3D699D0697}" srcOrd="0" destOrd="0" presId="urn:microsoft.com/office/officeart/2018/5/layout/IconCircleLabelList"/>
    <dgm:cxn modelId="{39D7AE62-3B4C-43F8-A280-B5BF1295D7A8}" type="presOf" srcId="{343DD13B-87E6-43F7-8ED1-D666D7AE0561}" destId="{CDEACD8C-BAE1-4176-AC22-D8A63374F80A}" srcOrd="0" destOrd="0" presId="urn:microsoft.com/office/officeart/2018/5/layout/IconCircleLabelList"/>
    <dgm:cxn modelId="{EF47C190-C425-4E2D-AA0A-46F5C4464CE4}" srcId="{343DD13B-87E6-43F7-8ED1-D666D7AE0561}" destId="{3E3E33CE-5DC2-437B-A010-8DDBDDCB9710}" srcOrd="0" destOrd="0" parTransId="{B6978908-F6DF-4FA6-89E7-0A1532B68BA1}" sibTransId="{5FD503C6-A4E4-4B6D-AC99-DFBDB9CCB5AC}"/>
    <dgm:cxn modelId="{C264E6B7-C649-4C38-AD88-FC39D25B1334}" srcId="{343DD13B-87E6-43F7-8ED1-D666D7AE0561}" destId="{36B0AA51-FF68-44B7-8453-DB2AE0D69C56}" srcOrd="2" destOrd="0" parTransId="{2256DDA3-5E84-4901-9D09-83117B3B31B6}" sibTransId="{C416552A-2E85-4CCB-8264-9F91BD7A6C50}"/>
    <dgm:cxn modelId="{70C07FF6-0BAF-42CB-AEAA-65E3F887FCB0}" type="presOf" srcId="{3E3E33CE-5DC2-437B-A010-8DDBDDCB9710}" destId="{FF49CF92-AF02-4DFA-8F14-9901AAF7B85A}" srcOrd="0" destOrd="0" presId="urn:microsoft.com/office/officeart/2018/5/layout/IconCircleLabelList"/>
    <dgm:cxn modelId="{26417DB8-C0B5-45C8-ABCF-1BBB9AF97F57}" type="presParOf" srcId="{CDEACD8C-BAE1-4176-AC22-D8A63374F80A}" destId="{7E9AF703-E69D-4034-8B1E-B338C8880913}" srcOrd="0" destOrd="0" presId="urn:microsoft.com/office/officeart/2018/5/layout/IconCircleLabelList"/>
    <dgm:cxn modelId="{7865FC8C-3430-4304-83E4-4DD0E869AD3D}" type="presParOf" srcId="{7E9AF703-E69D-4034-8B1E-B338C8880913}" destId="{5F2615E0-1FB6-49DE-9AAD-6DE937DD3095}" srcOrd="0" destOrd="0" presId="urn:microsoft.com/office/officeart/2018/5/layout/IconCircleLabelList"/>
    <dgm:cxn modelId="{F7089D80-2EE2-4CF6-9253-11DBF44A11A2}" type="presParOf" srcId="{7E9AF703-E69D-4034-8B1E-B338C8880913}" destId="{87F02E1F-B28F-462B-ABC5-DEA7595F1BD9}" srcOrd="1" destOrd="0" presId="urn:microsoft.com/office/officeart/2018/5/layout/IconCircleLabelList"/>
    <dgm:cxn modelId="{43A8AD9A-D71C-4DE4-B6FD-E72B83B62486}" type="presParOf" srcId="{7E9AF703-E69D-4034-8B1E-B338C8880913}" destId="{A07636B4-28FA-4049-BA14-CA82498934A8}" srcOrd="2" destOrd="0" presId="urn:microsoft.com/office/officeart/2018/5/layout/IconCircleLabelList"/>
    <dgm:cxn modelId="{F050A2E5-C6D5-4EE7-A76A-4F506DE0362D}" type="presParOf" srcId="{7E9AF703-E69D-4034-8B1E-B338C8880913}" destId="{FF49CF92-AF02-4DFA-8F14-9901AAF7B85A}" srcOrd="3" destOrd="0" presId="urn:microsoft.com/office/officeart/2018/5/layout/IconCircleLabelList"/>
    <dgm:cxn modelId="{4B460370-05DE-49C8-A694-186EF9D15859}" type="presParOf" srcId="{CDEACD8C-BAE1-4176-AC22-D8A63374F80A}" destId="{52C25C54-1063-47C1-8D1F-AB7FD7AAA697}" srcOrd="1" destOrd="0" presId="urn:microsoft.com/office/officeart/2018/5/layout/IconCircleLabelList"/>
    <dgm:cxn modelId="{9D662330-6FDD-413C-B5F8-B0B0DAF510B3}" type="presParOf" srcId="{CDEACD8C-BAE1-4176-AC22-D8A63374F80A}" destId="{5A156B15-0AA3-4109-BBED-E6912E78798E}" srcOrd="2" destOrd="0" presId="urn:microsoft.com/office/officeart/2018/5/layout/IconCircleLabelList"/>
    <dgm:cxn modelId="{8BCF37F6-4710-4CC8-9CD6-925F51968C7E}" type="presParOf" srcId="{5A156B15-0AA3-4109-BBED-E6912E78798E}" destId="{ACE996CA-ED94-44F9-B3A7-74E820B8D2CE}" srcOrd="0" destOrd="0" presId="urn:microsoft.com/office/officeart/2018/5/layout/IconCircleLabelList"/>
    <dgm:cxn modelId="{755542E8-9DE5-4F8B-A544-26124D323CAB}" type="presParOf" srcId="{5A156B15-0AA3-4109-BBED-E6912E78798E}" destId="{3CB702A7-8D2C-4855-906E-F0346C26057F}" srcOrd="1" destOrd="0" presId="urn:microsoft.com/office/officeart/2018/5/layout/IconCircleLabelList"/>
    <dgm:cxn modelId="{68B2325F-C715-4DD2-8E56-6DD0577956F4}" type="presParOf" srcId="{5A156B15-0AA3-4109-BBED-E6912E78798E}" destId="{46D3BBD4-B381-4664-A87E-BF958E90723D}" srcOrd="2" destOrd="0" presId="urn:microsoft.com/office/officeart/2018/5/layout/IconCircleLabelList"/>
    <dgm:cxn modelId="{06436A94-9745-4A89-8F42-EE901DA6BF20}" type="presParOf" srcId="{5A156B15-0AA3-4109-BBED-E6912E78798E}" destId="{F174375A-C1FD-45D9-BBAE-AB3D699D0697}" srcOrd="3" destOrd="0" presId="urn:microsoft.com/office/officeart/2018/5/layout/IconCircleLabelList"/>
    <dgm:cxn modelId="{216DD99B-6F99-4F8E-89A7-302E6BFDDF21}" type="presParOf" srcId="{CDEACD8C-BAE1-4176-AC22-D8A63374F80A}" destId="{729D289D-0A58-4941-87DD-C591DD2DFEB7}" srcOrd="3" destOrd="0" presId="urn:microsoft.com/office/officeart/2018/5/layout/IconCircleLabelList"/>
    <dgm:cxn modelId="{D496D612-6B59-4FFA-A917-D9F572C6A316}" type="presParOf" srcId="{CDEACD8C-BAE1-4176-AC22-D8A63374F80A}" destId="{CA62C3DC-92F1-4879-8220-068285BDED13}" srcOrd="4" destOrd="0" presId="urn:microsoft.com/office/officeart/2018/5/layout/IconCircleLabelList"/>
    <dgm:cxn modelId="{B663DC01-95BF-4910-8A25-B0F958242E86}" type="presParOf" srcId="{CA62C3DC-92F1-4879-8220-068285BDED13}" destId="{FD757F40-403B-4665-8100-2542807A57B3}" srcOrd="0" destOrd="0" presId="urn:microsoft.com/office/officeart/2018/5/layout/IconCircleLabelList"/>
    <dgm:cxn modelId="{4078BFA5-5B28-4FC4-B937-FFC615B5C432}" type="presParOf" srcId="{CA62C3DC-92F1-4879-8220-068285BDED13}" destId="{4FDDD871-1D2C-42B2-894E-4EB019E022E7}" srcOrd="1" destOrd="0" presId="urn:microsoft.com/office/officeart/2018/5/layout/IconCircleLabelList"/>
    <dgm:cxn modelId="{42F0254A-2033-47DB-B5F1-D22C62F6F4B0}" type="presParOf" srcId="{CA62C3DC-92F1-4879-8220-068285BDED13}" destId="{6FF7EF11-EE8F-4C7F-82FE-B1006D1A00DE}" srcOrd="2" destOrd="0" presId="urn:microsoft.com/office/officeart/2018/5/layout/IconCircleLabelList"/>
    <dgm:cxn modelId="{30E02459-5EE5-4FE0-82D7-275F5C5724F7}" type="presParOf" srcId="{CA62C3DC-92F1-4879-8220-068285BDED13}" destId="{3D52E186-1D04-47B6-AF2E-D27E6211112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814E1-41DA-45F2-AF99-A88495598FAC}">
      <dsp:nvSpPr>
        <dsp:cNvPr id="0" name=""/>
        <dsp:cNvSpPr/>
      </dsp:nvSpPr>
      <dsp:spPr>
        <a:xfrm>
          <a:off x="0" y="19270"/>
          <a:ext cx="6295582" cy="21428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Diabetes: Diabetes is a chronic disease that occurs either when the pancreas does not produce enough insulin or when the body cannot effectively use the insulin it produces.</a:t>
          </a:r>
          <a:endParaRPr lang="en-US" sz="2200" kern="1200" dirty="0"/>
        </a:p>
      </dsp:txBody>
      <dsp:txXfrm>
        <a:off x="104606" y="123876"/>
        <a:ext cx="6086370" cy="1933643"/>
      </dsp:txXfrm>
    </dsp:sp>
    <dsp:sp modelId="{810114FA-D6DC-4DF3-AC40-338F39495433}">
      <dsp:nvSpPr>
        <dsp:cNvPr id="0" name=""/>
        <dsp:cNvSpPr/>
      </dsp:nvSpPr>
      <dsp:spPr>
        <a:xfrm>
          <a:off x="0" y="2225485"/>
          <a:ext cx="6295582" cy="21428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Antidiabetics agents: agents when are used in the treatment of diabetes are called as antidiabetics agents. They used to lower the blood sugar level in patients suffering from hyperglycaemia. These are also called as anti- hyperglycaemia agents.</a:t>
          </a:r>
          <a:endParaRPr lang="en-US" sz="2200" kern="1200"/>
        </a:p>
      </dsp:txBody>
      <dsp:txXfrm>
        <a:off x="104606" y="2330091"/>
        <a:ext cx="6086370" cy="1933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615E0-1FB6-49DE-9AAD-6DE937DD3095}">
      <dsp:nvSpPr>
        <dsp:cNvPr id="0" name=""/>
        <dsp:cNvSpPr/>
      </dsp:nvSpPr>
      <dsp:spPr>
        <a:xfrm>
          <a:off x="563316" y="300793"/>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02E1F-B28F-462B-ABC5-DEA7595F1BD9}">
      <dsp:nvSpPr>
        <dsp:cNvPr id="0" name=""/>
        <dsp:cNvSpPr/>
      </dsp:nvSpPr>
      <dsp:spPr>
        <a:xfrm>
          <a:off x="936253" y="673731"/>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49CF92-AF02-4DFA-8F14-9901AAF7B85A}">
      <dsp:nvSpPr>
        <dsp:cNvPr id="0" name=""/>
        <dsp:cNvSpPr/>
      </dsp:nvSpPr>
      <dsp:spPr>
        <a:xfrm>
          <a:off x="3910" y="2595793"/>
          <a:ext cx="2868750" cy="119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dirty="0"/>
            <a:t>Short acting insulin secretagogues</a:t>
          </a:r>
        </a:p>
      </dsp:txBody>
      <dsp:txXfrm>
        <a:off x="3910" y="2595793"/>
        <a:ext cx="2868750" cy="1196894"/>
      </dsp:txXfrm>
    </dsp:sp>
    <dsp:sp modelId="{ACE996CA-ED94-44F9-B3A7-74E820B8D2CE}">
      <dsp:nvSpPr>
        <dsp:cNvPr id="0" name=""/>
        <dsp:cNvSpPr/>
      </dsp:nvSpPr>
      <dsp:spPr>
        <a:xfrm>
          <a:off x="3934097" y="300793"/>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B702A7-8D2C-4855-906E-F0346C26057F}">
      <dsp:nvSpPr>
        <dsp:cNvPr id="0" name=""/>
        <dsp:cNvSpPr/>
      </dsp:nvSpPr>
      <dsp:spPr>
        <a:xfrm>
          <a:off x="4307035" y="673731"/>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74375A-C1FD-45D9-BBAE-AB3D699D0697}">
      <dsp:nvSpPr>
        <dsp:cNvPr id="0" name=""/>
        <dsp:cNvSpPr/>
      </dsp:nvSpPr>
      <dsp:spPr>
        <a:xfrm>
          <a:off x="3374691" y="2595793"/>
          <a:ext cx="2868750" cy="119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dirty="0"/>
            <a:t>Hence used for post-prandial hyperglucemia</a:t>
          </a:r>
        </a:p>
      </dsp:txBody>
      <dsp:txXfrm>
        <a:off x="3374691" y="2595793"/>
        <a:ext cx="2868750" cy="1196894"/>
      </dsp:txXfrm>
    </dsp:sp>
    <dsp:sp modelId="{FD757F40-403B-4665-8100-2542807A57B3}">
      <dsp:nvSpPr>
        <dsp:cNvPr id="0" name=""/>
        <dsp:cNvSpPr/>
      </dsp:nvSpPr>
      <dsp:spPr>
        <a:xfrm>
          <a:off x="7304879" y="300793"/>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DD871-1D2C-42B2-894E-4EB019E022E7}">
      <dsp:nvSpPr>
        <dsp:cNvPr id="0" name=""/>
        <dsp:cNvSpPr/>
      </dsp:nvSpPr>
      <dsp:spPr>
        <a:xfrm>
          <a:off x="7677816" y="673731"/>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52E186-1D04-47B6-AF2E-D27E62111125}">
      <dsp:nvSpPr>
        <dsp:cNvPr id="0" name=""/>
        <dsp:cNvSpPr/>
      </dsp:nvSpPr>
      <dsp:spPr>
        <a:xfrm>
          <a:off x="6745472" y="2595793"/>
          <a:ext cx="2868750" cy="1196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kern="1200" dirty="0"/>
            <a:t>Metabolised in liver and excreted in kidney. Hence, dose to be reduced  in both liver and renal failure.</a:t>
          </a:r>
        </a:p>
      </dsp:txBody>
      <dsp:txXfrm>
        <a:off x="6745472" y="2595793"/>
        <a:ext cx="2868750" cy="11968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311758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402105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1743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3374521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9438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851963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3823611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132982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27314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E0AC6-1796-4344-AE7E-A06D5A049BE4}"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240748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E0AC6-1796-4344-AE7E-A06D5A049BE4}"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206358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E0AC6-1796-4344-AE7E-A06D5A049BE4}"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41792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E0AC6-1796-4344-AE7E-A06D5A049BE4}"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323190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E0AC6-1796-4344-AE7E-A06D5A049BE4}"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27130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6E0AC6-1796-4344-AE7E-A06D5A049BE4}"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5205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6E0AC6-1796-4344-AE7E-A06D5A049BE4}"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7B143-B7FC-4B7A-9564-39B7C926E574}" type="slidenum">
              <a:rPr lang="en-IN" smtClean="0"/>
              <a:t>‹#›</a:t>
            </a:fld>
            <a:endParaRPr lang="en-IN"/>
          </a:p>
        </p:txBody>
      </p:sp>
    </p:spTree>
    <p:extLst>
      <p:ext uri="{BB962C8B-B14F-4D97-AF65-F5344CB8AC3E}">
        <p14:creationId xmlns:p14="http://schemas.microsoft.com/office/powerpoint/2010/main" val="226103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6E0AC6-1796-4344-AE7E-A06D5A049BE4}" type="datetimeFigureOut">
              <a:rPr lang="en-IN" smtClean="0"/>
              <a:t>05-11-2024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97B143-B7FC-4B7A-9564-39B7C926E574}" type="slidenum">
              <a:rPr lang="en-IN" smtClean="0"/>
              <a:t>‹#›</a:t>
            </a:fld>
            <a:endParaRPr lang="en-IN"/>
          </a:p>
        </p:txBody>
      </p:sp>
    </p:spTree>
    <p:extLst>
      <p:ext uri="{BB962C8B-B14F-4D97-AF65-F5344CB8AC3E}">
        <p14:creationId xmlns:p14="http://schemas.microsoft.com/office/powerpoint/2010/main" val="3281988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Arunachal_University_of_Studies"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uilding with a clock tower&#10;&#10;Description automatically generated">
            <a:extLst>
              <a:ext uri="{FF2B5EF4-FFF2-40B4-BE49-F238E27FC236}">
                <a16:creationId xmlns:a16="http://schemas.microsoft.com/office/drawing/2014/main" id="{2D835575-AAAB-4999-9D76-79FC143500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653" r="12682"/>
          <a:stretch/>
        </p:blipFill>
        <p:spPr>
          <a:xfrm>
            <a:off x="-1219" y="-47906"/>
            <a:ext cx="12191695" cy="6858000"/>
          </a:xfrm>
          <a:prstGeom prst="rect">
            <a:avLst/>
          </a:prstGeom>
        </p:spPr>
      </p:pic>
      <p:sp>
        <p:nvSpPr>
          <p:cNvPr id="2" name="Title 1">
            <a:extLst>
              <a:ext uri="{FF2B5EF4-FFF2-40B4-BE49-F238E27FC236}">
                <a16:creationId xmlns:a16="http://schemas.microsoft.com/office/drawing/2014/main" id="{28F776DF-5666-2F3F-905A-3ADE231A3FCB}"/>
              </a:ext>
            </a:extLst>
          </p:cNvPr>
          <p:cNvSpPr>
            <a:spLocks noGrp="1"/>
          </p:cNvSpPr>
          <p:nvPr>
            <p:ph type="ctrTitle"/>
          </p:nvPr>
        </p:nvSpPr>
        <p:spPr>
          <a:xfrm>
            <a:off x="634767" y="117646"/>
            <a:ext cx="6789490" cy="981973"/>
          </a:xfrm>
        </p:spPr>
        <p:txBody>
          <a:bodyPr anchor="b">
            <a:noAutofit/>
          </a:bodyPr>
          <a:lstStyle/>
          <a:p>
            <a:r>
              <a:rPr lang="en-US" sz="7200" dirty="0">
                <a:solidFill>
                  <a:schemeClr val="tx2"/>
                </a:solidFill>
                <a:latin typeface="Algerian" panose="04020705040A02060702" pitchFamily="82" charset="0"/>
                <a:cs typeface="Aharoni" panose="02010803020104030203" pitchFamily="2" charset="-79"/>
              </a:rPr>
              <a:t>ASSIGNMENT</a:t>
            </a:r>
            <a:endParaRPr lang="en-IN" sz="7200" dirty="0">
              <a:solidFill>
                <a:schemeClr val="tx2"/>
              </a:solidFill>
              <a:latin typeface="Algerian" panose="04020705040A02060702" pitchFamily="82" charset="0"/>
              <a:cs typeface="Aharoni" panose="02010803020104030203" pitchFamily="2" charset="-79"/>
            </a:endParaRPr>
          </a:p>
        </p:txBody>
      </p:sp>
      <p:sp>
        <p:nvSpPr>
          <p:cNvPr id="3" name="Subtitle 2">
            <a:extLst>
              <a:ext uri="{FF2B5EF4-FFF2-40B4-BE49-F238E27FC236}">
                <a16:creationId xmlns:a16="http://schemas.microsoft.com/office/drawing/2014/main" id="{69E950B9-498F-4432-81D4-88FD36CC410E}"/>
              </a:ext>
            </a:extLst>
          </p:cNvPr>
          <p:cNvSpPr>
            <a:spLocks noGrp="1"/>
          </p:cNvSpPr>
          <p:nvPr>
            <p:ph type="subTitle" idx="1"/>
          </p:nvPr>
        </p:nvSpPr>
        <p:spPr>
          <a:xfrm>
            <a:off x="1618272" y="1013089"/>
            <a:ext cx="5680150" cy="1163857"/>
          </a:xfrm>
        </p:spPr>
        <p:txBody>
          <a:bodyPr anchor="t">
            <a:normAutofit/>
          </a:bodyPr>
          <a:lstStyle/>
          <a:p>
            <a:pPr algn="ctr"/>
            <a:r>
              <a:rPr lang="en-US" sz="1800" b="1" dirty="0">
                <a:solidFill>
                  <a:schemeClr val="tx1">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rPr>
              <a:t>SUBJECT-MEDICINAL CHEMISTRY II</a:t>
            </a:r>
          </a:p>
          <a:p>
            <a:pPr algn="ctr"/>
            <a:r>
              <a:rPr lang="en-US" sz="1800" b="1" dirty="0">
                <a:solidFill>
                  <a:schemeClr val="tx1">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rPr>
              <a:t>B.PHARM SEM V</a:t>
            </a:r>
          </a:p>
          <a:p>
            <a:endParaRPr lang="en-IN" sz="1800" dirty="0">
              <a:solidFill>
                <a:schemeClr val="tx1">
                  <a:lumMod val="75000"/>
                  <a:lumOff val="25000"/>
                </a:schemeClr>
              </a:solidFill>
            </a:endParaRPr>
          </a:p>
        </p:txBody>
      </p:sp>
      <p:pic>
        <p:nvPicPr>
          <p:cNvPr id="1026" name="Picture 2">
            <a:extLst>
              <a:ext uri="{FF2B5EF4-FFF2-40B4-BE49-F238E27FC236}">
                <a16:creationId xmlns:a16="http://schemas.microsoft.com/office/drawing/2014/main" id="{7BA2E9F4-7FA9-229B-95CF-1D1C89011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103" r="1" b="3014"/>
          <a:stretch/>
        </p:blipFill>
        <p:spPr bwMode="auto">
          <a:xfrm>
            <a:off x="65893" y="90512"/>
            <a:ext cx="1619491" cy="1520435"/>
          </a:xfrm>
          <a:custGeom>
            <a:avLst/>
            <a:gdLst/>
            <a:ahLst/>
            <a:cxnLst/>
            <a:rect l="l" t="t" r="r" b="b"/>
            <a:pathLst>
              <a:path w="3952684" h="3588642">
                <a:moveTo>
                  <a:pt x="2262021" y="0"/>
                </a:moveTo>
                <a:cubicBezTo>
                  <a:pt x="2521915" y="0"/>
                  <a:pt x="2761111" y="48268"/>
                  <a:pt x="2973080" y="143330"/>
                </a:cubicBezTo>
                <a:cubicBezTo>
                  <a:pt x="3171733" y="232491"/>
                  <a:pt x="3346211" y="362626"/>
                  <a:pt x="3491678" y="530048"/>
                </a:cubicBezTo>
                <a:cubicBezTo>
                  <a:pt x="3788979" y="872350"/>
                  <a:pt x="3952684" y="1358801"/>
                  <a:pt x="3952684" y="1899831"/>
                </a:cubicBezTo>
                <a:cubicBezTo>
                  <a:pt x="3952684" y="2115686"/>
                  <a:pt x="3889322" y="2288927"/>
                  <a:pt x="3747331" y="2461593"/>
                </a:cubicBezTo>
                <a:cubicBezTo>
                  <a:pt x="3598809" y="2642210"/>
                  <a:pt x="3375643" y="2808567"/>
                  <a:pt x="3139331" y="2984675"/>
                </a:cubicBezTo>
                <a:cubicBezTo>
                  <a:pt x="3095732" y="3017128"/>
                  <a:pt x="3050692" y="3050728"/>
                  <a:pt x="3005652" y="3084736"/>
                </a:cubicBezTo>
                <a:cubicBezTo>
                  <a:pt x="2602495" y="3389096"/>
                  <a:pt x="2308249" y="3588642"/>
                  <a:pt x="1907213" y="3588642"/>
                </a:cubicBezTo>
                <a:cubicBezTo>
                  <a:pt x="1296158" y="3588642"/>
                  <a:pt x="863400" y="3343695"/>
                  <a:pt x="460242" y="2769559"/>
                </a:cubicBezTo>
                <a:cubicBezTo>
                  <a:pt x="407483" y="2694411"/>
                  <a:pt x="355911" y="2626066"/>
                  <a:pt x="306036" y="2560014"/>
                </a:cubicBezTo>
                <a:cubicBezTo>
                  <a:pt x="99326" y="2286139"/>
                  <a:pt x="0" y="2143712"/>
                  <a:pt x="0" y="1899831"/>
                </a:cubicBezTo>
                <a:cubicBezTo>
                  <a:pt x="0" y="1657671"/>
                  <a:pt x="62259" y="1418460"/>
                  <a:pt x="184911" y="1188839"/>
                </a:cubicBezTo>
                <a:cubicBezTo>
                  <a:pt x="304934" y="964216"/>
                  <a:pt x="476527" y="758606"/>
                  <a:pt x="694859" y="577907"/>
                </a:cubicBezTo>
                <a:cubicBezTo>
                  <a:pt x="909458" y="400240"/>
                  <a:pt x="1164345" y="253716"/>
                  <a:pt x="1432127" y="154228"/>
                </a:cubicBezTo>
                <a:cubicBezTo>
                  <a:pt x="1707119" y="51875"/>
                  <a:pt x="1986436" y="0"/>
                  <a:pt x="2262021" y="0"/>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6CA67F0-75CD-8F51-5FBD-8E6A7B785BE5}"/>
              </a:ext>
            </a:extLst>
          </p:cNvPr>
          <p:cNvSpPr txBox="1"/>
          <p:nvPr/>
        </p:nvSpPr>
        <p:spPr>
          <a:xfrm>
            <a:off x="9758400" y="6657941"/>
            <a:ext cx="2432076"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en.wikipedia.org/wiki/Arunachal_University_of_Studies">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IN" sz="700">
              <a:solidFill>
                <a:srgbClr val="FFFFFF"/>
              </a:solidFill>
            </a:endParaRPr>
          </a:p>
        </p:txBody>
      </p:sp>
      <p:sp>
        <p:nvSpPr>
          <p:cNvPr id="4" name="TextBox 3">
            <a:extLst>
              <a:ext uri="{FF2B5EF4-FFF2-40B4-BE49-F238E27FC236}">
                <a16:creationId xmlns:a16="http://schemas.microsoft.com/office/drawing/2014/main" id="{04C95D31-89F7-A1BD-2E01-A82F7825EF37}"/>
              </a:ext>
            </a:extLst>
          </p:cNvPr>
          <p:cNvSpPr txBox="1"/>
          <p:nvPr/>
        </p:nvSpPr>
        <p:spPr>
          <a:xfrm>
            <a:off x="8407762" y="90512"/>
            <a:ext cx="3607266" cy="1015663"/>
          </a:xfrm>
          <a:prstGeom prst="rect">
            <a:avLst/>
          </a:prstGeom>
          <a:noFill/>
        </p:spPr>
        <p:txBody>
          <a:bodyPr wrap="square" rtlCol="0">
            <a:spAutoFit/>
          </a:bodyPr>
          <a:lstStyle/>
          <a:p>
            <a:pPr algn="ctr"/>
            <a:r>
              <a:rPr lang="en-US" sz="2000" b="1" dirty="0">
                <a:latin typeface="ADLaM Display" panose="02010000000000000000" pitchFamily="2" charset="0"/>
                <a:ea typeface="ADLaM Display" panose="02010000000000000000" pitchFamily="2" charset="0"/>
                <a:cs typeface="ADLaM Display" panose="02010000000000000000" pitchFamily="2" charset="0"/>
              </a:rPr>
              <a:t>Presented by – Ngamdun Naiham</a:t>
            </a:r>
          </a:p>
          <a:p>
            <a:pPr algn="ctr"/>
            <a:r>
              <a:rPr lang="en-US" sz="2000" b="1" dirty="0">
                <a:latin typeface="ADLaM Display" panose="02010000000000000000" pitchFamily="2" charset="0"/>
                <a:ea typeface="ADLaM Display" panose="02010000000000000000" pitchFamily="2" charset="0"/>
                <a:cs typeface="ADLaM Display" panose="02010000000000000000" pitchFamily="2" charset="0"/>
              </a:rPr>
              <a:t>ACCP270124</a:t>
            </a:r>
            <a:endParaRPr lang="en-IN"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7" name="TextBox 6">
            <a:extLst>
              <a:ext uri="{FF2B5EF4-FFF2-40B4-BE49-F238E27FC236}">
                <a16:creationId xmlns:a16="http://schemas.microsoft.com/office/drawing/2014/main" id="{43950CF9-250A-C065-B8A6-844C7C37112C}"/>
              </a:ext>
            </a:extLst>
          </p:cNvPr>
          <p:cNvSpPr txBox="1"/>
          <p:nvPr/>
        </p:nvSpPr>
        <p:spPr>
          <a:xfrm>
            <a:off x="8850801" y="1214059"/>
            <a:ext cx="2690874" cy="923330"/>
          </a:xfrm>
          <a:prstGeom prst="rect">
            <a:avLst/>
          </a:prstGeom>
          <a:noFill/>
        </p:spPr>
        <p:txBody>
          <a:bodyPr wrap="square" rtlCol="0">
            <a:spAutoFit/>
          </a:bodyPr>
          <a:lstStyle/>
          <a:p>
            <a:pPr algn="ctr"/>
            <a:r>
              <a:rPr lang="en-US" b="1" dirty="0">
                <a:latin typeface="ADLaM Display" panose="02010000000000000000" pitchFamily="2" charset="0"/>
                <a:ea typeface="ADLaM Display" panose="02010000000000000000" pitchFamily="2" charset="0"/>
                <a:cs typeface="ADLaM Display" panose="02010000000000000000" pitchFamily="2" charset="0"/>
              </a:rPr>
              <a:t>Presented to-</a:t>
            </a:r>
          </a:p>
          <a:p>
            <a:pPr algn="ctr"/>
            <a:r>
              <a:rPr lang="en-US" b="1" dirty="0">
                <a:latin typeface="ADLaM Display" panose="02010000000000000000" pitchFamily="2" charset="0"/>
                <a:ea typeface="ADLaM Display" panose="02010000000000000000" pitchFamily="2" charset="0"/>
                <a:cs typeface="ADLaM Display" panose="02010000000000000000" pitchFamily="2" charset="0"/>
              </a:rPr>
              <a:t>Bidyut JK Boruah</a:t>
            </a:r>
          </a:p>
          <a:p>
            <a:pPr algn="ctr"/>
            <a:r>
              <a:rPr lang="en-US" b="1" dirty="0">
                <a:latin typeface="ADLaM Display" panose="02010000000000000000" pitchFamily="2" charset="0"/>
                <a:ea typeface="ADLaM Display" panose="02010000000000000000" pitchFamily="2" charset="0"/>
                <a:cs typeface="ADLaM Display" panose="02010000000000000000" pitchFamily="2" charset="0"/>
              </a:rPr>
              <a:t>Assistant Professor</a:t>
            </a:r>
            <a:endParaRPr lang="en-IN" b="1"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7188314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23D1-0E85-79B8-886E-540626A6A687}"/>
              </a:ext>
            </a:extLst>
          </p:cNvPr>
          <p:cNvSpPr>
            <a:spLocks noGrp="1"/>
          </p:cNvSpPr>
          <p:nvPr>
            <p:ph type="ctrTitle"/>
          </p:nvPr>
        </p:nvSpPr>
        <p:spPr>
          <a:xfrm>
            <a:off x="5839509" y="514340"/>
            <a:ext cx="6468795" cy="1641632"/>
          </a:xfrm>
        </p:spPr>
        <p:txBody>
          <a:bodyPr>
            <a:normAutofit fontScale="90000"/>
          </a:bodyPr>
          <a:lstStyle/>
          <a:p>
            <a:pPr algn="ctr">
              <a:lnSpc>
                <a:spcPct val="100000"/>
              </a:lnSpc>
            </a:pPr>
            <a:r>
              <a:rPr lang="en-US" sz="5400" b="1" dirty="0">
                <a:solidFill>
                  <a:schemeClr val="accent2">
                    <a:lumMod val="50000"/>
                  </a:schemeClr>
                </a:solidFill>
                <a:latin typeface="ADLaM Display" panose="02010000000000000000" pitchFamily="2" charset="0"/>
                <a:ea typeface="ADLaM Display" panose="02010000000000000000" pitchFamily="2" charset="0"/>
                <a:cs typeface="ADLaM Display" panose="02010000000000000000" pitchFamily="2" charset="0"/>
              </a:rPr>
              <a:t>ANTI – DIABETICS AGENTS</a:t>
            </a:r>
            <a:endParaRPr lang="en-IN" sz="5400" b="1" dirty="0">
              <a:solidFill>
                <a:schemeClr val="accent2">
                  <a:lumMod val="5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descr="A cartoon of a pill holding a sword and shield&#10;&#10;Description automatically generated">
            <a:extLst>
              <a:ext uri="{FF2B5EF4-FFF2-40B4-BE49-F238E27FC236}">
                <a16:creationId xmlns:a16="http://schemas.microsoft.com/office/drawing/2014/main" id="{BA04DD95-2A64-4B97-8848-1B57EE13F127}"/>
              </a:ext>
            </a:extLst>
          </p:cNvPr>
          <p:cNvPicPr>
            <a:picLocks noChangeAspect="1"/>
          </p:cNvPicPr>
          <p:nvPr/>
        </p:nvPicPr>
        <p:blipFill>
          <a:blip r:embed="rId2"/>
          <a:srcRect l="14744" r="6507" b="1"/>
          <a:stretch/>
        </p:blipFill>
        <p:spPr>
          <a:xfrm>
            <a:off x="646833" y="553695"/>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aphicFrame>
        <p:nvGraphicFramePr>
          <p:cNvPr id="161" name="TextBox 2">
            <a:extLst>
              <a:ext uri="{FF2B5EF4-FFF2-40B4-BE49-F238E27FC236}">
                <a16:creationId xmlns:a16="http://schemas.microsoft.com/office/drawing/2014/main" id="{A51C16A3-2880-E27E-E0E0-B58947B62ADB}"/>
              </a:ext>
            </a:extLst>
          </p:cNvPr>
          <p:cNvGraphicFramePr/>
          <p:nvPr/>
        </p:nvGraphicFramePr>
        <p:xfrm>
          <a:off x="5839509" y="2295728"/>
          <a:ext cx="6295582" cy="4387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780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61"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Lecture on Anti Diabetic Drugs - ppt download">
            <a:extLst>
              <a:ext uri="{FF2B5EF4-FFF2-40B4-BE49-F238E27FC236}">
                <a16:creationId xmlns:a16="http://schemas.microsoft.com/office/drawing/2014/main" id="{CE917D20-7119-EED2-A425-D28B2214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 r="-245" b="6129"/>
          <a:stretch/>
        </p:blipFill>
        <p:spPr bwMode="auto">
          <a:xfrm>
            <a:off x="1634185" y="87326"/>
            <a:ext cx="8294926" cy="62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63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78CAB-4A72-A254-E2A3-C55FA5EE4B14}"/>
              </a:ext>
            </a:extLst>
          </p:cNvPr>
          <p:cNvSpPr>
            <a:spLocks noGrp="1"/>
          </p:cNvSpPr>
          <p:nvPr>
            <p:ph type="title"/>
          </p:nvPr>
        </p:nvSpPr>
        <p:spPr>
          <a:xfrm>
            <a:off x="1286933" y="609600"/>
            <a:ext cx="10197494" cy="1099457"/>
          </a:xfrm>
        </p:spPr>
        <p:txBody>
          <a:bodyPr>
            <a:normAutofit/>
          </a:bodyPr>
          <a:lstStyle/>
          <a:p>
            <a:pPr algn="ctr"/>
            <a:r>
              <a:rPr lang="en-US" sz="4400" dirty="0">
                <a:solidFill>
                  <a:schemeClr val="accent2">
                    <a:lumMod val="50000"/>
                  </a:schemeClr>
                </a:solidFill>
                <a:latin typeface="ADLaM Display" panose="02010000000000000000" pitchFamily="2" charset="0"/>
                <a:ea typeface="ADLaM Display" panose="02010000000000000000" pitchFamily="2" charset="0"/>
                <a:cs typeface="ADLaM Display" panose="02010000000000000000" pitchFamily="2" charset="0"/>
              </a:rPr>
              <a:t>MEGLITINIDES</a:t>
            </a:r>
            <a:endParaRPr lang="en-IN" sz="4400" dirty="0">
              <a:solidFill>
                <a:schemeClr val="accent2">
                  <a:lumMod val="5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18" name="Content Placeholder 2">
            <a:extLst>
              <a:ext uri="{FF2B5EF4-FFF2-40B4-BE49-F238E27FC236}">
                <a16:creationId xmlns:a16="http://schemas.microsoft.com/office/drawing/2014/main" id="{1765B639-592B-AD17-425E-87BE0163FAFA}"/>
              </a:ext>
            </a:extLst>
          </p:cNvPr>
          <p:cNvGraphicFramePr>
            <a:graphicFrameLocks noGrp="1"/>
          </p:cNvGraphicFramePr>
          <p:nvPr>
            <p:ph idx="1"/>
            <p:extLst>
              <p:ext uri="{D42A27DB-BD31-4B8C-83A1-F6EECF244321}">
                <p14:modId xmlns:p14="http://schemas.microsoft.com/office/powerpoint/2010/main" val="403626981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35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CDB8-CFE7-769F-8B9F-C406B2DC1A9F}"/>
              </a:ext>
            </a:extLst>
          </p:cNvPr>
          <p:cNvSpPr>
            <a:spLocks noGrp="1"/>
          </p:cNvSpPr>
          <p:nvPr>
            <p:ph type="ctrTitle"/>
          </p:nvPr>
        </p:nvSpPr>
        <p:spPr>
          <a:xfrm>
            <a:off x="900949" y="167652"/>
            <a:ext cx="8190607" cy="2104167"/>
          </a:xfrm>
        </p:spPr>
        <p:txBody>
          <a:bodyPr/>
          <a:lstStyle/>
          <a:p>
            <a:pPr algn="l">
              <a:lnSpc>
                <a:spcPct val="150000"/>
              </a:lnSpc>
            </a:pPr>
            <a:r>
              <a:rPr lang="en-IN" dirty="0">
                <a:solidFill>
                  <a:schemeClr val="accent2">
                    <a:lumMod val="75000"/>
                  </a:schemeClr>
                </a:solidFill>
                <a:latin typeface="Aharoni" panose="02010803020104030203" pitchFamily="2" charset="-79"/>
                <a:cs typeface="Aharoni" panose="02010803020104030203" pitchFamily="2" charset="-79"/>
              </a:rPr>
              <a:t>Repaglinide- 2-ethoxy-4-</a:t>
            </a:r>
            <a:br>
              <a:rPr lang="en-IN" dirty="0"/>
            </a:br>
            <a:endParaRPr lang="en-IN" dirty="0"/>
          </a:p>
        </p:txBody>
      </p:sp>
      <p:sp>
        <p:nvSpPr>
          <p:cNvPr id="3" name="Subtitle 2">
            <a:extLst>
              <a:ext uri="{FF2B5EF4-FFF2-40B4-BE49-F238E27FC236}">
                <a16:creationId xmlns:a16="http://schemas.microsoft.com/office/drawing/2014/main" id="{B501178B-3732-57EB-5FF8-25AF17B50BB4}"/>
              </a:ext>
            </a:extLst>
          </p:cNvPr>
          <p:cNvSpPr>
            <a:spLocks noGrp="1"/>
          </p:cNvSpPr>
          <p:nvPr>
            <p:ph type="subTitle" idx="1"/>
          </p:nvPr>
        </p:nvSpPr>
        <p:spPr>
          <a:xfrm>
            <a:off x="976450" y="1012565"/>
            <a:ext cx="7766936" cy="1646302"/>
          </a:xfrm>
        </p:spPr>
        <p:txBody>
          <a:bodyPr>
            <a:normAutofit lnSpcReduction="10000"/>
          </a:bodyPr>
          <a:lstStyle/>
          <a:p>
            <a:pPr algn="l">
              <a:lnSpc>
                <a:spcPct val="150000"/>
              </a:lnSpc>
            </a:pPr>
            <a:r>
              <a:rPr lang="en-US" sz="2400"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It induces fast onset and short-lasting insulin secretion. Administered before each meal to control post-prandial hyperglycaemia. </a:t>
            </a:r>
            <a:endParaRPr lang="en-IN" sz="2400"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AutoShape 2" descr="Repaglinide molecular structure, flat skeletal chemical ...">
            <a:extLst>
              <a:ext uri="{FF2B5EF4-FFF2-40B4-BE49-F238E27FC236}">
                <a16:creationId xmlns:a16="http://schemas.microsoft.com/office/drawing/2014/main" id="{AC13E0C5-8023-B717-5D1D-86C9E01EA6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Repaglinide molecular structure, flat skeletal chemical ...">
            <a:extLst>
              <a:ext uri="{FF2B5EF4-FFF2-40B4-BE49-F238E27FC236}">
                <a16:creationId xmlns:a16="http://schemas.microsoft.com/office/drawing/2014/main" id="{63F3968C-0A77-1677-0678-413C6A3701D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Repaglinide molecular structure, flat skeletal chemical ...">
            <a:extLst>
              <a:ext uri="{FF2B5EF4-FFF2-40B4-BE49-F238E27FC236}">
                <a16:creationId xmlns:a16="http://schemas.microsoft.com/office/drawing/2014/main" id="{A91592B7-7F7F-1F23-8B11-E6DDD402171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Repaglinide molecular structure, flat skeletal chemical ...">
            <a:extLst>
              <a:ext uri="{FF2B5EF4-FFF2-40B4-BE49-F238E27FC236}">
                <a16:creationId xmlns:a16="http://schemas.microsoft.com/office/drawing/2014/main" id="{D2C408C5-660F-1BAC-F2C2-6F90525783DC}"/>
              </a:ext>
            </a:extLst>
          </p:cNvPr>
          <p:cNvSpPr>
            <a:spLocks noChangeAspect="1" noChangeArrowheads="1"/>
          </p:cNvSpPr>
          <p:nvPr/>
        </p:nvSpPr>
        <p:spPr bwMode="auto">
          <a:xfrm>
            <a:off x="6400800" y="38046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ED9699B9-483B-5ED3-0D21-573BC50ADD06}"/>
              </a:ext>
            </a:extLst>
          </p:cNvPr>
          <p:cNvPicPr>
            <a:picLocks noChangeAspect="1"/>
          </p:cNvPicPr>
          <p:nvPr/>
        </p:nvPicPr>
        <p:blipFill>
          <a:blip r:embed="rId2"/>
          <a:srcRect t="24873" b="27116"/>
          <a:stretch/>
        </p:blipFill>
        <p:spPr>
          <a:xfrm>
            <a:off x="2320188" y="2650542"/>
            <a:ext cx="4807684" cy="2308224"/>
          </a:xfrm>
          <a:prstGeom prst="rect">
            <a:avLst/>
          </a:prstGeom>
        </p:spPr>
      </p:pic>
      <p:sp>
        <p:nvSpPr>
          <p:cNvPr id="10" name="TextBox 9">
            <a:extLst>
              <a:ext uri="{FF2B5EF4-FFF2-40B4-BE49-F238E27FC236}">
                <a16:creationId xmlns:a16="http://schemas.microsoft.com/office/drawing/2014/main" id="{6875AC5A-99F2-C7B2-338E-B1600AA1B076}"/>
              </a:ext>
            </a:extLst>
          </p:cNvPr>
          <p:cNvSpPr txBox="1"/>
          <p:nvPr/>
        </p:nvSpPr>
        <p:spPr>
          <a:xfrm>
            <a:off x="900949" y="5033021"/>
            <a:ext cx="7921265" cy="646331"/>
          </a:xfrm>
          <a:prstGeom prst="rect">
            <a:avLst/>
          </a:prstGeom>
          <a:noFill/>
        </p:spPr>
        <p:txBody>
          <a:bodyPr wrap="square" rtlCol="0">
            <a:spAutoFit/>
          </a:bodyPr>
          <a:lstStyle/>
          <a:p>
            <a:r>
              <a:rPr lang="en-IN" sz="1800" b="1" i="1" dirty="0">
                <a:solidFill>
                  <a:schemeClr val="accent2">
                    <a:lumMod val="75000"/>
                  </a:schemeClr>
                </a:solidFill>
              </a:rPr>
              <a:t>[2-[3-methyl-1-[2-(piperidin-1-yl)phenyl]butylamino]-2-oxo-ethyl] benzoic acid</a:t>
            </a:r>
            <a:endParaRPr lang="en-IN" b="1" i="1" dirty="0">
              <a:solidFill>
                <a:schemeClr val="accent2">
                  <a:lumMod val="75000"/>
                </a:schemeClr>
              </a:solidFill>
            </a:endParaRPr>
          </a:p>
        </p:txBody>
      </p:sp>
    </p:spTree>
    <p:extLst>
      <p:ext uri="{BB962C8B-B14F-4D97-AF65-F5344CB8AC3E}">
        <p14:creationId xmlns:p14="http://schemas.microsoft.com/office/powerpoint/2010/main" val="321851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A2FB-3EF3-B0C4-00DC-0390F232F1A3}"/>
              </a:ext>
            </a:extLst>
          </p:cNvPr>
          <p:cNvSpPr>
            <a:spLocks noGrp="1"/>
          </p:cNvSpPr>
          <p:nvPr>
            <p:ph type="ctrTitle"/>
          </p:nvPr>
        </p:nvSpPr>
        <p:spPr>
          <a:xfrm>
            <a:off x="710112" y="0"/>
            <a:ext cx="8831122" cy="2499896"/>
          </a:xfrm>
        </p:spPr>
        <p:txBody>
          <a:bodyPr/>
          <a:lstStyle/>
          <a:p>
            <a:pPr algn="just">
              <a:lnSpc>
                <a:spcPct val="150000"/>
              </a:lnSpc>
            </a:pPr>
            <a:r>
              <a:rPr lang="en-US" sz="2800" b="1" i="0" dirty="0">
                <a:solidFill>
                  <a:schemeClr val="accent2">
                    <a:lumMod val="75000"/>
                  </a:schemeClr>
                </a:solidFill>
                <a:effectLst/>
                <a:latin typeface="Aharoni" panose="02010803020104030203" pitchFamily="2" charset="-79"/>
                <a:cs typeface="Aharoni" panose="02010803020104030203" pitchFamily="2" charset="-79"/>
              </a:rPr>
              <a:t>Mechanism of Action:</a:t>
            </a:r>
            <a:br>
              <a:rPr lang="en-US" sz="2800" b="1" i="0" dirty="0">
                <a:solidFill>
                  <a:schemeClr val="accent2">
                    <a:lumMod val="75000"/>
                  </a:schemeClr>
                </a:solidFill>
                <a:effectLst/>
                <a:latin typeface="Aharoni" panose="02010803020104030203" pitchFamily="2" charset="-79"/>
                <a:cs typeface="Aharoni" panose="02010803020104030203" pitchFamily="2" charset="-79"/>
              </a:rPr>
            </a:br>
            <a:r>
              <a:rPr lang="en-US" sz="2400" b="0" i="0" dirty="0">
                <a:solidFill>
                  <a:schemeClr val="accent2"/>
                </a:solidFill>
                <a:effectLst/>
                <a:latin typeface="ADLaM Display" panose="02010000000000000000" pitchFamily="2" charset="0"/>
                <a:ea typeface="ADLaM Display" panose="02010000000000000000" pitchFamily="2" charset="0"/>
                <a:cs typeface="ADLaM Display" panose="02010000000000000000" pitchFamily="2" charset="0"/>
              </a:rPr>
              <a:t>Repaglinide is an insulin secretagogue, </a:t>
            </a:r>
            <a:r>
              <a:rPr lang="en-US" sz="2000" b="0" i="0" dirty="0">
                <a:solidFill>
                  <a:schemeClr val="accent2"/>
                </a:solidFill>
                <a:effectLst/>
                <a:latin typeface="ADLaM Display" panose="02010000000000000000" pitchFamily="2" charset="0"/>
                <a:ea typeface="ADLaM Display" panose="02010000000000000000" pitchFamily="2" charset="0"/>
                <a:cs typeface="ADLaM Display" panose="02010000000000000000" pitchFamily="2" charset="0"/>
              </a:rPr>
              <a:t>meaning it binds to receptors on pancreatic beta cells and stimulates insulin release. Repaglinide binds to an ATP-dependent potassium channel on beta cells, known as SUR1, bringing about its closure.</a:t>
            </a:r>
            <a:endParaRPr lang="en-IN"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598CB24F-8359-311F-C3AB-38E4E6408CCD}"/>
              </a:ext>
            </a:extLst>
          </p:cNvPr>
          <p:cNvSpPr txBox="1"/>
          <p:nvPr/>
        </p:nvSpPr>
        <p:spPr>
          <a:xfrm>
            <a:off x="710112" y="2499896"/>
            <a:ext cx="7701094" cy="961545"/>
          </a:xfrm>
          <a:prstGeom prst="rect">
            <a:avLst/>
          </a:prstGeom>
          <a:noFill/>
        </p:spPr>
        <p:txBody>
          <a:bodyPr wrap="square" rtlCol="0">
            <a:spAutoFit/>
          </a:bodyPr>
          <a:lstStyle/>
          <a:p>
            <a:pPr>
              <a:lnSpc>
                <a:spcPct val="150000"/>
              </a:lnSpc>
            </a:pPr>
            <a:r>
              <a:rPr lang="en-US" sz="2000" b="1"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Used as oral hypoglycaemic agent for treatment of type-2 diabetes. </a:t>
            </a:r>
            <a:endParaRPr lang="en-IN" sz="2000" b="1"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0029E9BD-A4E7-C7D0-83C6-86F1C88B9E81}"/>
              </a:ext>
            </a:extLst>
          </p:cNvPr>
          <p:cNvSpPr txBox="1"/>
          <p:nvPr/>
        </p:nvSpPr>
        <p:spPr>
          <a:xfrm>
            <a:off x="710112" y="3461441"/>
            <a:ext cx="7357145" cy="3276282"/>
          </a:xfrm>
          <a:prstGeom prst="rect">
            <a:avLst/>
          </a:prstGeom>
          <a:noFill/>
        </p:spPr>
        <p:txBody>
          <a:bodyPr wrap="square" rtlCol="0">
            <a:spAutoFit/>
          </a:bodyPr>
          <a:lstStyle/>
          <a:p>
            <a:pPr algn="l">
              <a:lnSpc>
                <a:spcPct val="150000"/>
              </a:lnSpc>
            </a:pPr>
            <a:r>
              <a:rPr lang="en-US" sz="2000" b="1" i="0" dirty="0">
                <a:solidFill>
                  <a:srgbClr val="02475B"/>
                </a:solidFill>
                <a:effectLst/>
                <a:latin typeface="Illuma Black" panose="00000A00000000000000" pitchFamily="2" charset="0"/>
              </a:rPr>
              <a:t>Side Effects of REPAGLINIDE</a:t>
            </a:r>
          </a:p>
          <a:p>
            <a:pPr algn="l">
              <a:lnSpc>
                <a:spcPct val="150000"/>
              </a:lnSpc>
              <a:buFont typeface="Arial" panose="020B0604020202020204" pitchFamily="34" charset="0"/>
              <a:buChar char="•"/>
            </a:pPr>
            <a:r>
              <a:rPr lang="en-US" sz="2000" b="1" i="0" dirty="0">
                <a:solidFill>
                  <a:srgbClr val="02475B"/>
                </a:solidFill>
                <a:effectLst/>
                <a:latin typeface="Inter"/>
              </a:rPr>
              <a:t>Headache</a:t>
            </a:r>
          </a:p>
          <a:p>
            <a:pPr algn="l">
              <a:lnSpc>
                <a:spcPct val="150000"/>
              </a:lnSpc>
              <a:buFont typeface="Arial" panose="020B0604020202020204" pitchFamily="34" charset="0"/>
              <a:buChar char="•"/>
            </a:pPr>
            <a:r>
              <a:rPr lang="en-US" sz="2000" b="1" i="0" dirty="0">
                <a:solidFill>
                  <a:srgbClr val="02475B"/>
                </a:solidFill>
                <a:effectLst/>
                <a:latin typeface="Inter"/>
              </a:rPr>
              <a:t>Stomach pain</a:t>
            </a:r>
          </a:p>
          <a:p>
            <a:pPr algn="l">
              <a:lnSpc>
                <a:spcPct val="150000"/>
              </a:lnSpc>
              <a:buFont typeface="Arial" panose="020B0604020202020204" pitchFamily="34" charset="0"/>
              <a:buChar char="•"/>
            </a:pPr>
            <a:r>
              <a:rPr lang="en-US" sz="2000" b="1" i="0" dirty="0">
                <a:solidFill>
                  <a:srgbClr val="02475B"/>
                </a:solidFill>
                <a:effectLst/>
                <a:latin typeface="Inter"/>
              </a:rPr>
              <a:t>Sign of a common cold</a:t>
            </a:r>
          </a:p>
          <a:p>
            <a:pPr algn="l">
              <a:lnSpc>
                <a:spcPct val="150000"/>
              </a:lnSpc>
              <a:buFont typeface="Arial" panose="020B0604020202020204" pitchFamily="34" charset="0"/>
              <a:buChar char="•"/>
            </a:pPr>
            <a:r>
              <a:rPr lang="en-US" sz="2000" b="1" i="0" dirty="0">
                <a:solidFill>
                  <a:srgbClr val="02475B"/>
                </a:solidFill>
                <a:effectLst/>
                <a:latin typeface="Inter"/>
              </a:rPr>
              <a:t>Diarrhoea</a:t>
            </a:r>
          </a:p>
          <a:p>
            <a:pPr algn="l">
              <a:lnSpc>
                <a:spcPct val="150000"/>
              </a:lnSpc>
              <a:buFont typeface="Arial" panose="020B0604020202020204" pitchFamily="34" charset="0"/>
              <a:buChar char="•"/>
            </a:pPr>
            <a:r>
              <a:rPr lang="en-US" sz="2000" b="1" i="0" dirty="0">
                <a:solidFill>
                  <a:srgbClr val="02475B"/>
                </a:solidFill>
                <a:effectLst/>
                <a:latin typeface="Inter"/>
              </a:rPr>
              <a:t>Joint pain</a:t>
            </a:r>
          </a:p>
          <a:p>
            <a:pPr algn="l">
              <a:lnSpc>
                <a:spcPct val="150000"/>
              </a:lnSpc>
              <a:buFont typeface="Arial" panose="020B0604020202020204" pitchFamily="34" charset="0"/>
              <a:buChar char="•"/>
            </a:pPr>
            <a:r>
              <a:rPr lang="en-US" sz="2000" b="1" i="0" dirty="0">
                <a:solidFill>
                  <a:srgbClr val="02475B"/>
                </a:solidFill>
                <a:effectLst/>
                <a:latin typeface="Inter"/>
              </a:rPr>
              <a:t>Back pain</a:t>
            </a:r>
            <a:endParaRPr lang="en-US" b="1" i="0" dirty="0">
              <a:solidFill>
                <a:srgbClr val="02475B"/>
              </a:solidFill>
              <a:effectLst/>
              <a:latin typeface="Inter"/>
            </a:endParaRPr>
          </a:p>
        </p:txBody>
      </p:sp>
    </p:spTree>
    <p:extLst>
      <p:ext uri="{BB962C8B-B14F-4D97-AF65-F5344CB8AC3E}">
        <p14:creationId xmlns:p14="http://schemas.microsoft.com/office/powerpoint/2010/main" val="357030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97B3-28DD-CDBE-C09A-EC47B550BE07}"/>
              </a:ext>
            </a:extLst>
          </p:cNvPr>
          <p:cNvSpPr>
            <a:spLocks noGrp="1"/>
          </p:cNvSpPr>
          <p:nvPr>
            <p:ph type="ctrTitle"/>
          </p:nvPr>
        </p:nvSpPr>
        <p:spPr>
          <a:xfrm>
            <a:off x="928227" y="1448190"/>
            <a:ext cx="7766936" cy="1646302"/>
          </a:xfrm>
        </p:spPr>
        <p:txBody>
          <a:bodyPr/>
          <a:lstStyle/>
          <a:p>
            <a:pPr algn="l">
              <a:lnSpc>
                <a:spcPct val="150000"/>
              </a:lnSpc>
            </a:pPr>
            <a:r>
              <a:rPr lang="en-US" sz="6000" b="1"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NATEGLINIDE:</a:t>
            </a:r>
            <a:br>
              <a:rPr lang="en-US" sz="6000" b="1" dirty="0">
                <a:latin typeface="Aharoni" panose="02010803020104030203" pitchFamily="2" charset="-79"/>
                <a:cs typeface="Aharoni" panose="02010803020104030203" pitchFamily="2" charset="-79"/>
              </a:rPr>
            </a:br>
            <a:r>
              <a:rPr lang="en-US" sz="2800" b="1"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It’s a phenylalanine derivative. Causes faster onset and short-lasting insulin secretion than repaglinide.</a:t>
            </a:r>
            <a:endParaRPr lang="en-IN" sz="6000" b="1"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a:extLst>
              <a:ext uri="{FF2B5EF4-FFF2-40B4-BE49-F238E27FC236}">
                <a16:creationId xmlns:a16="http://schemas.microsoft.com/office/drawing/2014/main" id="{FB7E2DFC-CA8D-3E4F-53F1-38EAD350C3DA}"/>
              </a:ext>
            </a:extLst>
          </p:cNvPr>
          <p:cNvPicPr>
            <a:picLocks noChangeAspect="1"/>
          </p:cNvPicPr>
          <p:nvPr/>
        </p:nvPicPr>
        <p:blipFill>
          <a:blip r:embed="rId2"/>
          <a:srcRect l="11160" t="6038" r="7415" b="9490"/>
          <a:stretch/>
        </p:blipFill>
        <p:spPr>
          <a:xfrm>
            <a:off x="1817926" y="3094492"/>
            <a:ext cx="6274341" cy="2373550"/>
          </a:xfrm>
          <a:prstGeom prst="rect">
            <a:avLst/>
          </a:prstGeom>
        </p:spPr>
      </p:pic>
    </p:spTree>
    <p:extLst>
      <p:ext uri="{BB962C8B-B14F-4D97-AF65-F5344CB8AC3E}">
        <p14:creationId xmlns:p14="http://schemas.microsoft.com/office/powerpoint/2010/main" val="2343838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2480-3D44-C1B5-D40F-F237AE4C24F7}"/>
              </a:ext>
            </a:extLst>
          </p:cNvPr>
          <p:cNvSpPr>
            <a:spLocks noGrp="1"/>
          </p:cNvSpPr>
          <p:nvPr>
            <p:ph type="ctrTitle"/>
          </p:nvPr>
        </p:nvSpPr>
        <p:spPr>
          <a:xfrm>
            <a:off x="894671" y="3032620"/>
            <a:ext cx="7766936" cy="1181759"/>
          </a:xfrm>
        </p:spPr>
        <p:txBody>
          <a:bodyPr/>
          <a:lstStyle/>
          <a:p>
            <a:pPr algn="l"/>
            <a:r>
              <a:rPr lang="en-US" sz="2000" b="1" dirty="0">
                <a:solidFill>
                  <a:schemeClr val="accent2"/>
                </a:solidFill>
              </a:rPr>
              <a:t>Used as oral hypoglycaemic agent for treatment of type-2 diabetes. </a:t>
            </a:r>
            <a:br>
              <a:rPr lang="en-IN" sz="2000" b="1" dirty="0">
                <a:solidFill>
                  <a:schemeClr val="accent2"/>
                </a:solidFill>
              </a:rPr>
            </a:br>
            <a:endParaRPr lang="en-IN" sz="2000" dirty="0">
              <a:solidFill>
                <a:schemeClr val="accent2"/>
              </a:solidFill>
            </a:endParaRPr>
          </a:p>
        </p:txBody>
      </p:sp>
      <p:sp>
        <p:nvSpPr>
          <p:cNvPr id="3" name="Subtitle 2">
            <a:extLst>
              <a:ext uri="{FF2B5EF4-FFF2-40B4-BE49-F238E27FC236}">
                <a16:creationId xmlns:a16="http://schemas.microsoft.com/office/drawing/2014/main" id="{28081DB1-F441-F159-360F-8B0AEC0BB9B3}"/>
              </a:ext>
            </a:extLst>
          </p:cNvPr>
          <p:cNvSpPr>
            <a:spLocks noGrp="1"/>
          </p:cNvSpPr>
          <p:nvPr>
            <p:ph type="subTitle" idx="1"/>
          </p:nvPr>
        </p:nvSpPr>
        <p:spPr>
          <a:xfrm>
            <a:off x="894671" y="202424"/>
            <a:ext cx="8240940" cy="2960226"/>
          </a:xfrm>
        </p:spPr>
        <p:txBody>
          <a:bodyPr>
            <a:normAutofit fontScale="92500" lnSpcReduction="10000"/>
          </a:bodyPr>
          <a:lstStyle/>
          <a:p>
            <a:pPr algn="l">
              <a:lnSpc>
                <a:spcPct val="160000"/>
              </a:lnSpc>
            </a:pPr>
            <a:r>
              <a:rPr lang="en-US" sz="2400" dirty="0">
                <a:solidFill>
                  <a:schemeClr val="accent2">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Mechanism of Action:</a:t>
            </a:r>
          </a:p>
          <a:p>
            <a:pPr algn="l">
              <a:lnSpc>
                <a:spcPct val="160000"/>
              </a:lnSpc>
            </a:pPr>
            <a:r>
              <a:rPr lang="en-US" sz="2000" b="0" i="0" dirty="0">
                <a:solidFill>
                  <a:schemeClr val="accent2"/>
                </a:solidFill>
                <a:effectLst/>
                <a:latin typeface="ADLaM Display" panose="02010000000000000000" pitchFamily="2" charset="0"/>
                <a:ea typeface="ADLaM Display" panose="02010000000000000000" pitchFamily="2" charset="0"/>
                <a:cs typeface="ADLaM Display" panose="02010000000000000000" pitchFamily="2" charset="0"/>
              </a:rPr>
              <a:t>Nateglinide is an amino-acid derivative that lowers blood glucose levels by stimulating insulin secretion from the pancreas. This action is dependent upon functioning beta-cells in the pancreatic islets. Nateglinide interacts with the ATP-sensitive potassium (K+ATP) channel on pancreatic beta-cells.</a:t>
            </a:r>
            <a:endParaRPr lang="en-IN" sz="2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8E4154CE-2B9B-3688-AA2B-CAB36E6EA65D}"/>
              </a:ext>
            </a:extLst>
          </p:cNvPr>
          <p:cNvSpPr txBox="1"/>
          <p:nvPr/>
        </p:nvSpPr>
        <p:spPr>
          <a:xfrm>
            <a:off x="894671" y="4117808"/>
            <a:ext cx="8115105" cy="2246769"/>
          </a:xfrm>
          <a:prstGeom prst="rect">
            <a:avLst/>
          </a:prstGeom>
          <a:noFill/>
        </p:spPr>
        <p:txBody>
          <a:bodyPr wrap="square" rtlCol="0">
            <a:spAutoFit/>
          </a:bodyPr>
          <a:lstStyle/>
          <a:p>
            <a:r>
              <a:rPr lang="en-US" sz="2000" b="1" i="0" dirty="0">
                <a:solidFill>
                  <a:schemeClr val="accent2">
                    <a:lumMod val="75000"/>
                  </a:schemeClr>
                </a:solidFill>
                <a:effectLst/>
                <a:latin typeface="Source Sans Pro" panose="020B0503030403020204" pitchFamily="34" charset="0"/>
              </a:rPr>
              <a:t>SIDE EFFECTS:</a:t>
            </a:r>
          </a:p>
          <a:p>
            <a:pPr>
              <a:buFont typeface="Arial" panose="020B0604020202020204" pitchFamily="34" charset="0"/>
              <a:buChar char="•"/>
            </a:pPr>
            <a:r>
              <a:rPr lang="en-US" sz="2000" b="1" i="0" dirty="0">
                <a:solidFill>
                  <a:srgbClr val="000000"/>
                </a:solidFill>
                <a:effectLst/>
                <a:latin typeface="Source Sans Pro" panose="020B0503030403020204" pitchFamily="34" charset="0"/>
              </a:rPr>
              <a:t>Low blood sugar (see below)</a:t>
            </a:r>
            <a:endParaRPr lang="en-US" sz="2000" b="1" i="0" dirty="0">
              <a:solidFill>
                <a:srgbClr val="1B1B1B"/>
              </a:solidFill>
              <a:effectLst/>
              <a:latin typeface="Source Sans Pro" panose="020B0503030403020204" pitchFamily="34" charset="0"/>
            </a:endParaRPr>
          </a:p>
          <a:p>
            <a:pPr>
              <a:buFont typeface="Arial" panose="020B0604020202020204" pitchFamily="34" charset="0"/>
              <a:buChar char="•"/>
            </a:pPr>
            <a:r>
              <a:rPr lang="en-US" sz="2000" b="1" i="0" dirty="0">
                <a:solidFill>
                  <a:srgbClr val="000000"/>
                </a:solidFill>
                <a:effectLst/>
                <a:latin typeface="Source Sans Pro" panose="020B0503030403020204" pitchFamily="34" charset="0"/>
              </a:rPr>
              <a:t>Infection in the nose or throat, sore throat, fever, aches and pains</a:t>
            </a:r>
            <a:endParaRPr lang="en-US" sz="2000" b="1" i="0" dirty="0">
              <a:solidFill>
                <a:srgbClr val="1B1B1B"/>
              </a:solidFill>
              <a:effectLst/>
              <a:latin typeface="Source Sans Pro" panose="020B0503030403020204" pitchFamily="34" charset="0"/>
            </a:endParaRPr>
          </a:p>
          <a:p>
            <a:pPr>
              <a:buFont typeface="Arial" panose="020B0604020202020204" pitchFamily="34" charset="0"/>
              <a:buChar char="•"/>
            </a:pPr>
            <a:r>
              <a:rPr lang="en-US" sz="2000" b="1" i="0" dirty="0">
                <a:solidFill>
                  <a:srgbClr val="000000"/>
                </a:solidFill>
                <a:effectLst/>
                <a:latin typeface="Source Sans Pro" panose="020B0503030403020204" pitchFamily="34" charset="0"/>
              </a:rPr>
              <a:t>Back pain</a:t>
            </a:r>
            <a:endParaRPr lang="en-US" sz="2000" b="1" i="0" dirty="0">
              <a:solidFill>
                <a:srgbClr val="1B1B1B"/>
              </a:solidFill>
              <a:effectLst/>
              <a:latin typeface="Source Sans Pro" panose="020B0503030403020204" pitchFamily="34" charset="0"/>
            </a:endParaRPr>
          </a:p>
          <a:p>
            <a:pPr>
              <a:buFont typeface="Arial" panose="020B0604020202020204" pitchFamily="34" charset="0"/>
              <a:buChar char="•"/>
            </a:pPr>
            <a:r>
              <a:rPr lang="en-US" sz="2000" b="1" i="0" dirty="0">
                <a:solidFill>
                  <a:srgbClr val="000000"/>
                </a:solidFill>
                <a:effectLst/>
                <a:latin typeface="Source Sans Pro" panose="020B0503030403020204" pitchFamily="34" charset="0"/>
              </a:rPr>
              <a:t>Dizziness</a:t>
            </a:r>
            <a:endParaRPr lang="en-US" sz="2000" b="1" i="0" dirty="0">
              <a:solidFill>
                <a:srgbClr val="1B1B1B"/>
              </a:solidFill>
              <a:effectLst/>
              <a:latin typeface="Source Sans Pro" panose="020B0503030403020204" pitchFamily="34" charset="0"/>
            </a:endParaRPr>
          </a:p>
          <a:p>
            <a:pPr>
              <a:buFont typeface="Arial" panose="020B0604020202020204" pitchFamily="34" charset="0"/>
              <a:buChar char="•"/>
            </a:pPr>
            <a:r>
              <a:rPr lang="en-US" sz="2000" b="1" i="0" dirty="0">
                <a:solidFill>
                  <a:srgbClr val="000000"/>
                </a:solidFill>
                <a:effectLst/>
                <a:latin typeface="Source Sans Pro" panose="020B0503030403020204" pitchFamily="34" charset="0"/>
              </a:rPr>
              <a:t>Joint pain</a:t>
            </a:r>
            <a:endParaRPr lang="en-US" sz="2000" b="1" i="0" dirty="0">
              <a:solidFill>
                <a:srgbClr val="1B1B1B"/>
              </a:solidFill>
              <a:effectLst/>
              <a:latin typeface="Source Sans Pro" panose="020B0503030403020204" pitchFamily="34" charset="0"/>
            </a:endParaRPr>
          </a:p>
          <a:p>
            <a:pPr>
              <a:buFont typeface="Arial" panose="020B0604020202020204" pitchFamily="34" charset="0"/>
              <a:buChar char="•"/>
            </a:pPr>
            <a:r>
              <a:rPr lang="en-US" sz="2000" b="1" i="0" dirty="0">
                <a:solidFill>
                  <a:srgbClr val="000000"/>
                </a:solidFill>
                <a:effectLst/>
                <a:latin typeface="Source Sans Pro" panose="020B0503030403020204" pitchFamily="34" charset="0"/>
              </a:rPr>
              <a:t>Diarrhea</a:t>
            </a:r>
            <a:endParaRPr lang="en-US" b="1" i="0" dirty="0">
              <a:solidFill>
                <a:srgbClr val="1B1B1B"/>
              </a:solidFill>
              <a:effectLst/>
              <a:latin typeface="Source Sans Pro" panose="020B0503030403020204" pitchFamily="34" charset="0"/>
            </a:endParaRPr>
          </a:p>
        </p:txBody>
      </p:sp>
    </p:spTree>
    <p:extLst>
      <p:ext uri="{BB962C8B-B14F-4D97-AF65-F5344CB8AC3E}">
        <p14:creationId xmlns:p14="http://schemas.microsoft.com/office/powerpoint/2010/main" val="184409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E51A-990A-8553-A638-36FC9939F3EE}"/>
              </a:ext>
            </a:extLst>
          </p:cNvPr>
          <p:cNvSpPr>
            <a:spLocks noGrp="1"/>
          </p:cNvSpPr>
          <p:nvPr>
            <p:ph type="title"/>
          </p:nvPr>
        </p:nvSpPr>
        <p:spPr>
          <a:xfrm>
            <a:off x="685723" y="947955"/>
            <a:ext cx="8596668" cy="4160940"/>
          </a:xfrm>
        </p:spPr>
        <p:txBody>
          <a:bodyPr>
            <a:normAutofit/>
          </a:bodyPr>
          <a:lstStyle/>
          <a:p>
            <a:pPr algn="ctr"/>
            <a:r>
              <a:rPr lang="en-US" sz="11500" b="1"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THANK YOU</a:t>
            </a:r>
            <a:endParaRPr lang="en-IN" sz="11500" b="1"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53607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362</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ADLaM Display</vt:lpstr>
      <vt:lpstr>Aharoni</vt:lpstr>
      <vt:lpstr>Algerian</vt:lpstr>
      <vt:lpstr>Arial</vt:lpstr>
      <vt:lpstr>Illuma Black</vt:lpstr>
      <vt:lpstr>Inter</vt:lpstr>
      <vt:lpstr>Source Sans Pro</vt:lpstr>
      <vt:lpstr>Trebuchet MS</vt:lpstr>
      <vt:lpstr>Wingdings 3</vt:lpstr>
      <vt:lpstr>Facet</vt:lpstr>
      <vt:lpstr>ASSIGNMENT</vt:lpstr>
      <vt:lpstr>ANTI – DIABETICS AGENTS</vt:lpstr>
      <vt:lpstr>PowerPoint Presentation</vt:lpstr>
      <vt:lpstr>MEGLITINIDES</vt:lpstr>
      <vt:lpstr>Repaglinide- 2-ethoxy-4- </vt:lpstr>
      <vt:lpstr>Mechanism of Action: Repaglinide is an insulin secretagogue, meaning it binds to receptors on pancreatic beta cells and stimulates insulin release. Repaglinide binds to an ATP-dependent potassium channel on beta cells, known as SUR1, bringing about its closure.</vt:lpstr>
      <vt:lpstr>NATEGLINIDE: It’s a phenylalanine derivative. Causes faster onset and short-lasting insulin secretion than repaglinide.</vt:lpstr>
      <vt:lpstr>Used as oral hypoglycaemic agent for treatment of type-2 diabetes.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Tattu Kamki</dc:creator>
  <cp:lastModifiedBy>Tattu Kamki</cp:lastModifiedBy>
  <cp:revision>2</cp:revision>
  <dcterms:created xsi:type="dcterms:W3CDTF">2024-11-04T17:37:27Z</dcterms:created>
  <dcterms:modified xsi:type="dcterms:W3CDTF">2024-11-05T07:29:27Z</dcterms:modified>
</cp:coreProperties>
</file>