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83" r:id="rId4"/>
    <p:sldId id="284" r:id="rId5"/>
    <p:sldId id="289" r:id="rId6"/>
    <p:sldId id="290" r:id="rId7"/>
    <p:sldId id="317" r:id="rId8"/>
    <p:sldId id="318" r:id="rId9"/>
    <p:sldId id="319" r:id="rId10"/>
    <p:sldId id="311" r:id="rId11"/>
    <p:sldId id="312" r:id="rId12"/>
    <p:sldId id="313" r:id="rId13"/>
    <p:sldId id="314" r:id="rId14"/>
    <p:sldId id="315" r:id="rId15"/>
    <p:sldId id="322" r:id="rId16"/>
    <p:sldId id="316" r:id="rId17"/>
    <p:sldId id="323" r:id="rId18"/>
    <p:sldId id="321" r:id="rId19"/>
    <p:sldId id="309" r:id="rId20"/>
    <p:sldId id="286" r:id="rId21"/>
    <p:sldId id="287" r:id="rId22"/>
    <p:sldId id="310" r:id="rId23"/>
    <p:sldId id="30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6" autoAdjust="0"/>
    <p:restoredTop sz="94680" autoAdjust="0"/>
  </p:normalViewPr>
  <p:slideViewPr>
    <p:cSldViewPr>
      <p:cViewPr>
        <p:scale>
          <a:sx n="90" d="100"/>
          <a:sy n="90" d="100"/>
        </p:scale>
        <p:origin x="-1718"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E6AE2-78FF-415A-BD97-6B367833FDAC}" type="datetimeFigureOut">
              <a:rPr lang="en-US" smtClean="0"/>
              <a:pPr/>
              <a:t>11/4/2019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2A4B6-00CC-4046-96D9-39F051C8A544}" type="slidenum">
              <a:rPr lang="en-US" smtClean="0"/>
              <a:pPr/>
              <a:t>‹#›</a:t>
            </a:fld>
            <a:endParaRPr lang="en-US"/>
          </a:p>
        </p:txBody>
      </p:sp>
    </p:spTree>
    <p:extLst>
      <p:ext uri="{BB962C8B-B14F-4D97-AF65-F5344CB8AC3E}">
        <p14:creationId xmlns:p14="http://schemas.microsoft.com/office/powerpoint/2010/main" val="105363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EA7945E9-1249-4BEE-A86F-0E6D0EF46693}" type="datetime1">
              <a:rPr lang="en-US" smtClean="0"/>
              <a:pPr/>
              <a:t>11/4/2019</a:t>
            </a:fld>
            <a:endParaRPr lang="en-US"/>
          </a:p>
        </p:txBody>
      </p:sp>
      <p:sp>
        <p:nvSpPr>
          <p:cNvPr id="20" name="Footer Placeholder 19"/>
          <p:cNvSpPr>
            <a:spLocks noGrp="1"/>
          </p:cNvSpPr>
          <p:nvPr>
            <p:ph type="ftr" sz="quarter" idx="11"/>
          </p:nvPr>
        </p:nvSpPr>
        <p:spPr/>
        <p:txBody>
          <a:bodyPr/>
          <a:lstStyle/>
          <a:p>
            <a:r>
              <a:rPr lang="en-US" smtClean="0"/>
              <a:t>14IT7C0 - Project Review</a:t>
            </a:r>
            <a:endParaRPr lang="en-US"/>
          </a:p>
        </p:txBody>
      </p:sp>
      <p:sp>
        <p:nvSpPr>
          <p:cNvPr id="10" name="Slide Number Placeholder 9"/>
          <p:cNvSpPr>
            <a:spLocks noGrp="1"/>
          </p:cNvSpPr>
          <p:nvPr>
            <p:ph type="sldNum" sz="quarter" idx="12"/>
          </p:nvPr>
        </p:nvSpPr>
        <p:spPr/>
        <p:txBody>
          <a:bodyPr/>
          <a:lstStyle/>
          <a:p>
            <a:fld id="{78A02340-7378-4413-A3CD-BA8CA75EEA1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18845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411F3-F407-4FEF-844F-45DB555ED851}"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16137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3477B9-4699-483C-8FE3-3E0FB87D787B}"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97073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386596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641B4136-E6E7-4624-87F4-D6C029CD0659}"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01403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3BF5F8-2795-4008-8520-8F34DF3C3075}" type="datetime1">
              <a:rPr lang="en-US" smtClean="0"/>
              <a:pPr/>
              <a:t>11/4/2019</a:t>
            </a:fld>
            <a:endParaRPr lang="en-US"/>
          </a:p>
        </p:txBody>
      </p:sp>
      <p:sp>
        <p:nvSpPr>
          <p:cNvPr id="6" name="Footer Placeholder 5"/>
          <p:cNvSpPr>
            <a:spLocks noGrp="1"/>
          </p:cNvSpPr>
          <p:nvPr>
            <p:ph type="ftr" sz="quarter" idx="11"/>
          </p:nvPr>
        </p:nvSpPr>
        <p:spPr/>
        <p:txBody>
          <a:bodyPr/>
          <a:lstStyle/>
          <a:p>
            <a:r>
              <a:rPr lang="en-US" smtClean="0"/>
              <a:t>14IT7C0 - Project Review</a:t>
            </a:r>
            <a:endParaRPr lang="en-US"/>
          </a:p>
        </p:txBody>
      </p:sp>
      <p:sp>
        <p:nvSpPr>
          <p:cNvPr id="7" name="Slide Number Placeholder 6"/>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227712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ED5486-49E2-40DE-B5B6-776C876062BB}" type="datetime1">
              <a:rPr lang="en-US" smtClean="0"/>
              <a:pPr/>
              <a:t>11/4/2019</a:t>
            </a:fld>
            <a:endParaRPr lang="en-US"/>
          </a:p>
        </p:txBody>
      </p:sp>
      <p:sp>
        <p:nvSpPr>
          <p:cNvPr id="8" name="Footer Placeholder 7"/>
          <p:cNvSpPr>
            <a:spLocks noGrp="1"/>
          </p:cNvSpPr>
          <p:nvPr>
            <p:ph type="ftr" sz="quarter" idx="11"/>
          </p:nvPr>
        </p:nvSpPr>
        <p:spPr/>
        <p:txBody>
          <a:bodyPr/>
          <a:lstStyle/>
          <a:p>
            <a:r>
              <a:rPr lang="en-US" smtClean="0"/>
              <a:t>14IT7C0 - Project Review</a:t>
            </a:r>
            <a:endParaRPr lang="en-US"/>
          </a:p>
        </p:txBody>
      </p:sp>
      <p:sp>
        <p:nvSpPr>
          <p:cNvPr id="9" name="Slide Number Placeholder 8"/>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410360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1A553F-8BCA-4211-B31B-25A591F37288}" type="datetime1">
              <a:rPr lang="en-US" smtClean="0"/>
              <a:pPr/>
              <a:t>11/4/2019</a:t>
            </a:fld>
            <a:endParaRPr lang="en-US"/>
          </a:p>
        </p:txBody>
      </p:sp>
      <p:sp>
        <p:nvSpPr>
          <p:cNvPr id="4" name="Footer Placeholder 3"/>
          <p:cNvSpPr>
            <a:spLocks noGrp="1"/>
          </p:cNvSpPr>
          <p:nvPr>
            <p:ph type="ftr" sz="quarter" idx="11"/>
          </p:nvPr>
        </p:nvSpPr>
        <p:spPr/>
        <p:txBody>
          <a:bodyPr/>
          <a:lstStyle/>
          <a:p>
            <a:r>
              <a:rPr lang="en-US" smtClean="0"/>
              <a:t>14IT7C0 - Project Review</a:t>
            </a:r>
            <a:endParaRPr lang="en-US"/>
          </a:p>
        </p:txBody>
      </p:sp>
      <p:sp>
        <p:nvSpPr>
          <p:cNvPr id="5" name="Slide Number Placeholder 4"/>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34981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230AFAD-BA7D-480C-BD41-A2A9BB2FAD1A}" type="datetime1">
              <a:rPr lang="en-US" smtClean="0"/>
              <a:pPr/>
              <a:t>11/4/2019</a:t>
            </a:fld>
            <a:endParaRPr lang="en-US"/>
          </a:p>
        </p:txBody>
      </p:sp>
      <p:sp>
        <p:nvSpPr>
          <p:cNvPr id="3" name="Footer Placeholder 2"/>
          <p:cNvSpPr>
            <a:spLocks noGrp="1"/>
          </p:cNvSpPr>
          <p:nvPr>
            <p:ph type="ftr" sz="quarter" idx="11"/>
          </p:nvPr>
        </p:nvSpPr>
        <p:spPr/>
        <p:txBody>
          <a:bodyPr/>
          <a:lstStyle/>
          <a:p>
            <a:r>
              <a:rPr lang="en-US" smtClean="0"/>
              <a:t>14IT7C0 - Project Review</a:t>
            </a:r>
            <a:endParaRPr lang="en-US"/>
          </a:p>
        </p:txBody>
      </p:sp>
      <p:sp>
        <p:nvSpPr>
          <p:cNvPr id="4" name="Slide Number Placeholder 3"/>
          <p:cNvSpPr>
            <a:spLocks noGrp="1"/>
          </p:cNvSpPr>
          <p:nvPr>
            <p:ph type="sldNum" sz="quarter" idx="12"/>
          </p:nvPr>
        </p:nvSpPr>
        <p:spPr/>
        <p:txBody>
          <a:bodyPr/>
          <a:lstStyle/>
          <a:p>
            <a:fld id="{78A02340-7378-4413-A3CD-BA8CA75EEA1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88196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E0F54F-86E7-49F3-8E12-F65C2FACF255}" type="datetime1">
              <a:rPr lang="en-US" smtClean="0"/>
              <a:pPr/>
              <a:t>11/4/2019</a:t>
            </a:fld>
            <a:endParaRPr lang="en-US"/>
          </a:p>
        </p:txBody>
      </p:sp>
      <p:sp>
        <p:nvSpPr>
          <p:cNvPr id="6" name="Footer Placeholder 5"/>
          <p:cNvSpPr>
            <a:spLocks noGrp="1"/>
          </p:cNvSpPr>
          <p:nvPr>
            <p:ph type="ftr" sz="quarter" idx="11"/>
          </p:nvPr>
        </p:nvSpPr>
        <p:spPr/>
        <p:txBody>
          <a:bodyPr/>
          <a:lstStyle/>
          <a:p>
            <a:r>
              <a:rPr lang="en-US" smtClean="0"/>
              <a:t>14IT7C0 - Project Review</a:t>
            </a:r>
            <a:endParaRPr lang="en-US"/>
          </a:p>
        </p:txBody>
      </p:sp>
      <p:sp>
        <p:nvSpPr>
          <p:cNvPr id="7" name="Slide Number Placeholder 6"/>
          <p:cNvSpPr>
            <a:spLocks noGrp="1"/>
          </p:cNvSpPr>
          <p:nvPr>
            <p:ph type="sldNum" sz="quarter" idx="12"/>
          </p:nvPr>
        </p:nvSpPr>
        <p:spPr/>
        <p:txBody>
          <a:bodyPr/>
          <a:lstStyle/>
          <a:p>
            <a:fld id="{78A02340-7378-4413-A3CD-BA8CA75EEA1F}" type="slidenum">
              <a:rPr lang="en-US" smtClean="0"/>
              <a:pPr/>
              <a:t>‹#›</a:t>
            </a:fld>
            <a:endParaRPr lang="en-US"/>
          </a:p>
        </p:txBody>
      </p:sp>
    </p:spTree>
    <p:extLst>
      <p:ext uri="{BB962C8B-B14F-4D97-AF65-F5344CB8AC3E}">
        <p14:creationId xmlns:p14="http://schemas.microsoft.com/office/powerpoint/2010/main" val="204096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8E0417-C55D-4FE6-A317-0B4C39783DF4}" type="datetime1">
              <a:rPr lang="en-US" smtClean="0"/>
              <a:pPr/>
              <a:t>11/4/2019</a:t>
            </a:fld>
            <a:endParaRPr lang="en-US"/>
          </a:p>
        </p:txBody>
      </p:sp>
      <p:sp>
        <p:nvSpPr>
          <p:cNvPr id="6" name="Footer Placeholder 5"/>
          <p:cNvSpPr>
            <a:spLocks noGrp="1"/>
          </p:cNvSpPr>
          <p:nvPr>
            <p:ph type="ftr" sz="quarter" idx="11"/>
          </p:nvPr>
        </p:nvSpPr>
        <p:spPr/>
        <p:txBody>
          <a:bodyPr/>
          <a:lstStyle/>
          <a:p>
            <a:r>
              <a:rPr lang="en-US" smtClean="0"/>
              <a:t>14IT7C0 - Project Review</a:t>
            </a:r>
            <a:endParaRPr lang="en-US"/>
          </a:p>
        </p:txBody>
      </p:sp>
      <p:sp>
        <p:nvSpPr>
          <p:cNvPr id="7" name="Slide Number Placeholder 6"/>
          <p:cNvSpPr>
            <a:spLocks noGrp="1"/>
          </p:cNvSpPr>
          <p:nvPr>
            <p:ph type="sldNum" sz="quarter" idx="12"/>
          </p:nvPr>
        </p:nvSpPr>
        <p:spPr/>
        <p:txBody>
          <a:bodyPr/>
          <a:lstStyle/>
          <a:p>
            <a:fld id="{78A02340-7378-4413-A3CD-BA8CA75EEA1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Edit Master text styles</a:t>
            </a:r>
          </a:p>
        </p:txBody>
      </p:sp>
    </p:spTree>
    <p:extLst>
      <p:ext uri="{BB962C8B-B14F-4D97-AF65-F5344CB8AC3E}">
        <p14:creationId xmlns:p14="http://schemas.microsoft.com/office/powerpoint/2010/main" val="228483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
            <a:lum/>
          </a:blip>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50DE5D-17A2-43B6-A242-16B1E80B328C}" type="datetime1">
              <a:rPr lang="en-US" smtClean="0"/>
              <a:pPr/>
              <a:t>11/4/2019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14IT7C0 - Project Review</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8A02340-7378-4413-A3CD-BA8CA75EEA1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488958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ijcea.com/correlation-based-template-matching-recognition-bank-cheque-number/" TargetMode="External"/><Relationship Id="rId2" Type="http://schemas.openxmlformats.org/officeDocument/2006/relationships/hyperlink" Target="https://www.sciencedirect.com/science/article/pii/S0262885619300939"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0167739X18322180" TargetMode="External"/><Relationship Id="rId4" Type="http://schemas.openxmlformats.org/officeDocument/2006/relationships/hyperlink" Target="https://link.springer.com/article/10.1007/s10032-011-0170-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direct.com/science/article/pii/S0167739X18322180" TargetMode="External"/><Relationship Id="rId2" Type="http://schemas.openxmlformats.org/officeDocument/2006/relationships/hyperlink" Target="https://www.sciencedirect.com/science/article/abs/pii/S016636151730463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610600" cy="3733800"/>
          </a:xfrm>
        </p:spPr>
        <p:txBody>
          <a:bodyPr>
            <a:noAutofit/>
          </a:bodyPr>
          <a:lstStyle/>
          <a:p>
            <a:pPr algn="ctr"/>
            <a:r>
              <a:rPr lang="en-US" sz="2000" b="1" dirty="0" err="1" smtClean="0">
                <a:solidFill>
                  <a:schemeClr val="tx1"/>
                </a:solidFill>
                <a:latin typeface="Times New Roman" pitchFamily="18" charset="0"/>
                <a:cs typeface="Times New Roman" pitchFamily="18" charset="0"/>
              </a:rPr>
              <a:t>K.T.L.Kalaivani</a:t>
            </a:r>
            <a:r>
              <a:rPr lang="en-US" sz="2000" b="1" dirty="0" smtClean="0">
                <a:solidFill>
                  <a:schemeClr val="tx1"/>
                </a:solidFill>
                <a:latin typeface="Times New Roman" pitchFamily="18" charset="0"/>
                <a:cs typeface="Times New Roman" pitchFamily="18" charset="0"/>
              </a:rPr>
              <a:t> (16IT041)</a:t>
            </a:r>
          </a:p>
          <a:p>
            <a:pPr algn="ctr"/>
            <a:r>
              <a:rPr lang="en-US" sz="2000" b="1" dirty="0" err="1" smtClean="0">
                <a:solidFill>
                  <a:schemeClr val="tx1"/>
                </a:solidFill>
                <a:latin typeface="Times New Roman" pitchFamily="18" charset="0"/>
                <a:cs typeface="Times New Roman" pitchFamily="18" charset="0"/>
              </a:rPr>
              <a:t>K.Meenadevi</a:t>
            </a:r>
            <a:r>
              <a:rPr lang="en-US" sz="2000" b="1" dirty="0" smtClean="0">
                <a:solidFill>
                  <a:schemeClr val="tx1"/>
                </a:solidFill>
                <a:latin typeface="Times New Roman" pitchFamily="18" charset="0"/>
                <a:cs typeface="Times New Roman" pitchFamily="18" charset="0"/>
              </a:rPr>
              <a:t> (16IT052)</a:t>
            </a:r>
          </a:p>
          <a:p>
            <a:pPr algn="ctr"/>
            <a:r>
              <a:rPr lang="en-US" sz="2000" b="1" dirty="0" err="1" smtClean="0">
                <a:solidFill>
                  <a:schemeClr val="tx1"/>
                </a:solidFill>
                <a:latin typeface="Times New Roman" pitchFamily="18" charset="0"/>
                <a:cs typeface="Times New Roman" pitchFamily="18" charset="0"/>
              </a:rPr>
              <a:t>R.Srividhya</a:t>
            </a:r>
            <a:r>
              <a:rPr lang="en-US" sz="2000" b="1" dirty="0" smtClean="0">
                <a:solidFill>
                  <a:schemeClr val="tx1"/>
                </a:solidFill>
                <a:latin typeface="Times New Roman" pitchFamily="18" charset="0"/>
                <a:cs typeface="Times New Roman" pitchFamily="18" charset="0"/>
              </a:rPr>
              <a:t> (16IT105)</a:t>
            </a: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DATE:20.09.2019</a:t>
            </a:r>
          </a:p>
          <a:p>
            <a:pPr algn="ctr"/>
            <a:endParaRPr lang="en-US" sz="2000" b="1" dirty="0" smtClean="0">
              <a:solidFill>
                <a:schemeClr val="tx1"/>
              </a:solidFill>
              <a:latin typeface="Times New Roman" pitchFamily="18" charset="0"/>
              <a:cs typeface="Times New Roman" pitchFamily="18" charset="0"/>
            </a:endParaRPr>
          </a:p>
          <a:p>
            <a:pPr algn="l"/>
            <a:r>
              <a:rPr lang="en-US" sz="2000" b="1" dirty="0" smtClean="0">
                <a:solidFill>
                  <a:schemeClr val="tx1"/>
                </a:solidFill>
                <a:latin typeface="Times New Roman" pitchFamily="18" charset="0"/>
                <a:cs typeface="Times New Roman" pitchFamily="18" charset="0"/>
              </a:rPr>
              <a:t>                                                </a:t>
            </a:r>
          </a:p>
          <a:p>
            <a:pPr algn="l"/>
            <a:r>
              <a:rPr lang="en-US" sz="2000" b="1" dirty="0" smtClean="0">
                <a:solidFill>
                  <a:schemeClr val="tx1"/>
                </a:solidFill>
                <a:latin typeface="Times New Roman" pitchFamily="18" charset="0"/>
                <a:cs typeface="Times New Roman" pitchFamily="18" charset="0"/>
              </a:rPr>
              <a:t>PROJECT GUIDE</a:t>
            </a:r>
          </a:p>
          <a:p>
            <a:pPr algn="l"/>
            <a:r>
              <a:rPr lang="en-US" sz="2000" b="1" dirty="0" err="1" smtClean="0">
                <a:solidFill>
                  <a:schemeClr val="tx1"/>
                </a:solidFill>
                <a:latin typeface="Times New Roman" pitchFamily="18" charset="0"/>
                <a:cs typeface="Times New Roman" pitchFamily="18" charset="0"/>
              </a:rPr>
              <a:t>Ms.K.V.Uma</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Assisstant</a:t>
            </a:r>
            <a:r>
              <a:rPr lang="en-US" sz="2000" b="1" dirty="0" smtClean="0">
                <a:solidFill>
                  <a:schemeClr val="tx1"/>
                </a:solidFill>
                <a:latin typeface="Times New Roman" pitchFamily="18" charset="0"/>
                <a:cs typeface="Times New Roman" pitchFamily="18" charset="0"/>
              </a:rPr>
              <a:t> Professor</a:t>
            </a:r>
          </a:p>
        </p:txBody>
      </p:sp>
      <p:pic>
        <p:nvPicPr>
          <p:cNvPr id="1026" name="Picture 2" descr="C:\Users\admin.ITCSIS-192\Desktop\logo.png"/>
          <p:cNvPicPr>
            <a:picLocks noChangeAspect="1" noChangeArrowheads="1"/>
          </p:cNvPicPr>
          <p:nvPr/>
        </p:nvPicPr>
        <p:blipFill>
          <a:blip r:embed="rId2" cstate="print"/>
          <a:srcRect/>
          <a:stretch>
            <a:fillRect/>
          </a:stretch>
        </p:blipFill>
        <p:spPr bwMode="auto">
          <a:xfrm>
            <a:off x="0" y="0"/>
            <a:ext cx="868136" cy="838200"/>
          </a:xfrm>
          <a:prstGeom prst="rect">
            <a:avLst/>
          </a:prstGeom>
          <a:noFill/>
        </p:spPr>
      </p:pic>
      <p:sp>
        <p:nvSpPr>
          <p:cNvPr id="5" name="Title 1"/>
          <p:cNvSpPr txBox="1">
            <a:spLocks/>
          </p:cNvSpPr>
          <p:nvPr/>
        </p:nvSpPr>
        <p:spPr>
          <a:xfrm>
            <a:off x="609600" y="609600"/>
            <a:ext cx="8077200" cy="1219200"/>
          </a:xfrm>
          <a:prstGeom prst="rect">
            <a:avLst/>
          </a:prstGeom>
        </p:spPr>
        <p:txBody>
          <a:bodyPr vert="horz" lIns="91440" tIns="45720" rIns="91440" bIns="45720" rtlCol="0" anchor="ctr">
            <a:normAutofit fontScale="97500"/>
          </a:bodyPr>
          <a:lstStyle/>
          <a:p>
            <a:pPr lvl="0" algn="ctr">
              <a:spcBef>
                <a:spcPct val="0"/>
              </a:spcBef>
            </a:pPr>
            <a:r>
              <a:rPr lang="en-US" sz="2800" b="1" dirty="0">
                <a:solidFill>
                  <a:prstClr val="black"/>
                </a:solidFill>
                <a:latin typeface="Times New Roman" pitchFamily="18" charset="0"/>
                <a:cs typeface="Times New Roman" pitchFamily="18" charset="0"/>
              </a:rPr>
              <a:t>AUTOMATIC FEATURE EXTRACTION FROM BANK CHEQUES</a:t>
            </a:r>
            <a:endParaRPr lang="en-US" sz="4400" b="1" dirty="0" smtClean="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1AA4C004-0FC4-4FF6-A321-E5A19D23E07F}" type="datetime1">
              <a:rPr lang="en-US" smtClean="0"/>
              <a:pPr/>
              <a:t>11/4/2019</a:t>
            </a:fld>
            <a:endParaRPr lang="en-US"/>
          </a:p>
        </p:txBody>
      </p:sp>
      <p:sp>
        <p:nvSpPr>
          <p:cNvPr id="4" name="Footer Placeholder 3"/>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a:t>
            </a:fld>
            <a:endParaRPr lang="en-US"/>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Modules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476488" cy="4800600"/>
          </a:xfrm>
        </p:spPr>
        <p:txBody>
          <a:bodyPr>
            <a:normAutofit/>
          </a:bodyPr>
          <a:lstStyle/>
          <a:p>
            <a:r>
              <a:rPr lang="en-US" sz="2600" b="1" dirty="0" smtClean="0">
                <a:latin typeface="Times New Roman" panose="02020603050405020304" pitchFamily="18" charset="0"/>
                <a:cs typeface="Times New Roman" panose="02020603050405020304" pitchFamily="18" charset="0"/>
              </a:rPr>
              <a:t>Module 1 – Extracting the region of interest</a:t>
            </a:r>
          </a:p>
          <a:p>
            <a:pPr lvl="1"/>
            <a:r>
              <a:rPr lang="en-US" sz="2200" b="1" dirty="0" smtClean="0">
                <a:latin typeface="Times New Roman" panose="02020603050405020304" pitchFamily="18" charset="0"/>
                <a:cs typeface="Times New Roman" panose="02020603050405020304" pitchFamily="18" charset="0"/>
              </a:rPr>
              <a:t>Input    – </a:t>
            </a:r>
            <a:r>
              <a:rPr lang="en-US" sz="2200" dirty="0" smtClean="0">
                <a:latin typeface="Times New Roman" panose="02020603050405020304" pitchFamily="18" charset="0"/>
                <a:cs typeface="Times New Roman" panose="02020603050405020304" pitchFamily="18" charset="0"/>
              </a:rPr>
              <a:t>Bank </a:t>
            </a:r>
            <a:r>
              <a:rPr lang="en-US" sz="2200" dirty="0" err="1" smtClean="0">
                <a:latin typeface="Times New Roman" panose="02020603050405020304" pitchFamily="18" charset="0"/>
                <a:cs typeface="Times New Roman" panose="02020603050405020304" pitchFamily="18" charset="0"/>
              </a:rPr>
              <a:t>cheque</a:t>
            </a:r>
            <a:r>
              <a:rPr lang="en-US" sz="2200" dirty="0" smtClean="0">
                <a:latin typeface="Times New Roman" panose="02020603050405020304" pitchFamily="18" charset="0"/>
                <a:cs typeface="Times New Roman" panose="02020603050405020304" pitchFamily="18" charset="0"/>
              </a:rPr>
              <a:t> image</a:t>
            </a:r>
          </a:p>
          <a:p>
            <a:pPr lvl="1"/>
            <a:r>
              <a:rPr lang="en-US" sz="2200" b="1" dirty="0" smtClean="0">
                <a:latin typeface="Times New Roman" panose="02020603050405020304" pitchFamily="18" charset="0"/>
                <a:cs typeface="Times New Roman" panose="02020603050405020304" pitchFamily="18" charset="0"/>
              </a:rPr>
              <a:t>Output – </a:t>
            </a:r>
            <a:r>
              <a:rPr lang="en-US" sz="2200" dirty="0" smtClean="0">
                <a:latin typeface="Times New Roman" panose="02020603050405020304" pitchFamily="18" charset="0"/>
                <a:cs typeface="Times New Roman" panose="02020603050405020304" pitchFamily="18" charset="0"/>
              </a:rPr>
              <a:t>Extracted image</a:t>
            </a:r>
          </a:p>
          <a:p>
            <a:pPr marL="236538" lvl="1" indent="-236538"/>
            <a:r>
              <a:rPr lang="en-US" sz="2200" b="1" dirty="0" smtClean="0">
                <a:latin typeface="Times New Roman" panose="02020603050405020304" pitchFamily="18" charset="0"/>
                <a:cs typeface="Times New Roman" panose="02020603050405020304" pitchFamily="18" charset="0"/>
              </a:rPr>
              <a:t>Steps</a:t>
            </a:r>
            <a:endParaRPr lang="en-US" sz="2200" dirty="0" smtClean="0">
              <a:latin typeface="Times New Roman" panose="02020603050405020304" pitchFamily="18" charset="0"/>
              <a:cs typeface="Times New Roman" panose="02020603050405020304" pitchFamily="18" charset="0"/>
            </a:endParaRPr>
          </a:p>
          <a:p>
            <a:pPr marL="236538" lvl="1" indent="-236538"/>
            <a:r>
              <a:rPr lang="en-US" sz="2200" dirty="0" smtClean="0">
                <a:latin typeface="Times New Roman" panose="02020603050405020304" pitchFamily="18" charset="0"/>
                <a:cs typeface="Times New Roman" panose="02020603050405020304" pitchFamily="18" charset="0"/>
              </a:rPr>
              <a:t>Get the reference points (x-min, y-min, x-max, y-max) </a:t>
            </a:r>
          </a:p>
          <a:p>
            <a:pPr marL="236538" lvl="1" indent="-236538"/>
            <a:r>
              <a:rPr lang="en-US" sz="2200" dirty="0">
                <a:latin typeface="Times New Roman" panose="02020603050405020304" pitchFamily="18" charset="0"/>
                <a:cs typeface="Times New Roman" panose="02020603050405020304" pitchFamily="18" charset="0"/>
              </a:rPr>
              <a:t>With the reference points, </a:t>
            </a:r>
            <a:r>
              <a:rPr lang="en-US" sz="2200" dirty="0" smtClean="0">
                <a:latin typeface="Times New Roman" panose="02020603050405020304" pitchFamily="18" charset="0"/>
                <a:cs typeface="Times New Roman" panose="02020603050405020304" pitchFamily="18" charset="0"/>
              </a:rPr>
              <a:t> a rectangle will be drawn around the region of interest.</a:t>
            </a:r>
          </a:p>
          <a:p>
            <a:pPr marL="236538" lvl="1" indent="-236538"/>
            <a:r>
              <a:rPr lang="en-US" sz="2200" dirty="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erform the cropping operation.</a:t>
            </a:r>
          </a:p>
          <a:p>
            <a:pPr marL="236538" lvl="1" indent="-236538"/>
            <a:r>
              <a:rPr lang="en-US" sz="2200" dirty="0" smtClean="0">
                <a:latin typeface="Times New Roman" panose="02020603050405020304" pitchFamily="18" charset="0"/>
                <a:cs typeface="Times New Roman" panose="02020603050405020304" pitchFamily="18" charset="0"/>
              </a:rPr>
              <a:t>Save the cropped image.</a:t>
            </a:r>
            <a:endParaRPr lang="en-US" sz="1400" dirty="0">
              <a:latin typeface="Times New Roman" panose="02020603050405020304" pitchFamily="18" charset="0"/>
              <a:cs typeface="Times New Roman" panose="02020603050405020304" pitchFamily="18" charset="0"/>
            </a:endParaRPr>
          </a:p>
          <a:p>
            <a:pPr marL="236538" lvl="1" indent="-236538"/>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10</a:t>
            </a:fld>
            <a:endParaRPr lang="en-US"/>
          </a:p>
        </p:txBody>
      </p:sp>
    </p:spTree>
    <p:extLst>
      <p:ext uri="{BB962C8B-B14F-4D97-AF65-F5344CB8AC3E}">
        <p14:creationId xmlns:p14="http://schemas.microsoft.com/office/powerpoint/2010/main" val="1847206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Modules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476488" cy="4800600"/>
          </a:xfrm>
        </p:spPr>
        <p:txBody>
          <a:bodyPr>
            <a:normAutofit/>
          </a:bodyPr>
          <a:lstStyle/>
          <a:p>
            <a:r>
              <a:rPr lang="en-US" sz="2600" b="1" dirty="0" smtClean="0">
                <a:latin typeface="Times New Roman" panose="02020603050405020304" pitchFamily="18" charset="0"/>
                <a:cs typeface="Times New Roman" panose="02020603050405020304" pitchFamily="18" charset="0"/>
              </a:rPr>
              <a:t>Module 2 –  Preprocessing</a:t>
            </a:r>
          </a:p>
          <a:p>
            <a:pPr lvl="1"/>
            <a:r>
              <a:rPr lang="en-US" sz="2200" b="1" dirty="0" smtClean="0">
                <a:latin typeface="Times New Roman" panose="02020603050405020304" pitchFamily="18" charset="0"/>
                <a:cs typeface="Times New Roman" panose="02020603050405020304" pitchFamily="18" charset="0"/>
              </a:rPr>
              <a:t>Input    – </a:t>
            </a:r>
            <a:r>
              <a:rPr lang="en-US" sz="2200" dirty="0" smtClean="0">
                <a:latin typeface="Times New Roman" panose="02020603050405020304" pitchFamily="18" charset="0"/>
                <a:cs typeface="Times New Roman" panose="02020603050405020304" pitchFamily="18" charset="0"/>
              </a:rPr>
              <a:t>Cropped image </a:t>
            </a:r>
          </a:p>
          <a:p>
            <a:pPr lvl="1"/>
            <a:r>
              <a:rPr lang="en-US" sz="2200" b="1" dirty="0" smtClean="0">
                <a:latin typeface="Times New Roman" panose="02020603050405020304" pitchFamily="18" charset="0"/>
                <a:cs typeface="Times New Roman" panose="02020603050405020304" pitchFamily="18" charset="0"/>
              </a:rPr>
              <a:t>Output –  </a:t>
            </a:r>
            <a:r>
              <a:rPr lang="en-US" sz="2200" dirty="0" smtClean="0">
                <a:latin typeface="Times New Roman" panose="02020603050405020304" pitchFamily="18" charset="0"/>
                <a:cs typeface="Times New Roman" panose="02020603050405020304" pitchFamily="18" charset="0"/>
              </a:rPr>
              <a:t>Image free of noise</a:t>
            </a:r>
          </a:p>
          <a:p>
            <a:pPr marL="236538" lvl="1" indent="-236538"/>
            <a:r>
              <a:rPr lang="en-US" sz="2200" b="1" dirty="0" smtClean="0">
                <a:latin typeface="Times New Roman" panose="02020603050405020304" pitchFamily="18" charset="0"/>
                <a:cs typeface="Times New Roman" panose="02020603050405020304" pitchFamily="18" charset="0"/>
              </a:rPr>
              <a:t>Steps</a:t>
            </a:r>
            <a:endParaRPr lang="en-US" sz="2200" dirty="0">
              <a:latin typeface="Times New Roman" panose="02020603050405020304" pitchFamily="18" charset="0"/>
              <a:cs typeface="Times New Roman" panose="02020603050405020304" pitchFamily="18" charset="0"/>
            </a:endParaRPr>
          </a:p>
          <a:p>
            <a:pPr marL="236538" lvl="1" indent="-236538"/>
            <a:r>
              <a:rPr lang="en-US" sz="2200" dirty="0" smtClean="0">
                <a:latin typeface="Times New Roman" panose="02020603050405020304" pitchFamily="18" charset="0"/>
                <a:cs typeface="Times New Roman" panose="02020603050405020304" pitchFamily="18" charset="0"/>
              </a:rPr>
              <a:t>Grayscale Conversion – Converting the cropped image into a grayscale image (RGB values = 24 bits to grayscale value = 8 bits).</a:t>
            </a:r>
          </a:p>
          <a:p>
            <a:pPr marL="236538" lvl="1" indent="-236538"/>
            <a:r>
              <a:rPr lang="en-US" sz="2200" dirty="0" smtClean="0">
                <a:latin typeface="Times New Roman" panose="02020603050405020304" pitchFamily="18" charset="0"/>
                <a:cs typeface="Times New Roman" panose="02020603050405020304" pitchFamily="18" charset="0"/>
              </a:rPr>
              <a:t>Dilation – Used to highlight the features in the grayscale converted image.</a:t>
            </a:r>
          </a:p>
          <a:p>
            <a:pPr marL="236538" lvl="1" indent="-236538"/>
            <a:r>
              <a:rPr lang="en-US" sz="2200" dirty="0" smtClean="0">
                <a:latin typeface="Times New Roman" panose="02020603050405020304" pitchFamily="18" charset="0"/>
                <a:cs typeface="Times New Roman" panose="02020603050405020304" pitchFamily="18" charset="0"/>
              </a:rPr>
              <a:t>Erosion – Erodes away the boundaries of foreground object.</a:t>
            </a:r>
          </a:p>
          <a:p>
            <a:pPr marL="236538" lvl="1" indent="-236538"/>
            <a:r>
              <a:rPr lang="en-US" sz="2200" dirty="0" err="1" smtClean="0">
                <a:latin typeface="Times New Roman" panose="02020603050405020304" pitchFamily="18" charset="0"/>
                <a:cs typeface="Times New Roman" panose="02020603050405020304" pitchFamily="18" charset="0"/>
              </a:rPr>
              <a:t>Thresholding</a:t>
            </a:r>
            <a:r>
              <a:rPr lang="en-US" sz="2200" dirty="0" smtClean="0">
                <a:latin typeface="Times New Roman" panose="02020603050405020304" pitchFamily="18" charset="0"/>
                <a:cs typeface="Times New Roman" panose="02020603050405020304" pitchFamily="18" charset="0"/>
              </a:rPr>
              <a:t> – Used to create binary image.</a:t>
            </a:r>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11</a:t>
            </a:fld>
            <a:endParaRPr lang="en-US"/>
          </a:p>
        </p:txBody>
      </p:sp>
    </p:spTree>
    <p:extLst>
      <p:ext uri="{BB962C8B-B14F-4D97-AF65-F5344CB8AC3E}">
        <p14:creationId xmlns:p14="http://schemas.microsoft.com/office/powerpoint/2010/main" val="1598351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Modules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476488" cy="4800600"/>
          </a:xfrm>
        </p:spPr>
        <p:txBody>
          <a:bodyPr>
            <a:normAutofit/>
          </a:bodyPr>
          <a:lstStyle/>
          <a:p>
            <a:r>
              <a:rPr lang="en-US" sz="2600" b="1" dirty="0" smtClean="0">
                <a:latin typeface="Times New Roman" panose="02020603050405020304" pitchFamily="18" charset="0"/>
                <a:cs typeface="Times New Roman" panose="02020603050405020304" pitchFamily="18" charset="0"/>
              </a:rPr>
              <a:t>Module 3 –  Feature Extraction</a:t>
            </a:r>
          </a:p>
          <a:p>
            <a:pPr lvl="1"/>
            <a:r>
              <a:rPr lang="en-US" sz="2200" b="1" dirty="0" smtClean="0">
                <a:latin typeface="Times New Roman" panose="02020603050405020304" pitchFamily="18" charset="0"/>
                <a:cs typeface="Times New Roman" panose="02020603050405020304" pitchFamily="18" charset="0"/>
              </a:rPr>
              <a:t>Input    – </a:t>
            </a:r>
            <a:r>
              <a:rPr lang="en-US" sz="2200" dirty="0" smtClean="0">
                <a:latin typeface="Times New Roman" panose="02020603050405020304" pitchFamily="18" charset="0"/>
                <a:cs typeface="Times New Roman" panose="02020603050405020304" pitchFamily="18" charset="0"/>
              </a:rPr>
              <a:t>Pre-processed image </a:t>
            </a:r>
          </a:p>
          <a:p>
            <a:pPr lvl="1"/>
            <a:r>
              <a:rPr lang="en-US" sz="2200" b="1" dirty="0" smtClean="0">
                <a:latin typeface="Times New Roman" panose="02020603050405020304" pitchFamily="18" charset="0"/>
                <a:cs typeface="Times New Roman" panose="02020603050405020304" pitchFamily="18" charset="0"/>
              </a:rPr>
              <a:t>Output –  </a:t>
            </a:r>
            <a:r>
              <a:rPr lang="en-US" sz="2200" dirty="0" smtClean="0">
                <a:latin typeface="Times New Roman" panose="02020603050405020304" pitchFamily="18" charset="0"/>
                <a:cs typeface="Times New Roman" panose="02020603050405020304" pitchFamily="18" charset="0"/>
              </a:rPr>
              <a:t>Details of </a:t>
            </a:r>
            <a:r>
              <a:rPr lang="en-US" sz="2200" dirty="0" err="1" smtClean="0">
                <a:latin typeface="Times New Roman" panose="02020603050405020304" pitchFamily="18" charset="0"/>
                <a:cs typeface="Times New Roman" panose="02020603050405020304" pitchFamily="18" charset="0"/>
              </a:rPr>
              <a:t>cheque</a:t>
            </a:r>
            <a:endParaRPr lang="en-US" sz="2200" dirty="0" smtClean="0">
              <a:latin typeface="Times New Roman" panose="02020603050405020304" pitchFamily="18" charset="0"/>
              <a:cs typeface="Times New Roman" panose="02020603050405020304" pitchFamily="18" charset="0"/>
            </a:endParaRPr>
          </a:p>
          <a:p>
            <a:pPr marL="236538" lvl="1" indent="-236538"/>
            <a:r>
              <a:rPr lang="en-US" sz="2200" b="1" dirty="0" smtClean="0">
                <a:latin typeface="Times New Roman" panose="02020603050405020304" pitchFamily="18" charset="0"/>
                <a:cs typeface="Times New Roman" panose="02020603050405020304" pitchFamily="18" charset="0"/>
              </a:rPr>
              <a:t>Steps</a:t>
            </a:r>
          </a:p>
          <a:p>
            <a:pPr marL="236538" lvl="1" indent="-236538"/>
            <a:r>
              <a:rPr lang="en-US" sz="2200" dirty="0">
                <a:latin typeface="Times New Roman" panose="02020603050405020304" pitchFamily="18" charset="0"/>
                <a:cs typeface="Times New Roman" panose="02020603050405020304" pitchFamily="18" charset="0"/>
              </a:rPr>
              <a:t>Properties of the image – Finding the properties of image such as width, height, font size, </a:t>
            </a:r>
            <a:r>
              <a:rPr lang="en-US" sz="2200" dirty="0" err="1">
                <a:latin typeface="Times New Roman" panose="02020603050405020304" pitchFamily="18" charset="0"/>
                <a:cs typeface="Times New Roman" panose="02020603050405020304" pitchFamily="18" charset="0"/>
              </a:rPr>
              <a:t>colour</a:t>
            </a:r>
            <a:r>
              <a:rPr lang="en-US" sz="2200" dirty="0">
                <a:latin typeface="Times New Roman" panose="02020603050405020304" pitchFamily="18" charset="0"/>
                <a:cs typeface="Times New Roman" panose="02020603050405020304" pitchFamily="18" charset="0"/>
              </a:rPr>
              <a:t> of the </a:t>
            </a:r>
            <a:r>
              <a:rPr lang="en-US" sz="2200" dirty="0" err="1">
                <a:latin typeface="Times New Roman" panose="02020603050405020304" pitchFamily="18" charset="0"/>
                <a:cs typeface="Times New Roman" panose="02020603050405020304" pitchFamily="18" charset="0"/>
              </a:rPr>
              <a:t>cheque</a:t>
            </a:r>
            <a:r>
              <a:rPr lang="en-US" sz="2200" dirty="0">
                <a:latin typeface="Times New Roman" panose="02020603050405020304" pitchFamily="18" charset="0"/>
                <a:cs typeface="Times New Roman" panose="02020603050405020304" pitchFamily="18" charset="0"/>
              </a:rPr>
              <a:t> and RGB value</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236538" lvl="1" indent="-236538"/>
            <a:r>
              <a:rPr lang="en-US" sz="2200" dirty="0" smtClean="0">
                <a:latin typeface="Times New Roman" panose="02020603050405020304" pitchFamily="18" charset="0"/>
                <a:cs typeface="Times New Roman" panose="02020603050405020304" pitchFamily="18" charset="0"/>
              </a:rPr>
              <a:t>Segmentation – Partitions an image into distinct regions containing each pixels with similar attributes.</a:t>
            </a:r>
          </a:p>
          <a:p>
            <a:pPr marL="236538" lvl="1" indent="-236538"/>
            <a:r>
              <a:rPr lang="en-US" sz="2200" dirty="0" smtClean="0">
                <a:latin typeface="Times New Roman" panose="02020603050405020304" pitchFamily="18" charset="0"/>
                <a:cs typeface="Times New Roman" panose="02020603050405020304" pitchFamily="18" charset="0"/>
              </a:rPr>
              <a:t>Text extraction – Extracting the data such as amount, payee, date, signature.</a:t>
            </a:r>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12</a:t>
            </a:fld>
            <a:endParaRPr lang="en-US"/>
          </a:p>
        </p:txBody>
      </p:sp>
    </p:spTree>
    <p:extLst>
      <p:ext uri="{BB962C8B-B14F-4D97-AF65-F5344CB8AC3E}">
        <p14:creationId xmlns:p14="http://schemas.microsoft.com/office/powerpoint/2010/main" val="66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Modules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476488" cy="4800600"/>
          </a:xfrm>
        </p:spPr>
        <p:txBody>
          <a:bodyPr>
            <a:normAutofit/>
          </a:bodyPr>
          <a:lstStyle/>
          <a:p>
            <a:r>
              <a:rPr lang="en-US" sz="2600" b="1" dirty="0" smtClean="0">
                <a:latin typeface="Times New Roman" panose="02020603050405020304" pitchFamily="18" charset="0"/>
                <a:cs typeface="Times New Roman" panose="02020603050405020304" pitchFamily="18" charset="0"/>
              </a:rPr>
              <a:t>Module 4 –  Exporting the result</a:t>
            </a:r>
          </a:p>
          <a:p>
            <a:pPr lvl="1"/>
            <a:r>
              <a:rPr lang="en-US" sz="2200" b="1" dirty="0" smtClean="0">
                <a:latin typeface="Times New Roman" panose="02020603050405020304" pitchFamily="18" charset="0"/>
                <a:cs typeface="Times New Roman" panose="02020603050405020304" pitchFamily="18" charset="0"/>
              </a:rPr>
              <a:t>Input    – </a:t>
            </a:r>
            <a:r>
              <a:rPr lang="en-US" sz="2200" dirty="0" smtClean="0">
                <a:latin typeface="Times New Roman" panose="02020603050405020304" pitchFamily="18" charset="0"/>
                <a:cs typeface="Times New Roman" panose="02020603050405020304" pitchFamily="18" charset="0"/>
              </a:rPr>
              <a:t>Properties of image and text extracted from image </a:t>
            </a:r>
          </a:p>
          <a:p>
            <a:pPr lvl="1"/>
            <a:r>
              <a:rPr lang="en-US" sz="2200" b="1" dirty="0" smtClean="0">
                <a:latin typeface="Times New Roman" panose="02020603050405020304" pitchFamily="18" charset="0"/>
                <a:cs typeface="Times New Roman" panose="02020603050405020304" pitchFamily="18" charset="0"/>
              </a:rPr>
              <a:t>Output –  </a:t>
            </a:r>
            <a:r>
              <a:rPr lang="en-US" sz="2200" dirty="0" smtClean="0">
                <a:latin typeface="Times New Roman" panose="02020603050405020304" pitchFamily="18" charset="0"/>
                <a:cs typeface="Times New Roman" panose="02020603050405020304" pitchFamily="18" charset="0"/>
              </a:rPr>
              <a:t>Storing</a:t>
            </a:r>
            <a:r>
              <a:rPr lang="en-US" sz="2200" b="1"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dirty="0" smtClean="0">
                <a:latin typeface="Times New Roman" panose="02020603050405020304" pitchFamily="18" charset="0"/>
                <a:cs typeface="Times New Roman" panose="02020603050405020304" pitchFamily="18" charset="0"/>
              </a:rPr>
              <a:t>etails in excel</a:t>
            </a:r>
          </a:p>
          <a:p>
            <a:pPr marL="236538" lvl="1" indent="-236538"/>
            <a:r>
              <a:rPr lang="en-US" sz="2200" b="1" dirty="0" smtClean="0">
                <a:latin typeface="Times New Roman" panose="02020603050405020304" pitchFamily="18" charset="0"/>
                <a:cs typeface="Times New Roman" panose="02020603050405020304" pitchFamily="18" charset="0"/>
              </a:rPr>
              <a:t>Steps</a:t>
            </a:r>
          </a:p>
          <a:p>
            <a:pPr marL="236538" lvl="1" indent="-236538"/>
            <a:r>
              <a:rPr lang="en-US" sz="2200" dirty="0" smtClean="0">
                <a:latin typeface="Times New Roman" panose="02020603050405020304" pitchFamily="18" charset="0"/>
                <a:cs typeface="Times New Roman" panose="02020603050405020304" pitchFamily="18" charset="0"/>
              </a:rPr>
              <a:t>Create a excel file initially.</a:t>
            </a:r>
          </a:p>
          <a:p>
            <a:pPr marL="236538" lvl="1" indent="-236538"/>
            <a:r>
              <a:rPr lang="en-US" sz="2200" dirty="0" smtClean="0">
                <a:latin typeface="Times New Roman" panose="02020603050405020304" pitchFamily="18" charset="0"/>
                <a:cs typeface="Times New Roman" panose="02020603050405020304" pitchFamily="18" charset="0"/>
              </a:rPr>
              <a:t>Append the results at the end of spreadsheet each time while executing.</a:t>
            </a:r>
          </a:p>
          <a:p>
            <a:pPr marL="236538" lvl="1" indent="-236538"/>
            <a:r>
              <a:rPr lang="en-US" sz="2200" dirty="0" smtClean="0">
                <a:latin typeface="Times New Roman" panose="02020603050405020304" pitchFamily="18" charset="0"/>
                <a:cs typeface="Times New Roman" panose="02020603050405020304" pitchFamily="18" charset="0"/>
              </a:rPr>
              <a:t>Save the results in the file.</a:t>
            </a:r>
          </a:p>
          <a:p>
            <a:pPr marL="236538" lvl="1" indent="-236538"/>
            <a:r>
              <a:rPr lang="en-US" sz="2200" dirty="0" smtClean="0">
                <a:latin typeface="Times New Roman" panose="02020603050405020304" pitchFamily="18" charset="0"/>
                <a:cs typeface="Times New Roman" panose="02020603050405020304" pitchFamily="18" charset="0"/>
              </a:rPr>
              <a:t>Ensure that the file is not opened while executing the application.</a:t>
            </a:r>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13</a:t>
            </a:fld>
            <a:endParaRPr lang="en-US"/>
          </a:p>
        </p:txBody>
      </p:sp>
    </p:spTree>
    <p:extLst>
      <p:ext uri="{BB962C8B-B14F-4D97-AF65-F5344CB8AC3E}">
        <p14:creationId xmlns:p14="http://schemas.microsoft.com/office/powerpoint/2010/main" val="331057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fontScale="90000"/>
          </a:bodyPr>
          <a:lstStyle/>
          <a:p>
            <a:r>
              <a:rPr lang="en-US" sz="3600" dirty="0" smtClean="0">
                <a:solidFill>
                  <a:schemeClr val="tx1"/>
                </a:solidFill>
                <a:latin typeface="Times New Roman" panose="02020603050405020304" pitchFamily="18" charset="0"/>
                <a:cs typeface="Times New Roman" panose="02020603050405020304" pitchFamily="18" charset="0"/>
              </a:rPr>
              <a:t>Implementation Environment </a:t>
            </a:r>
            <a:r>
              <a:rPr lang="en-US" sz="3600" dirty="0">
                <a:solidFill>
                  <a:schemeClr val="tx1"/>
                </a:solidFill>
                <a:latin typeface="Times New Roman" panose="02020603050405020304" pitchFamily="18" charset="0"/>
                <a:cs typeface="Times New Roman" panose="02020603050405020304" pitchFamily="18" charset="0"/>
              </a:rPr>
              <a:t>S</a:t>
            </a:r>
            <a:r>
              <a:rPr lang="en-US" sz="3600" dirty="0" smtClean="0">
                <a:solidFill>
                  <a:schemeClr val="tx1"/>
                </a:solidFill>
                <a:latin typeface="Times New Roman" panose="02020603050405020304" pitchFamily="18" charset="0"/>
                <a:cs typeface="Times New Roman" panose="02020603050405020304" pitchFamily="18" charset="0"/>
              </a:rPr>
              <a:t>etup </a:t>
            </a:r>
            <a:r>
              <a:rPr lang="en-US" sz="3600" dirty="0">
                <a:solidFill>
                  <a:schemeClr val="tx1"/>
                </a:solidFill>
                <a:latin typeface="Times New Roman" panose="02020603050405020304" pitchFamily="18" charset="0"/>
                <a:cs typeface="Times New Roman" panose="02020603050405020304" pitchFamily="18" charset="0"/>
              </a:rPr>
              <a:t>K</a:t>
            </a:r>
            <a:r>
              <a:rPr lang="en-US" sz="3600" dirty="0" smtClean="0">
                <a:solidFill>
                  <a:schemeClr val="tx1"/>
                </a:solidFill>
                <a:latin typeface="Times New Roman" panose="02020603050405020304" pitchFamily="18" charset="0"/>
                <a:cs typeface="Times New Roman" panose="02020603050405020304" pitchFamily="18" charset="0"/>
              </a:rPr>
              <a:t>nowledge</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476488" cy="4800600"/>
          </a:xfrm>
        </p:spPr>
        <p:txBody>
          <a:bodyPr>
            <a:normAutofit/>
          </a:bodyPr>
          <a:lstStyle/>
          <a:p>
            <a:r>
              <a:rPr lang="en-US" sz="2600" b="1" dirty="0" smtClean="0">
                <a:latin typeface="Times New Roman" panose="02020603050405020304" pitchFamily="18" charset="0"/>
                <a:cs typeface="Times New Roman" panose="02020603050405020304" pitchFamily="18" charset="0"/>
              </a:rPr>
              <a:t>Language – </a:t>
            </a:r>
            <a:r>
              <a:rPr lang="en-US" sz="2600" dirty="0" smtClean="0">
                <a:latin typeface="Times New Roman" panose="02020603050405020304" pitchFamily="18" charset="0"/>
                <a:cs typeface="Times New Roman" panose="02020603050405020304" pitchFamily="18" charset="0"/>
              </a:rPr>
              <a:t>Python</a:t>
            </a:r>
          </a:p>
          <a:p>
            <a:r>
              <a:rPr lang="en-US" sz="2600" dirty="0">
                <a:latin typeface="Times New Roman" panose="02020603050405020304" pitchFamily="18" charset="0"/>
                <a:cs typeface="Times New Roman" panose="02020603050405020304" pitchFamily="18" charset="0"/>
              </a:rPr>
              <a:t>Python works on different platforms (Windows, Mac, Linux, Raspberry Pi, </a:t>
            </a:r>
            <a:r>
              <a:rPr lang="en-US" sz="2600" dirty="0" err="1">
                <a:latin typeface="Times New Roman" panose="02020603050405020304" pitchFamily="18" charset="0"/>
                <a:cs typeface="Times New Roman" panose="02020603050405020304" pitchFamily="18" charset="0"/>
              </a:rPr>
              <a:t>etc</a:t>
            </a:r>
            <a:r>
              <a:rPr lang="en-US" sz="2600" dirty="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Python </a:t>
            </a:r>
            <a:r>
              <a:rPr lang="en-US" sz="2600" dirty="0">
                <a:latin typeface="Times New Roman" panose="02020603050405020304" pitchFamily="18" charset="0"/>
                <a:cs typeface="Times New Roman" panose="02020603050405020304" pitchFamily="18" charset="0"/>
              </a:rPr>
              <a:t>runs on an interpreter system, meaning that code can be executed as soon as it is written. This means that prototyping can be very quick.</a:t>
            </a:r>
          </a:p>
          <a:p>
            <a:r>
              <a:rPr lang="en-US" sz="2600" dirty="0">
                <a:latin typeface="Times New Roman" panose="02020603050405020304" pitchFamily="18" charset="0"/>
                <a:cs typeface="Times New Roman" panose="02020603050405020304" pitchFamily="18" charset="0"/>
              </a:rPr>
              <a:t>Python can be treated in a procedural way, an object-orientated way or a functional way</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A lot of general computer vision libraries are readily available for python.</a:t>
            </a:r>
            <a:endParaRPr lang="en-US" sz="2600" dirty="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14</a:t>
            </a:fld>
            <a:endParaRPr lang="en-US"/>
          </a:p>
        </p:txBody>
      </p:sp>
    </p:spTree>
    <p:extLst>
      <p:ext uri="{BB962C8B-B14F-4D97-AF65-F5344CB8AC3E}">
        <p14:creationId xmlns:p14="http://schemas.microsoft.com/office/powerpoint/2010/main" val="263155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chemeClr val="tx1"/>
                </a:solidFill>
                <a:latin typeface="Times New Roman" pitchFamily="18" charset="0"/>
                <a:cs typeface="Times New Roman" pitchFamily="18" charset="0"/>
              </a:rPr>
              <a:t>Applications of </a:t>
            </a:r>
            <a:r>
              <a:rPr lang="en-US" sz="4400" b="1" dirty="0" err="1">
                <a:solidFill>
                  <a:schemeClr val="tx1"/>
                </a:solidFill>
                <a:latin typeface="Times New Roman" pitchFamily="18" charset="0"/>
                <a:cs typeface="Times New Roman" pitchFamily="18" charset="0"/>
              </a:rPr>
              <a:t>Engg</a:t>
            </a:r>
            <a:r>
              <a:rPr lang="en-US" sz="4400" b="1" dirty="0">
                <a:solidFill>
                  <a:schemeClr val="tx1"/>
                </a:solidFill>
                <a:latin typeface="Times New Roman" pitchFamily="18" charset="0"/>
                <a:cs typeface="Times New Roman" pitchFamily="18" charset="0"/>
              </a:rPr>
              <a:t>. Principles</a:t>
            </a:r>
            <a:endParaRPr lang="en-IN" dirty="0"/>
          </a:p>
        </p:txBody>
      </p:sp>
      <p:sp>
        <p:nvSpPr>
          <p:cNvPr id="3" name="Content Placeholder 2"/>
          <p:cNvSpPr>
            <a:spLocks noGrp="1"/>
          </p:cNvSpPr>
          <p:nvPr>
            <p:ph sz="quarter" idx="1"/>
          </p:nvPr>
        </p:nvSpPr>
        <p:spPr/>
        <p:txBody>
          <a:bodyPr/>
          <a:lstStyle/>
          <a:p>
            <a:r>
              <a:rPr lang="en-IN" dirty="0" smtClean="0"/>
              <a:t>Language – Python</a:t>
            </a:r>
          </a:p>
          <a:p>
            <a:r>
              <a:rPr lang="en-IN" dirty="0" smtClean="0"/>
              <a:t>Platform – Anaconda </a:t>
            </a:r>
          </a:p>
          <a:p>
            <a:r>
              <a:rPr lang="en-IN" dirty="0" smtClean="0"/>
              <a:t>Libraries used in python</a:t>
            </a:r>
          </a:p>
          <a:p>
            <a:pPr lvl="1"/>
            <a:r>
              <a:rPr lang="en-IN" dirty="0" smtClean="0"/>
              <a:t>Cv2 – </a:t>
            </a:r>
            <a:r>
              <a:rPr lang="en-IN" dirty="0" err="1" smtClean="0"/>
              <a:t>OpenComputerVision</a:t>
            </a:r>
            <a:r>
              <a:rPr lang="en-IN" dirty="0" smtClean="0"/>
              <a:t> library</a:t>
            </a:r>
          </a:p>
          <a:p>
            <a:pPr lvl="1"/>
            <a:r>
              <a:rPr lang="en-IN" dirty="0" smtClean="0"/>
              <a:t>PIL </a:t>
            </a:r>
          </a:p>
          <a:p>
            <a:pPr lvl="1"/>
            <a:r>
              <a:rPr lang="en-IN" dirty="0" err="1" smtClean="0"/>
              <a:t>Webcolours</a:t>
            </a:r>
            <a:r>
              <a:rPr lang="en-IN" dirty="0" smtClean="0"/>
              <a:t> </a:t>
            </a:r>
          </a:p>
          <a:p>
            <a:pPr lvl="1"/>
            <a:r>
              <a:rPr lang="en-IN" dirty="0" err="1" smtClean="0"/>
              <a:t>Pytesseract</a:t>
            </a:r>
            <a:endParaRPr lang="en-IN" dirty="0" smtClean="0"/>
          </a:p>
          <a:p>
            <a:pPr lvl="1"/>
            <a:r>
              <a:rPr lang="en-IN" dirty="0" err="1" smtClean="0"/>
              <a:t>Tesseract-ocr</a:t>
            </a:r>
            <a:endParaRPr lang="en-IN" dirty="0" smtClean="0"/>
          </a:p>
          <a:p>
            <a:pPr lvl="1"/>
            <a:r>
              <a:rPr lang="en-IN" dirty="0" err="1" smtClean="0"/>
              <a:t>Openpyxl</a:t>
            </a:r>
            <a:endParaRPr lang="en-IN" dirty="0" smtClean="0"/>
          </a:p>
        </p:txBody>
      </p:sp>
    </p:spTree>
    <p:extLst>
      <p:ext uri="{BB962C8B-B14F-4D97-AF65-F5344CB8AC3E}">
        <p14:creationId xmlns:p14="http://schemas.microsoft.com/office/powerpoint/2010/main" val="161722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24088" cy="1143000"/>
          </a:xfrm>
        </p:spPr>
        <p:txBody>
          <a:bodyPr/>
          <a:lstStyle/>
          <a:p>
            <a:r>
              <a:rPr lang="en-IN" dirty="0" smtClean="0"/>
              <a:t>Functions used in implementation</a:t>
            </a:r>
            <a:endParaRPr lang="en-IN" dirty="0"/>
          </a:p>
        </p:txBody>
      </p:sp>
      <p:sp>
        <p:nvSpPr>
          <p:cNvPr id="3" name="Content Placeholder 2"/>
          <p:cNvSpPr>
            <a:spLocks noGrp="1"/>
          </p:cNvSpPr>
          <p:nvPr>
            <p:ph idx="1"/>
          </p:nvPr>
        </p:nvSpPr>
        <p:spPr>
          <a:xfrm>
            <a:off x="609600" y="1447800"/>
            <a:ext cx="8324088" cy="4800600"/>
          </a:xfrm>
          <a:noFill/>
        </p:spPr>
        <p:txBody>
          <a:bodyPr>
            <a:normAutofit fontScale="77500" lnSpcReduction="20000"/>
          </a:bodyPr>
          <a:lstStyle/>
          <a:p>
            <a:pPr marL="0" indent="0">
              <a:buNone/>
            </a:pPr>
            <a:r>
              <a:rPr lang="en-IN" dirty="0"/>
              <a:t> </a:t>
            </a:r>
            <a:r>
              <a:rPr lang="en-IN" b="1" i="1" dirty="0"/>
              <a:t>Function name</a:t>
            </a:r>
            <a:r>
              <a:rPr lang="en-IN" dirty="0"/>
              <a:t>			</a:t>
            </a:r>
            <a:r>
              <a:rPr lang="en-IN" b="1" i="1" dirty="0"/>
              <a:t>Purpose</a:t>
            </a:r>
          </a:p>
          <a:p>
            <a:r>
              <a:rPr lang="en-IN" dirty="0" err="1"/>
              <a:t>closest_colour</a:t>
            </a:r>
            <a:r>
              <a:rPr lang="en-IN" dirty="0"/>
              <a:t>	</a:t>
            </a:r>
            <a:r>
              <a:rPr lang="en-IN" dirty="0" smtClean="0"/>
              <a:t>	-</a:t>
            </a:r>
            <a:r>
              <a:rPr lang="en-IN" dirty="0"/>
              <a:t>	To find the </a:t>
            </a:r>
            <a:r>
              <a:rPr lang="en-IN" dirty="0" err="1"/>
              <a:t>rgb</a:t>
            </a:r>
            <a:r>
              <a:rPr lang="en-IN" dirty="0"/>
              <a:t> value of </a:t>
            </a:r>
            <a:r>
              <a:rPr lang="en-IN" dirty="0" smtClean="0"/>
              <a:t>					image</a:t>
            </a:r>
            <a:endParaRPr lang="en-IN" dirty="0"/>
          </a:p>
          <a:p>
            <a:r>
              <a:rPr lang="en-IN" dirty="0" err="1"/>
              <a:t>get_colour_name</a:t>
            </a:r>
            <a:r>
              <a:rPr lang="en-IN" dirty="0"/>
              <a:t>	</a:t>
            </a:r>
            <a:r>
              <a:rPr lang="en-IN" dirty="0" smtClean="0"/>
              <a:t>	-	To </a:t>
            </a:r>
            <a:r>
              <a:rPr lang="en-IN" dirty="0"/>
              <a:t>convert the </a:t>
            </a:r>
            <a:r>
              <a:rPr lang="en-IN" dirty="0" err="1"/>
              <a:t>rgb</a:t>
            </a:r>
            <a:r>
              <a:rPr lang="en-IN" dirty="0"/>
              <a:t> values </a:t>
            </a:r>
            <a:r>
              <a:rPr lang="en-IN" dirty="0" smtClean="0"/>
              <a:t>					to </a:t>
            </a:r>
            <a:r>
              <a:rPr lang="en-IN" dirty="0" err="1" smtClean="0"/>
              <a:t>english</a:t>
            </a:r>
            <a:r>
              <a:rPr lang="en-IN" dirty="0" smtClean="0"/>
              <a:t> </a:t>
            </a:r>
            <a:r>
              <a:rPr lang="en-IN" dirty="0"/>
              <a:t>colour name</a:t>
            </a:r>
          </a:p>
          <a:p>
            <a:r>
              <a:rPr lang="en-IN" dirty="0" err="1"/>
              <a:t>get_string</a:t>
            </a:r>
            <a:r>
              <a:rPr lang="en-IN" dirty="0"/>
              <a:t>		</a:t>
            </a:r>
            <a:r>
              <a:rPr lang="en-IN" dirty="0" smtClean="0"/>
              <a:t>	-</a:t>
            </a:r>
            <a:r>
              <a:rPr lang="en-IN" dirty="0"/>
              <a:t>	</a:t>
            </a:r>
            <a:r>
              <a:rPr lang="en-IN" dirty="0" smtClean="0"/>
              <a:t>To </a:t>
            </a:r>
            <a:r>
              <a:rPr lang="en-IN" dirty="0"/>
              <a:t>recognize the text </a:t>
            </a:r>
            <a:r>
              <a:rPr lang="en-IN" dirty="0" smtClean="0"/>
              <a:t>					 from extracted </a:t>
            </a:r>
            <a:r>
              <a:rPr lang="en-IN" dirty="0"/>
              <a:t>image.    </a:t>
            </a:r>
          </a:p>
          <a:p>
            <a:r>
              <a:rPr lang="en-IN" dirty="0" err="1"/>
              <a:t>getDataColumn</a:t>
            </a:r>
            <a:r>
              <a:rPr lang="en-IN" dirty="0"/>
              <a:t>        </a:t>
            </a:r>
            <a:r>
              <a:rPr lang="en-IN" dirty="0" smtClean="0"/>
              <a:t>	-         To </a:t>
            </a:r>
            <a:r>
              <a:rPr lang="en-IN" dirty="0"/>
              <a:t>read the excel file</a:t>
            </a:r>
          </a:p>
          <a:p>
            <a:r>
              <a:rPr lang="en-IN" dirty="0" err="1"/>
              <a:t>Writedata</a:t>
            </a:r>
            <a:r>
              <a:rPr lang="en-IN" dirty="0"/>
              <a:t>		</a:t>
            </a:r>
            <a:r>
              <a:rPr lang="en-IN" dirty="0" smtClean="0"/>
              <a:t>	-</a:t>
            </a:r>
            <a:r>
              <a:rPr lang="en-IN" dirty="0"/>
              <a:t>	</a:t>
            </a:r>
            <a:r>
              <a:rPr lang="en-IN" dirty="0" smtClean="0"/>
              <a:t>To </a:t>
            </a:r>
            <a:r>
              <a:rPr lang="en-IN" dirty="0"/>
              <a:t>append </a:t>
            </a:r>
            <a:r>
              <a:rPr lang="en-IN" dirty="0" smtClean="0"/>
              <a:t>the extracted 					feature values </a:t>
            </a:r>
            <a:r>
              <a:rPr lang="en-IN" dirty="0"/>
              <a:t>to excel </a:t>
            </a:r>
            <a:r>
              <a:rPr lang="en-IN" dirty="0" smtClean="0"/>
              <a:t>					file</a:t>
            </a:r>
            <a:r>
              <a:rPr lang="en-IN" dirty="0"/>
              <a:t>.</a:t>
            </a:r>
          </a:p>
          <a:p>
            <a:r>
              <a:rPr lang="en-US" dirty="0" err="1"/>
              <a:t>shape_selection</a:t>
            </a:r>
            <a:r>
              <a:rPr lang="en-US" dirty="0"/>
              <a:t>	</a:t>
            </a:r>
            <a:r>
              <a:rPr lang="en-US" dirty="0" smtClean="0"/>
              <a:t>       	 -</a:t>
            </a:r>
            <a:r>
              <a:rPr lang="en-US" dirty="0"/>
              <a:t>	</a:t>
            </a:r>
            <a:r>
              <a:rPr lang="en-US" dirty="0" smtClean="0"/>
              <a:t>Extracting </a:t>
            </a:r>
            <a:r>
              <a:rPr lang="en-US" dirty="0"/>
              <a:t>region of </a:t>
            </a:r>
            <a:r>
              <a:rPr lang="en-US" dirty="0" smtClean="0"/>
              <a:t>						interest</a:t>
            </a:r>
            <a:endParaRPr lang="en-IN" dirty="0"/>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16</a:t>
            </a:fld>
            <a:endParaRPr lang="en-US"/>
          </a:p>
        </p:txBody>
      </p:sp>
    </p:spTree>
    <p:extLst>
      <p:ext uri="{BB962C8B-B14F-4D97-AF65-F5344CB8AC3E}">
        <p14:creationId xmlns:p14="http://schemas.microsoft.com/office/powerpoint/2010/main" val="3211696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24088" cy="1143000"/>
          </a:xfrm>
        </p:spPr>
        <p:txBody>
          <a:bodyPr/>
          <a:lstStyle/>
          <a:p>
            <a:r>
              <a:rPr lang="en-IN" dirty="0" smtClean="0"/>
              <a:t>State of art</a:t>
            </a:r>
            <a:endParaRPr lang="en-IN" dirty="0"/>
          </a:p>
        </p:txBody>
      </p:sp>
      <p:sp>
        <p:nvSpPr>
          <p:cNvPr id="3" name="Content Placeholder 2"/>
          <p:cNvSpPr>
            <a:spLocks noGrp="1"/>
          </p:cNvSpPr>
          <p:nvPr>
            <p:ph idx="1"/>
          </p:nvPr>
        </p:nvSpPr>
        <p:spPr>
          <a:xfrm>
            <a:off x="609600" y="1447800"/>
            <a:ext cx="8324088" cy="4800600"/>
          </a:xfrm>
        </p:spPr>
        <p:txBody>
          <a:bodyPr>
            <a:normAutofit/>
          </a:bodyPr>
          <a:lstStyle/>
          <a:p>
            <a:pPr marL="0" indent="0">
              <a:spcBef>
                <a:spcPts val="0"/>
              </a:spcBef>
              <a:buClrTx/>
              <a:buSzTx/>
              <a:buNone/>
              <a:defRPr/>
            </a:pP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Correlation </a:t>
            </a:r>
            <a:r>
              <a:rPr lang="en-US" sz="1600" b="1" dirty="0">
                <a:latin typeface="Times New Roman" pitchFamily="18" charset="0"/>
                <a:cs typeface="Times New Roman" pitchFamily="18" charset="0"/>
              </a:rPr>
              <a:t>Based Template Matching </a:t>
            </a:r>
            <a:r>
              <a:rPr lang="en-US" sz="1600" b="1" dirty="0" smtClean="0">
                <a:latin typeface="Times New Roman" pitchFamily="18" charset="0"/>
                <a:cs typeface="Times New Roman" pitchFamily="18" charset="0"/>
              </a:rPr>
              <a:t>For Recognition Of Bank </a:t>
            </a:r>
            <a:r>
              <a:rPr lang="en-US" sz="1600" b="1" dirty="0" err="1" smtClean="0">
                <a:latin typeface="Times New Roman" pitchFamily="18" charset="0"/>
                <a:cs typeface="Times New Roman" pitchFamily="18" charset="0"/>
              </a:rPr>
              <a:t>Cheque</a:t>
            </a:r>
            <a:r>
              <a:rPr lang="en-US" sz="1600" b="1" dirty="0" smtClean="0">
                <a:latin typeface="Times New Roman" pitchFamily="18" charset="0"/>
                <a:cs typeface="Times New Roman" pitchFamily="18" charset="0"/>
              </a:rPr>
              <a:t> Number</a:t>
            </a:r>
            <a:r>
              <a:rPr lang="en-US" sz="1600" dirty="0" smtClean="0">
                <a:latin typeface="Times New Roman" pitchFamily="18" charset="0"/>
                <a:cs typeface="Times New Roman" pitchFamily="18" charset="0"/>
              </a:rPr>
              <a:t>”(</a:t>
            </a:r>
            <a:r>
              <a:rPr lang="en-IN" sz="1600" dirty="0" smtClean="0">
                <a:solidFill>
                  <a:prstClr val="black"/>
                </a:solidFill>
                <a:latin typeface="Times New Roman" panose="02020603050405020304" pitchFamily="18" charset="0"/>
                <a:cs typeface="Times New Roman" panose="02020603050405020304" pitchFamily="18" charset="0"/>
              </a:rPr>
              <a:t> </a:t>
            </a:r>
            <a:r>
              <a:rPr lang="en-IN" sz="1600" dirty="0">
                <a:solidFill>
                  <a:prstClr val="black"/>
                </a:solidFill>
                <a:latin typeface="Times New Roman" panose="02020603050405020304" pitchFamily="18" charset="0"/>
                <a:cs typeface="Times New Roman" panose="02020603050405020304" pitchFamily="18" charset="0"/>
              </a:rPr>
              <a:t>Source – </a:t>
            </a:r>
            <a:r>
              <a:rPr lang="en-IN" sz="1600" dirty="0" smtClean="0">
                <a:solidFill>
                  <a:prstClr val="black"/>
                </a:solidFill>
                <a:latin typeface="Times New Roman" panose="02020603050405020304" pitchFamily="18" charset="0"/>
                <a:cs typeface="Times New Roman" panose="02020603050405020304" pitchFamily="18" charset="0"/>
              </a:rPr>
              <a:t>IEEE , Author – </a:t>
            </a:r>
            <a:r>
              <a:rPr lang="en-IN" sz="1600" dirty="0" err="1" smtClean="0">
                <a:latin typeface="Times New Roman" panose="02020603050405020304" pitchFamily="18" charset="0"/>
                <a:cs typeface="Times New Roman" panose="02020603050405020304" pitchFamily="18" charset="0"/>
              </a:rPr>
              <a:t>Raghavendra</a:t>
            </a:r>
            <a:r>
              <a:rPr lang="en-IN" sz="1600" dirty="0" smtClean="0">
                <a:latin typeface="Times New Roman" panose="02020603050405020304" pitchFamily="18" charset="0"/>
                <a:cs typeface="Times New Roman" panose="02020603050405020304" pitchFamily="18" charset="0"/>
              </a:rPr>
              <a:t> SP, </a:t>
            </a:r>
            <a:r>
              <a:rPr lang="en-IN" sz="1600" dirty="0" err="1" smtClean="0">
                <a:latin typeface="Times New Roman" panose="02020603050405020304" pitchFamily="18" charset="0"/>
                <a:cs typeface="Times New Roman" panose="02020603050405020304" pitchFamily="18" charset="0"/>
              </a:rPr>
              <a:t>Ajit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Danti</a:t>
            </a:r>
            <a:r>
              <a:rPr lang="en-IN" sz="1600" dirty="0" smtClean="0">
                <a:latin typeface="Times New Roman" panose="02020603050405020304" pitchFamily="18" charset="0"/>
                <a:cs typeface="Times New Roman" panose="02020603050405020304" pitchFamily="18" charset="0"/>
              </a:rPr>
              <a:t> , </a:t>
            </a:r>
            <a:r>
              <a:rPr lang="en-IN" sz="1600" dirty="0" err="1" smtClean="0">
                <a:latin typeface="Times New Roman" panose="02020603050405020304" pitchFamily="18" charset="0"/>
                <a:cs typeface="Times New Roman" panose="02020603050405020304" pitchFamily="18" charset="0"/>
              </a:rPr>
              <a:t>Suresha</a:t>
            </a:r>
            <a:r>
              <a:rPr lang="en-IN" sz="1600" dirty="0" smtClean="0">
                <a:latin typeface="Times New Roman" panose="02020603050405020304" pitchFamily="18" charset="0"/>
                <a:cs typeface="Times New Roman" panose="02020603050405020304" pitchFamily="18" charset="0"/>
              </a:rPr>
              <a:t> M</a:t>
            </a:r>
            <a:r>
              <a:rPr lang="en-US" sz="1600" dirty="0" smtClean="0">
                <a:solidFill>
                  <a:prstClr val="black"/>
                </a:solidFill>
                <a:latin typeface="Times New Roman" panose="02020603050405020304" pitchFamily="18" charset="0"/>
                <a:cs typeface="Times New Roman" panose="02020603050405020304" pitchFamily="18" charset="0"/>
              </a:rPr>
              <a:t>) </a:t>
            </a:r>
          </a:p>
          <a:p>
            <a:pPr marL="0" indent="0">
              <a:spcBef>
                <a:spcPts val="0"/>
              </a:spcBef>
              <a:buClrTx/>
              <a:buSzTx/>
              <a:buNone/>
              <a:defRPr/>
            </a:pPr>
            <a:r>
              <a:rPr lang="en-US" sz="1600" dirty="0">
                <a:solidFill>
                  <a:prstClr val="black"/>
                </a:solidFill>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system uses OCR for cheque number information extraction.</a:t>
            </a:r>
            <a:r>
              <a:rPr lang="en-US" sz="1600" dirty="0">
                <a:latin typeface="Times New Roman" panose="02020603050405020304" pitchFamily="18" charset="0"/>
                <a:cs typeface="Times New Roman" panose="02020603050405020304" pitchFamily="18" charset="0"/>
              </a:rPr>
              <a:t> Static images are taken and the characters in it are identified as a concentrated block. Based on matching process, the input block of characters and the existing samples are compared from the repository  and the  result is produced based on calculations. Major steps includes pre-processing the input image which states the input is valid or not and then identifying change in positions, standard size, considering many resolutions, physical changes, Zonal characters, Measuring distances, features related to ends and edges are highlighted. Once the acknowledgment phase starts , it uses usual methods of matching, using methods related to stats, obtaining the traces of  images. In the next step, it uses scale-space feature extractor to remove unwanted gaps witnessed in input image extracted from the text obtained in the video. After that, the authenticated text is being compared with each of the text frame by frame. Since the characters are not of the expected format and especially in expected proportion. So as in this paper, it includes the entire cross verifications performed for such characters with the challenging task of Identification of Hand written characters in </a:t>
            </a:r>
            <a:r>
              <a:rPr lang="en-US" sz="1600" dirty="0" err="1">
                <a:latin typeface="Times New Roman" panose="02020603050405020304" pitchFamily="18" charset="0"/>
                <a:cs typeface="Times New Roman" panose="02020603050405020304" pitchFamily="18" charset="0"/>
              </a:rPr>
              <a:t>cheques</a:t>
            </a:r>
            <a:r>
              <a:rPr lang="en-US" sz="1600" dirty="0">
                <a:latin typeface="Times New Roman" panose="02020603050405020304" pitchFamily="18" charset="0"/>
                <a:cs typeface="Times New Roman" panose="02020603050405020304" pitchFamily="18" charset="0"/>
              </a:rPr>
              <a:t>. Thus the accuracy of the system with handwritten text is low as compared to the digital or printed characters</a:t>
            </a:r>
            <a:endParaRPr lang="en-IN" sz="1600" dirty="0">
              <a:latin typeface="Times New Roman" panose="02020603050405020304" pitchFamily="18" charset="0"/>
              <a:cs typeface="Times New Roman" panose="02020603050405020304" pitchFamily="18" charset="0"/>
            </a:endParaRPr>
          </a:p>
          <a:p>
            <a:pPr marL="0" lvl="0" indent="0">
              <a:spcBef>
                <a:spcPts val="0"/>
              </a:spcBef>
              <a:buClrTx/>
              <a:buSzTx/>
              <a:buNone/>
              <a:defRPr/>
            </a:pPr>
            <a:endParaRPr lang="en-US" sz="1600" dirty="0">
              <a:solidFill>
                <a:prstClr val="black"/>
              </a:solidFill>
              <a:latin typeface="Times New Roman" panose="02020603050405020304" pitchFamily="18" charset="0"/>
              <a:cs typeface="Times New Roman" panose="02020603050405020304" pitchFamily="18" charset="0"/>
            </a:endParaRPr>
          </a:p>
          <a:p>
            <a:endParaRPr lang="en-IN" sz="1600" dirty="0" smtClean="0">
              <a:latin typeface="Times New Roman" pitchFamily="18" charset="0"/>
              <a:cs typeface="Times New Roman" pitchFamily="18" charset="0"/>
            </a:endParaRPr>
          </a:p>
          <a:p>
            <a:endParaRPr lang="en-IN" sz="1600" dirty="0"/>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17</a:t>
            </a:fld>
            <a:endParaRPr lang="en-US"/>
          </a:p>
        </p:txBody>
      </p:sp>
    </p:spTree>
    <p:extLst>
      <p:ext uri="{BB962C8B-B14F-4D97-AF65-F5344CB8AC3E}">
        <p14:creationId xmlns:p14="http://schemas.microsoft.com/office/powerpoint/2010/main" val="189329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fontScale="90000"/>
          </a:bodyPr>
          <a:lstStyle/>
          <a:p>
            <a:r>
              <a:rPr lang="en-US" sz="4000" b="1" dirty="0" smtClean="0">
                <a:solidFill>
                  <a:schemeClr val="tx1"/>
                </a:solidFill>
                <a:latin typeface="Times New Roman" pitchFamily="18" charset="0"/>
                <a:cs typeface="Times New Roman" pitchFamily="18" charset="0"/>
              </a:rPr>
              <a:t>Social Relevancy &amp; Impact on Environment</a:t>
            </a:r>
            <a:endParaRPr lang="en-US" sz="4000" dirty="0"/>
          </a:p>
        </p:txBody>
      </p:sp>
      <p:sp>
        <p:nvSpPr>
          <p:cNvPr id="3" name="Content Placeholder 2"/>
          <p:cNvSpPr>
            <a:spLocks noGrp="1"/>
          </p:cNvSpPr>
          <p:nvPr>
            <p:ph idx="1"/>
          </p:nvPr>
        </p:nvSpPr>
        <p:spPr>
          <a:xfrm>
            <a:off x="609600" y="1524000"/>
            <a:ext cx="7696200" cy="4800600"/>
          </a:xfrm>
        </p:spPr>
        <p:txBody>
          <a:bodyPr>
            <a:normAutofit/>
          </a:bodyPr>
          <a:lstStyle/>
          <a:p>
            <a:pPr lvl="0"/>
            <a:r>
              <a:rPr lang="en-US" sz="2800" dirty="0" smtClean="0">
                <a:latin typeface="Times New Roman" pitchFamily="18" charset="0"/>
                <a:cs typeface="Times New Roman" pitchFamily="18" charset="0"/>
              </a:rPr>
              <a:t>The processing  and manual verification of bank </a:t>
            </a:r>
            <a:r>
              <a:rPr lang="en-US" sz="2800" dirty="0" err="1" smtClean="0">
                <a:latin typeface="Times New Roman" pitchFamily="18" charset="0"/>
                <a:cs typeface="Times New Roman" pitchFamily="18" charset="0"/>
              </a:rPr>
              <a:t>cheques</a:t>
            </a:r>
            <a:r>
              <a:rPr lang="en-US" sz="2800" dirty="0" smtClean="0">
                <a:latin typeface="Times New Roman" pitchFamily="18" charset="0"/>
                <a:cs typeface="Times New Roman" pitchFamily="18" charset="0"/>
              </a:rPr>
              <a:t> currently requires a large investment in human resource and it is also a time consuming task.</a:t>
            </a:r>
          </a:p>
          <a:p>
            <a:pPr lvl="0"/>
            <a:r>
              <a:rPr lang="en-US" sz="2800" dirty="0" smtClean="0">
                <a:latin typeface="Times New Roman" pitchFamily="18" charset="0"/>
                <a:cs typeface="Times New Roman" pitchFamily="18" charset="0"/>
              </a:rPr>
              <a:t>Its automation may achieve better performance and allow the reallocation of human resources to other tasks. Also, it saves the time of the bank employees.</a:t>
            </a:r>
          </a:p>
          <a:p>
            <a:pPr lvl="0"/>
            <a:r>
              <a:rPr lang="en-US" sz="2800" dirty="0" smtClean="0">
                <a:latin typeface="Times New Roman" pitchFamily="18" charset="0"/>
                <a:cs typeface="Times New Roman" pitchFamily="18" charset="0"/>
              </a:rPr>
              <a:t>Hence, this system has a positive impact in banking sector. </a:t>
            </a:r>
          </a:p>
        </p:txBody>
      </p:sp>
      <p:sp>
        <p:nvSpPr>
          <p:cNvPr id="4" name="Date Placeholder 3"/>
          <p:cNvSpPr>
            <a:spLocks noGrp="1"/>
          </p:cNvSpPr>
          <p:nvPr>
            <p:ph type="dt" sz="half" idx="10"/>
          </p:nvPr>
        </p:nvSpPr>
        <p:spPr/>
        <p:txBody>
          <a:bodyPr/>
          <a:lstStyle/>
          <a:p>
            <a:fld id="{6B2FD2F4-E275-489A-9729-640C227AB6B4}"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18</a:t>
            </a:fld>
            <a:endParaRPr lang="en-US"/>
          </a:p>
        </p:txBody>
      </p:sp>
    </p:spTree>
    <p:extLst>
      <p:ext uri="{BB962C8B-B14F-4D97-AF65-F5344CB8AC3E}">
        <p14:creationId xmlns:p14="http://schemas.microsoft.com/office/powerpoint/2010/main" val="3338169497"/>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a:bodyPr>
          <a:lstStyle/>
          <a:p>
            <a:r>
              <a:rPr lang="en-US" sz="4000" b="1" dirty="0" smtClean="0">
                <a:solidFill>
                  <a:schemeClr val="tx1"/>
                </a:solidFill>
                <a:latin typeface="Times New Roman" pitchFamily="18" charset="0"/>
                <a:cs typeface="Times New Roman" pitchFamily="18" charset="0"/>
              </a:rPr>
              <a:t>Action plan</a:t>
            </a:r>
            <a:endParaRPr lang="en-US" sz="4000" dirty="0"/>
          </a:p>
        </p:txBody>
      </p:sp>
      <p:sp>
        <p:nvSpPr>
          <p:cNvPr id="4" name="Date Placeholder 3"/>
          <p:cNvSpPr>
            <a:spLocks noGrp="1"/>
          </p:cNvSpPr>
          <p:nvPr>
            <p:ph type="dt" sz="half" idx="10"/>
          </p:nvPr>
        </p:nvSpPr>
        <p:spPr/>
        <p:txBody>
          <a:bodyPr/>
          <a:lstStyle/>
          <a:p>
            <a:fld id="{06B98072-5492-4A08-A67C-BB0B3C25C97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19</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091975922"/>
              </p:ext>
            </p:extLst>
          </p:nvPr>
        </p:nvGraphicFramePr>
        <p:xfrm>
          <a:off x="685800" y="1447800"/>
          <a:ext cx="7696200" cy="4043304"/>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5334000">
                  <a:extLst>
                    <a:ext uri="{9D8B030D-6E8A-4147-A177-3AD203B41FA5}">
                      <a16:colId xmlns:a16="http://schemas.microsoft.com/office/drawing/2014/main" xmlns="" val="20002"/>
                    </a:ext>
                  </a:extLst>
                </a:gridCol>
              </a:tblGrid>
              <a:tr h="592667">
                <a:tc>
                  <a:txBody>
                    <a:bodyPr/>
                    <a:lstStyle/>
                    <a:p>
                      <a:pPr algn="ctr"/>
                      <a:r>
                        <a:rPr lang="en-US" sz="1800" dirty="0" smtClean="0"/>
                        <a:t>Month</a:t>
                      </a:r>
                      <a:endParaRPr lang="en-US" sz="1800" dirty="0">
                        <a:solidFill>
                          <a:schemeClr val="tx1"/>
                        </a:solidFill>
                        <a:latin typeface="Times New Roman" pitchFamily="18" charset="0"/>
                        <a:cs typeface="Times New Roman" pitchFamily="18" charset="0"/>
                      </a:endParaRPr>
                    </a:p>
                  </a:txBody>
                  <a:tcPr anchor="ctr"/>
                </a:tc>
                <a:tc>
                  <a:txBody>
                    <a:bodyPr/>
                    <a:lstStyle/>
                    <a:p>
                      <a:pPr algn="ctr"/>
                      <a:r>
                        <a:rPr lang="en-US" sz="1800" dirty="0" smtClean="0"/>
                        <a:t>Week</a:t>
                      </a:r>
                      <a:endParaRPr lang="en-US" sz="1800" dirty="0">
                        <a:solidFill>
                          <a:schemeClr val="tx1"/>
                        </a:solidFill>
                        <a:latin typeface="Times New Roman" pitchFamily="18" charset="0"/>
                        <a:cs typeface="Times New Roman" pitchFamily="18" charset="0"/>
                      </a:endParaRPr>
                    </a:p>
                  </a:txBody>
                  <a:tcPr anchor="ctr"/>
                </a:tc>
                <a:tc>
                  <a:txBody>
                    <a:bodyPr/>
                    <a:lstStyle/>
                    <a:p>
                      <a:pPr algn="ctr"/>
                      <a:r>
                        <a:rPr lang="en-US" sz="1800" dirty="0" smtClean="0"/>
                        <a:t>Action Items (Week-wise)</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0"/>
                  </a:ext>
                </a:extLst>
              </a:tr>
              <a:tr h="702733">
                <a:tc>
                  <a:txBody>
                    <a:bodyPr/>
                    <a:lstStyle/>
                    <a:p>
                      <a:pPr algn="ctr"/>
                      <a:r>
                        <a:rPr lang="en-US" sz="1800" dirty="0" smtClean="0">
                          <a:solidFill>
                            <a:schemeClr val="tx1"/>
                          </a:solidFill>
                          <a:latin typeface="Times New Roman" pitchFamily="18" charset="0"/>
                          <a:cs typeface="Times New Roman" pitchFamily="18" charset="0"/>
                        </a:rPr>
                        <a:t>July</a:t>
                      </a:r>
                      <a:endParaRPr lang="en-US" sz="1800" dirty="0">
                        <a:solidFill>
                          <a:schemeClr val="tx1"/>
                        </a:solidFill>
                        <a:latin typeface="Times New Roman" pitchFamily="18" charset="0"/>
                        <a:cs typeface="Times New Roman" pitchFamily="18" charset="0"/>
                      </a:endParaRPr>
                    </a:p>
                  </a:txBody>
                  <a:tcPr anchor="ctr"/>
                </a:tc>
                <a:tc>
                  <a:txBody>
                    <a:bodyPr/>
                    <a:lstStyle/>
                    <a:p>
                      <a:pPr algn="ctr"/>
                      <a:r>
                        <a:rPr kumimoji="0" lang="en-US" sz="1800" kern="1200" dirty="0" smtClean="0">
                          <a:solidFill>
                            <a:schemeClr val="tx1"/>
                          </a:solidFill>
                          <a:latin typeface="Times New Roman" pitchFamily="18" charset="0"/>
                          <a:ea typeface="+mn-ea"/>
                          <a:cs typeface="Times New Roman" pitchFamily="18" charset="0"/>
                        </a:rPr>
                        <a:t>Week 1</a:t>
                      </a:r>
                      <a:endParaRPr kumimoji="0" lang="en-US" sz="1800" kern="1200" dirty="0">
                        <a:solidFill>
                          <a:schemeClr val="tx1"/>
                        </a:solidFill>
                        <a:latin typeface="Times New Roman" pitchFamily="18" charset="0"/>
                        <a:ea typeface="+mn-ea"/>
                        <a:cs typeface="Times New Roman" pitchFamily="18" charset="0"/>
                      </a:endParaRPr>
                    </a:p>
                  </a:txBody>
                  <a:tcPr anchor="ctr"/>
                </a:tc>
                <a:tc>
                  <a:txBody>
                    <a:bodyPr/>
                    <a:lstStyle/>
                    <a:p>
                      <a:pPr algn="ctr"/>
                      <a:r>
                        <a:rPr lang="en-US" sz="1800" dirty="0" smtClean="0">
                          <a:solidFill>
                            <a:schemeClr val="tx1"/>
                          </a:solidFill>
                          <a:latin typeface="Times New Roman" pitchFamily="18" charset="0"/>
                          <a:cs typeface="Times New Roman" pitchFamily="18" charset="0"/>
                        </a:rPr>
                        <a:t>Formation of team</a:t>
                      </a:r>
                      <a:r>
                        <a:rPr lang="en-US" sz="1800" baseline="0" dirty="0" smtClean="0">
                          <a:solidFill>
                            <a:schemeClr val="tx1"/>
                          </a:solidFill>
                          <a:latin typeface="Times New Roman" pitchFamily="18" charset="0"/>
                          <a:cs typeface="Times New Roman" pitchFamily="18" charset="0"/>
                        </a:rPr>
                        <a:t> and chosen project title</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1"/>
                  </a:ext>
                </a:extLst>
              </a:tr>
              <a:tr h="838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t>July</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tc>
                <a:tc>
                  <a:txBody>
                    <a:bodyPr/>
                    <a:lstStyle/>
                    <a:p>
                      <a:pPr algn="ctr"/>
                      <a:r>
                        <a:rPr kumimoji="0" lang="en-US" sz="1800" kern="1200" dirty="0" smtClean="0">
                          <a:solidFill>
                            <a:schemeClr val="tx1"/>
                          </a:solidFill>
                          <a:latin typeface="Times New Roman" pitchFamily="18" charset="0"/>
                          <a:ea typeface="+mn-ea"/>
                          <a:cs typeface="Times New Roman" pitchFamily="18" charset="0"/>
                        </a:rPr>
                        <a:t>Week 2</a:t>
                      </a:r>
                    </a:p>
                  </a:txBody>
                  <a:tcPr anchor="ctr"/>
                </a:tc>
                <a:tc>
                  <a:txBody>
                    <a:bodyPr/>
                    <a:lstStyle/>
                    <a:p>
                      <a:pPr algn="ctr"/>
                      <a:r>
                        <a:rPr lang="en-US" sz="1800" dirty="0" smtClean="0">
                          <a:solidFill>
                            <a:schemeClr val="tx1"/>
                          </a:solidFill>
                          <a:latin typeface="Times New Roman" pitchFamily="18" charset="0"/>
                          <a:cs typeface="Times New Roman" pitchFamily="18" charset="0"/>
                        </a:rPr>
                        <a:t>Prepared abstract for the project</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9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July</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tc>
                <a:tc>
                  <a:txBody>
                    <a:bodyPr/>
                    <a:lstStyle/>
                    <a:p>
                      <a:pPr algn="ctr"/>
                      <a:r>
                        <a:rPr kumimoji="0" lang="en-US" sz="1800" kern="1200" dirty="0" smtClean="0">
                          <a:solidFill>
                            <a:schemeClr val="tx1"/>
                          </a:solidFill>
                          <a:latin typeface="Times New Roman" pitchFamily="18" charset="0"/>
                          <a:ea typeface="+mn-ea"/>
                          <a:cs typeface="Times New Roman" pitchFamily="18" charset="0"/>
                        </a:rPr>
                        <a:t>Week 3</a:t>
                      </a:r>
                    </a:p>
                  </a:txBody>
                  <a:tcPr anchor="ctr"/>
                </a:tc>
                <a:tc>
                  <a:txBody>
                    <a:bodyPr/>
                    <a:lstStyle/>
                    <a:p>
                      <a:pPr algn="ctr"/>
                      <a:r>
                        <a:rPr lang="en-US" sz="1800" dirty="0" smtClean="0">
                          <a:solidFill>
                            <a:schemeClr val="tx1"/>
                          </a:solidFill>
                          <a:latin typeface="Times New Roman" pitchFamily="18" charset="0"/>
                          <a:cs typeface="Times New Roman" pitchFamily="18" charset="0"/>
                        </a:rPr>
                        <a:t>Literature review</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9548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July</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txBody>
                  <a:tcPr anchor="ctr"/>
                </a:tc>
                <a:tc>
                  <a:txBody>
                    <a:bodyPr/>
                    <a:lstStyle/>
                    <a:p>
                      <a:pPr algn="ctr"/>
                      <a:r>
                        <a:rPr kumimoji="0" lang="en-US" sz="1800" kern="1200" dirty="0" smtClean="0">
                          <a:solidFill>
                            <a:schemeClr val="tx1"/>
                          </a:solidFill>
                          <a:latin typeface="Times New Roman" pitchFamily="18" charset="0"/>
                          <a:ea typeface="+mn-ea"/>
                          <a:cs typeface="Times New Roman" pitchFamily="18" charset="0"/>
                        </a:rPr>
                        <a:t>Week 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smtClean="0">
                          <a:solidFill>
                            <a:schemeClr val="tx1"/>
                          </a:solidFill>
                          <a:latin typeface="Times New Roman" pitchFamily="18" charset="0"/>
                          <a:cs typeface="Times New Roman" pitchFamily="18" charset="0"/>
                        </a:rPr>
                        <a:t>Initiation of project idea implementation</a:t>
                      </a:r>
                      <a:endParaRPr lang="en-US" sz="1800" dirty="0" smtClean="0">
                        <a:solidFill>
                          <a:schemeClr val="tx1"/>
                        </a:solidFill>
                        <a:latin typeface="Times New Roman" pitchFamily="18" charset="0"/>
                        <a:cs typeface="Times New Roman" pitchFamily="18" charset="0"/>
                      </a:endParaRPr>
                    </a:p>
                    <a:p>
                      <a:pPr algn="ct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2561010940"/>
                  </a:ext>
                </a:extLst>
              </a:tr>
            </a:tbl>
          </a:graphicData>
        </a:graphic>
      </p:graphicFrame>
    </p:spTree>
    <p:extLst>
      <p:ext uri="{BB962C8B-B14F-4D97-AF65-F5344CB8AC3E}">
        <p14:creationId xmlns:p14="http://schemas.microsoft.com/office/powerpoint/2010/main" val="2300132840"/>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a:bodyPr>
          <a:lstStyle/>
          <a:p>
            <a:r>
              <a:rPr lang="en-US" sz="4000" b="1" dirty="0" smtClean="0">
                <a:solidFill>
                  <a:schemeClr val="tx1"/>
                </a:solidFill>
                <a:latin typeface="Times New Roman" pitchFamily="18" charset="0"/>
                <a:cs typeface="Times New Roman" pitchFamily="18" charset="0"/>
              </a:rPr>
              <a:t>Overview </a:t>
            </a:r>
            <a:endParaRPr lang="en-US" sz="4000" dirty="0"/>
          </a:p>
        </p:txBody>
      </p:sp>
      <p:sp>
        <p:nvSpPr>
          <p:cNvPr id="3" name="Content Placeholder 2"/>
          <p:cNvSpPr>
            <a:spLocks noGrp="1"/>
          </p:cNvSpPr>
          <p:nvPr>
            <p:ph idx="1"/>
          </p:nvPr>
        </p:nvSpPr>
        <p:spPr>
          <a:xfrm>
            <a:off x="609600" y="1524000"/>
            <a:ext cx="7498080" cy="4800600"/>
          </a:xfrm>
        </p:spPr>
        <p:txBody>
          <a:bodyPr>
            <a:normAutofit fontScale="77500" lnSpcReduction="20000"/>
          </a:bodyPr>
          <a:lstStyle/>
          <a:p>
            <a:pPr lvl="0"/>
            <a:r>
              <a:rPr lang="en-US" sz="2800" dirty="0" smtClean="0">
                <a:latin typeface="Times New Roman" pitchFamily="18" charset="0"/>
                <a:cs typeface="Times New Roman" pitchFamily="18" charset="0"/>
              </a:rPr>
              <a:t>Introduction</a:t>
            </a:r>
          </a:p>
          <a:p>
            <a:pPr lvl="0"/>
            <a:r>
              <a:rPr lang="en-US" sz="2800" dirty="0" smtClean="0">
                <a:latin typeface="Times New Roman" pitchFamily="18" charset="0"/>
                <a:cs typeface="Times New Roman" pitchFamily="18" charset="0"/>
              </a:rPr>
              <a:t>Problem Statement &amp; Descriptions</a:t>
            </a:r>
          </a:p>
          <a:p>
            <a:pPr lvl="0"/>
            <a:r>
              <a:rPr lang="en-US" sz="2800" dirty="0" smtClean="0">
                <a:latin typeface="Times New Roman" pitchFamily="18" charset="0"/>
                <a:cs typeface="Times New Roman" pitchFamily="18" charset="0"/>
              </a:rPr>
              <a:t>Objectives</a:t>
            </a:r>
          </a:p>
          <a:p>
            <a:pPr lvl="0"/>
            <a:r>
              <a:rPr lang="en-US" sz="2800" dirty="0" smtClean="0">
                <a:latin typeface="Times New Roman" pitchFamily="18" charset="0"/>
                <a:cs typeface="Times New Roman" pitchFamily="18" charset="0"/>
              </a:rPr>
              <a:t>Proposed Architecture</a:t>
            </a:r>
          </a:p>
          <a:p>
            <a:pPr lvl="0"/>
            <a:r>
              <a:rPr lang="en-US" sz="2800" dirty="0" smtClean="0">
                <a:latin typeface="Times New Roman" pitchFamily="18" charset="0"/>
                <a:cs typeface="Times New Roman" pitchFamily="18" charset="0"/>
              </a:rPr>
              <a:t>Work Flow Diagram</a:t>
            </a:r>
          </a:p>
          <a:p>
            <a:r>
              <a:rPr lang="en-US" sz="2800" dirty="0">
                <a:latin typeface="Times New Roman" pitchFamily="18" charset="0"/>
                <a:cs typeface="Times New Roman" pitchFamily="18" charset="0"/>
              </a:rPr>
              <a:t>Modules with use cases </a:t>
            </a:r>
          </a:p>
          <a:p>
            <a:pPr lvl="0"/>
            <a:r>
              <a:rPr lang="en-US" sz="2800" dirty="0" smtClean="0">
                <a:latin typeface="Times New Roman" pitchFamily="18" charset="0"/>
                <a:cs typeface="Times New Roman" pitchFamily="18" charset="0"/>
              </a:rPr>
              <a:t>Implementation Environment Setup Knowledge</a:t>
            </a:r>
          </a:p>
          <a:p>
            <a:r>
              <a:rPr lang="en-US" sz="2800" dirty="0" smtClean="0">
                <a:latin typeface="Times New Roman" pitchFamily="18" charset="0"/>
                <a:cs typeface="Times New Roman" pitchFamily="18" charset="0"/>
              </a:rPr>
              <a:t>Application </a:t>
            </a:r>
            <a:r>
              <a:rPr lang="en-US" sz="2800" dirty="0">
                <a:latin typeface="Times New Roman" pitchFamily="18" charset="0"/>
                <a:cs typeface="Times New Roman" pitchFamily="18" charset="0"/>
              </a:rPr>
              <a:t>of Engineering </a:t>
            </a:r>
            <a:r>
              <a:rPr lang="en-US" sz="2800" dirty="0" smtClean="0">
                <a:latin typeface="Times New Roman" pitchFamily="18" charset="0"/>
                <a:cs typeface="Times New Roman" pitchFamily="18" charset="0"/>
              </a:rPr>
              <a:t>Principles</a:t>
            </a:r>
          </a:p>
          <a:p>
            <a:r>
              <a:rPr lang="en-US" sz="2800" dirty="0">
                <a:latin typeface="Times New Roman" pitchFamily="18" charset="0"/>
                <a:cs typeface="Times New Roman" pitchFamily="18" charset="0"/>
              </a:rPr>
              <a:t>State of the art to compare proposed idea</a:t>
            </a:r>
          </a:p>
          <a:p>
            <a:r>
              <a:rPr lang="en-US" sz="2800" dirty="0" smtClean="0">
                <a:latin typeface="Times New Roman" pitchFamily="18" charset="0"/>
                <a:cs typeface="Times New Roman" pitchFamily="18" charset="0"/>
              </a:rPr>
              <a:t>Social </a:t>
            </a:r>
            <a:r>
              <a:rPr lang="en-US" sz="2800" dirty="0">
                <a:latin typeface="Times New Roman" pitchFamily="18" charset="0"/>
                <a:cs typeface="Times New Roman" pitchFamily="18" charset="0"/>
              </a:rPr>
              <a:t>Relevancy &amp; Impact on </a:t>
            </a:r>
            <a:r>
              <a:rPr lang="en-US" sz="2800" dirty="0" smtClean="0">
                <a:latin typeface="Times New Roman" pitchFamily="18" charset="0"/>
                <a:cs typeface="Times New Roman" pitchFamily="18" charset="0"/>
              </a:rPr>
              <a:t>Environment</a:t>
            </a:r>
          </a:p>
          <a:p>
            <a:r>
              <a:rPr lang="en-US" sz="2800" dirty="0" smtClean="0">
                <a:latin typeface="Times New Roman" pitchFamily="18" charset="0"/>
                <a:cs typeface="Times New Roman" pitchFamily="18" charset="0"/>
              </a:rPr>
              <a:t>Individual Contributions</a:t>
            </a:r>
          </a:p>
          <a:p>
            <a:r>
              <a:rPr lang="en-US" sz="2800" dirty="0" smtClean="0">
                <a:latin typeface="Times New Roman" pitchFamily="18" charset="0"/>
                <a:cs typeface="Times New Roman" pitchFamily="18" charset="0"/>
              </a:rPr>
              <a:t>Action Plan</a:t>
            </a:r>
          </a:p>
          <a:p>
            <a:r>
              <a:rPr lang="en-US" sz="2800" dirty="0" smtClean="0">
                <a:latin typeface="Times New Roman" pitchFamily="18" charset="0"/>
                <a:cs typeface="Times New Roman" pitchFamily="18" charset="0"/>
              </a:rPr>
              <a:t>References</a:t>
            </a:r>
          </a:p>
        </p:txBody>
      </p:sp>
      <p:sp>
        <p:nvSpPr>
          <p:cNvPr id="4" name="Date Placeholder 3"/>
          <p:cNvSpPr>
            <a:spLocks noGrp="1"/>
          </p:cNvSpPr>
          <p:nvPr>
            <p:ph type="dt" sz="half" idx="10"/>
          </p:nvPr>
        </p:nvSpPr>
        <p:spPr/>
        <p:txBody>
          <a:bodyPr/>
          <a:lstStyle/>
          <a:p>
            <a:fld id="{F93CDDB8-A6DC-476F-971E-C3297376BE6D}" type="datetime1">
              <a:rPr lang="en-US" smtClean="0"/>
              <a:pPr/>
              <a:t>11/4/2019</a:t>
            </a:fld>
            <a:endParaRPr lang="en-US" dirty="0"/>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2</a:t>
            </a:fld>
            <a:endParaRPr lang="en-US"/>
          </a:p>
        </p:txBody>
      </p:sp>
    </p:spTree>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a:bodyPr>
          <a:lstStyle/>
          <a:p>
            <a:r>
              <a:rPr lang="en-US" sz="4000" b="1" dirty="0" smtClean="0">
                <a:solidFill>
                  <a:schemeClr val="tx1"/>
                </a:solidFill>
                <a:latin typeface="Times New Roman" pitchFamily="18" charset="0"/>
                <a:cs typeface="Times New Roman" pitchFamily="18" charset="0"/>
              </a:rPr>
              <a:t>Action Plan</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5439824"/>
              </p:ext>
            </p:extLst>
          </p:nvPr>
        </p:nvGraphicFramePr>
        <p:xfrm>
          <a:off x="609600" y="1524000"/>
          <a:ext cx="7696200" cy="4433147"/>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5334000">
                  <a:extLst>
                    <a:ext uri="{9D8B030D-6E8A-4147-A177-3AD203B41FA5}">
                      <a16:colId xmlns:a16="http://schemas.microsoft.com/office/drawing/2014/main" xmlns="" val="20002"/>
                    </a:ext>
                  </a:extLst>
                </a:gridCol>
              </a:tblGrid>
              <a:tr h="592667">
                <a:tc>
                  <a:txBody>
                    <a:bodyPr/>
                    <a:lstStyle/>
                    <a:p>
                      <a:pPr algn="ctr"/>
                      <a:r>
                        <a:rPr lang="en-US" sz="1800" dirty="0" smtClean="0"/>
                        <a:t>Month</a:t>
                      </a:r>
                      <a:endParaRPr lang="en-US" sz="1800" dirty="0">
                        <a:solidFill>
                          <a:schemeClr val="tx1"/>
                        </a:solidFill>
                        <a:latin typeface="Times New Roman" pitchFamily="18" charset="0"/>
                        <a:cs typeface="Times New Roman" pitchFamily="18" charset="0"/>
                      </a:endParaRPr>
                    </a:p>
                  </a:txBody>
                  <a:tcPr anchor="ctr"/>
                </a:tc>
                <a:tc>
                  <a:txBody>
                    <a:bodyPr/>
                    <a:lstStyle/>
                    <a:p>
                      <a:pPr algn="ctr"/>
                      <a:r>
                        <a:rPr lang="en-US" sz="1800" dirty="0" smtClean="0"/>
                        <a:t>Week</a:t>
                      </a:r>
                      <a:endParaRPr lang="en-US" sz="1800" dirty="0">
                        <a:solidFill>
                          <a:schemeClr val="tx1"/>
                        </a:solidFill>
                        <a:latin typeface="Times New Roman" pitchFamily="18" charset="0"/>
                        <a:cs typeface="Times New Roman" pitchFamily="18" charset="0"/>
                      </a:endParaRPr>
                    </a:p>
                  </a:txBody>
                  <a:tcPr anchor="ctr"/>
                </a:tc>
                <a:tc>
                  <a:txBody>
                    <a:bodyPr/>
                    <a:lstStyle/>
                    <a:p>
                      <a:pPr algn="ctr"/>
                      <a:r>
                        <a:rPr lang="en-US" sz="1800" dirty="0" smtClean="0"/>
                        <a:t>Action Items (Week-wise)</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0"/>
                  </a:ext>
                </a:extLst>
              </a:tr>
              <a:tr h="702733">
                <a:tc>
                  <a:txBody>
                    <a:bodyPr/>
                    <a:lstStyle/>
                    <a:p>
                      <a:pPr algn="ctr"/>
                      <a:r>
                        <a:rPr lang="en-US" sz="1800" dirty="0" smtClean="0">
                          <a:solidFill>
                            <a:schemeClr val="tx1"/>
                          </a:solidFill>
                          <a:latin typeface="Times New Roman" pitchFamily="18" charset="0"/>
                          <a:cs typeface="Times New Roman" pitchFamily="18" charset="0"/>
                        </a:rPr>
                        <a:t>August</a:t>
                      </a:r>
                      <a:endParaRPr lang="en-US" sz="1800" dirty="0">
                        <a:solidFill>
                          <a:schemeClr val="tx1"/>
                        </a:solidFill>
                        <a:latin typeface="Times New Roman" pitchFamily="18" charset="0"/>
                        <a:cs typeface="Times New Roman" pitchFamily="18" charset="0"/>
                      </a:endParaRPr>
                    </a:p>
                  </a:txBody>
                  <a:tcPr anchor="ctr"/>
                </a:tc>
                <a:tc>
                  <a:txBody>
                    <a:bodyPr/>
                    <a:lstStyle/>
                    <a:p>
                      <a:pPr algn="l"/>
                      <a:r>
                        <a:rPr lang="en-US" sz="1800" dirty="0" smtClean="0">
                          <a:solidFill>
                            <a:schemeClr val="tx1"/>
                          </a:solidFill>
                          <a:latin typeface="Times New Roman" pitchFamily="18" charset="0"/>
                          <a:cs typeface="Times New Roman" pitchFamily="18" charset="0"/>
                        </a:rPr>
                        <a:t>Week 3</a:t>
                      </a:r>
                    </a:p>
                    <a:p>
                      <a:pPr algn="l"/>
                      <a:r>
                        <a:rPr lang="en-US" sz="1800" dirty="0" smtClean="0">
                          <a:solidFill>
                            <a:schemeClr val="tx1"/>
                          </a:solidFill>
                          <a:latin typeface="Times New Roman" pitchFamily="18" charset="0"/>
                          <a:cs typeface="Times New Roman" pitchFamily="18" charset="0"/>
                        </a:rPr>
                        <a:t>Week 4</a:t>
                      </a:r>
                      <a:endParaRPr lang="en-US" sz="1800" dirty="0">
                        <a:solidFill>
                          <a:schemeClr val="tx1"/>
                        </a:solidFill>
                        <a:latin typeface="Times New Roman" pitchFamily="18" charset="0"/>
                        <a:cs typeface="Times New Roman" pitchFamily="18" charset="0"/>
                      </a:endParaRPr>
                    </a:p>
                  </a:txBody>
                  <a:tcPr/>
                </a:tc>
                <a:tc>
                  <a:txBody>
                    <a:bodyPr/>
                    <a:lstStyle/>
                    <a:p>
                      <a:pPr algn="l"/>
                      <a:r>
                        <a:rPr lang="en-US" sz="1800" dirty="0" smtClean="0">
                          <a:solidFill>
                            <a:schemeClr val="tx1"/>
                          </a:solidFill>
                          <a:latin typeface="Times New Roman" pitchFamily="18" charset="0"/>
                          <a:cs typeface="Times New Roman" pitchFamily="18" charset="0"/>
                        </a:rPr>
                        <a:t>Chosen</a:t>
                      </a:r>
                      <a:r>
                        <a:rPr lang="en-US" sz="1800" baseline="0" dirty="0" smtClean="0">
                          <a:solidFill>
                            <a:schemeClr val="tx1"/>
                          </a:solidFill>
                          <a:latin typeface="Times New Roman" pitchFamily="18" charset="0"/>
                          <a:cs typeface="Times New Roman" pitchFamily="18" charset="0"/>
                        </a:rPr>
                        <a:t> platform and software’s to be used  for implementation</a:t>
                      </a:r>
                    </a:p>
                    <a:p>
                      <a:pPr algn="l"/>
                      <a:r>
                        <a:rPr lang="en-US" sz="1800" baseline="0" dirty="0" smtClean="0">
                          <a:solidFill>
                            <a:schemeClr val="tx1"/>
                          </a:solidFill>
                          <a:latin typeface="Times New Roman" pitchFamily="18" charset="0"/>
                          <a:cs typeface="Times New Roman" pitchFamily="18" charset="0"/>
                        </a:rPr>
                        <a:t>Implementation of proposed architecture</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1"/>
                  </a:ext>
                </a:extLst>
              </a:tr>
              <a:tr h="489373">
                <a:tc>
                  <a:txBody>
                    <a:bodyPr/>
                    <a:lstStyle/>
                    <a:p>
                      <a:pPr algn="ctr"/>
                      <a:r>
                        <a:rPr lang="en-US" sz="1800" dirty="0" smtClean="0">
                          <a:solidFill>
                            <a:schemeClr val="tx1"/>
                          </a:solidFill>
                          <a:latin typeface="Times New Roman" pitchFamily="18" charset="0"/>
                          <a:cs typeface="Times New Roman" pitchFamily="18" charset="0"/>
                        </a:rPr>
                        <a:t>September</a:t>
                      </a:r>
                      <a:endParaRPr lang="en-US" sz="1800" dirty="0">
                        <a:solidFill>
                          <a:schemeClr val="tx1"/>
                        </a:solidFill>
                        <a:latin typeface="Times New Roman" pitchFamily="18" charset="0"/>
                        <a:cs typeface="Times New Roman" pitchFamily="18" charset="0"/>
                      </a:endParaRPr>
                    </a:p>
                  </a:txBody>
                  <a:tcPr anchor="ctr"/>
                </a:tc>
                <a:tc>
                  <a:txBody>
                    <a:bodyPr/>
                    <a:lstStyle/>
                    <a:p>
                      <a:pPr algn="l"/>
                      <a:r>
                        <a:rPr lang="en-US" sz="1800" dirty="0" smtClean="0">
                          <a:solidFill>
                            <a:schemeClr val="tx1"/>
                          </a:solidFill>
                          <a:latin typeface="Times New Roman" pitchFamily="18" charset="0"/>
                          <a:cs typeface="Times New Roman" pitchFamily="18" charset="0"/>
                        </a:rPr>
                        <a:t>Week 1</a:t>
                      </a:r>
                    </a:p>
                    <a:p>
                      <a:pPr algn="l"/>
                      <a:r>
                        <a:rPr lang="en-US" sz="1800" dirty="0" smtClean="0">
                          <a:solidFill>
                            <a:schemeClr val="tx1"/>
                          </a:solidFill>
                          <a:latin typeface="Times New Roman" pitchFamily="18" charset="0"/>
                          <a:cs typeface="Times New Roman" pitchFamily="18" charset="0"/>
                        </a:rPr>
                        <a:t>Week 2</a:t>
                      </a:r>
                    </a:p>
                    <a:p>
                      <a:pPr algn="l"/>
                      <a:r>
                        <a:rPr lang="en-US" sz="1800" dirty="0" smtClean="0">
                          <a:solidFill>
                            <a:schemeClr val="tx1"/>
                          </a:solidFill>
                          <a:latin typeface="Times New Roman" pitchFamily="18" charset="0"/>
                          <a:cs typeface="Times New Roman" pitchFamily="18" charset="0"/>
                        </a:rPr>
                        <a:t>Week 3</a:t>
                      </a:r>
                    </a:p>
                    <a:p>
                      <a:pPr algn="l"/>
                      <a:r>
                        <a:rPr lang="en-US" sz="1800" dirty="0" smtClean="0">
                          <a:solidFill>
                            <a:schemeClr val="tx1"/>
                          </a:solidFill>
                          <a:latin typeface="Times New Roman" pitchFamily="18" charset="0"/>
                          <a:cs typeface="Times New Roman" pitchFamily="18" charset="0"/>
                        </a:rPr>
                        <a:t>Week 4</a:t>
                      </a:r>
                      <a:endParaRPr lang="en-US" sz="1800"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Week 5</a:t>
                      </a:r>
                    </a:p>
                  </a:txBody>
                  <a:tcPr anchor="ctr"/>
                </a:tc>
                <a:tc>
                  <a:txBody>
                    <a:bodyPr/>
                    <a:lstStyle/>
                    <a:p>
                      <a:pPr algn="l"/>
                      <a:r>
                        <a:rPr lang="en-US" sz="1800" dirty="0" smtClean="0">
                          <a:solidFill>
                            <a:schemeClr val="tx1"/>
                          </a:solidFill>
                          <a:latin typeface="Times New Roman" pitchFamily="18" charset="0"/>
                          <a:cs typeface="Times New Roman" pitchFamily="18" charset="0"/>
                        </a:rPr>
                        <a:t>Preparation</a:t>
                      </a:r>
                      <a:r>
                        <a:rPr lang="en-US" sz="1800" baseline="0" dirty="0" smtClean="0">
                          <a:solidFill>
                            <a:schemeClr val="tx1"/>
                          </a:solidFill>
                          <a:latin typeface="Times New Roman" pitchFamily="18" charset="0"/>
                          <a:cs typeface="Times New Roman" pitchFamily="18" charset="0"/>
                        </a:rPr>
                        <a:t> for Review II</a:t>
                      </a:r>
                    </a:p>
                    <a:p>
                      <a:pPr algn="l"/>
                      <a:r>
                        <a:rPr lang="en-US" sz="1800" baseline="0" dirty="0" smtClean="0">
                          <a:solidFill>
                            <a:schemeClr val="tx1"/>
                          </a:solidFill>
                          <a:latin typeface="Times New Roman" pitchFamily="18" charset="0"/>
                          <a:cs typeface="Times New Roman" pitchFamily="18" charset="0"/>
                        </a:rPr>
                        <a:t>Performance analysis and Optimization of code</a:t>
                      </a:r>
                    </a:p>
                    <a:p>
                      <a:pPr algn="l"/>
                      <a:r>
                        <a:rPr lang="en-US" sz="1800" baseline="0" dirty="0" smtClean="0">
                          <a:solidFill>
                            <a:schemeClr val="tx1"/>
                          </a:solidFill>
                          <a:latin typeface="Times New Roman" pitchFamily="18" charset="0"/>
                          <a:cs typeface="Times New Roman" pitchFamily="18" charset="0"/>
                        </a:rPr>
                        <a:t>Performance analysis</a:t>
                      </a:r>
                    </a:p>
                    <a:p>
                      <a:pPr algn="ct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954852">
                <a:tc>
                  <a:txBody>
                    <a:bodyPr/>
                    <a:lstStyle/>
                    <a:p>
                      <a:pPr algn="ctr"/>
                      <a:r>
                        <a:rPr lang="en-US" sz="1800" dirty="0" smtClean="0">
                          <a:solidFill>
                            <a:schemeClr val="tx1"/>
                          </a:solidFill>
                          <a:latin typeface="Times New Roman" pitchFamily="18" charset="0"/>
                          <a:cs typeface="Times New Roman" pitchFamily="18" charset="0"/>
                        </a:rPr>
                        <a:t>October</a:t>
                      </a:r>
                      <a:endParaRPr lang="en-US" sz="1800" dirty="0">
                        <a:solidFill>
                          <a:schemeClr val="tx1"/>
                        </a:solidFill>
                        <a:latin typeface="Times New Roman" pitchFamily="18" charset="0"/>
                        <a:cs typeface="Times New Roman" pitchFamily="18" charset="0"/>
                      </a:endParaRPr>
                    </a:p>
                  </a:txBody>
                  <a:tcPr anchor="ctr"/>
                </a:tc>
                <a:tc>
                  <a:txBody>
                    <a:bodyPr/>
                    <a:lstStyle/>
                    <a:p>
                      <a:pPr algn="l"/>
                      <a:r>
                        <a:rPr lang="en-US" sz="1800" dirty="0" smtClean="0">
                          <a:solidFill>
                            <a:schemeClr val="tx1"/>
                          </a:solidFill>
                          <a:latin typeface="Times New Roman" pitchFamily="18" charset="0"/>
                          <a:cs typeface="Times New Roman" pitchFamily="18" charset="0"/>
                        </a:rPr>
                        <a:t>Week 1</a:t>
                      </a:r>
                    </a:p>
                    <a:p>
                      <a:pPr algn="l"/>
                      <a:r>
                        <a:rPr lang="en-US" sz="1800" dirty="0" smtClean="0">
                          <a:solidFill>
                            <a:schemeClr val="tx1"/>
                          </a:solidFill>
                          <a:latin typeface="Times New Roman" pitchFamily="18" charset="0"/>
                          <a:cs typeface="Times New Roman" pitchFamily="18" charset="0"/>
                        </a:rPr>
                        <a:t>Week 2</a:t>
                      </a:r>
                    </a:p>
                    <a:p>
                      <a:pPr algn="l"/>
                      <a:r>
                        <a:rPr lang="en-US" sz="1800" dirty="0" smtClean="0">
                          <a:solidFill>
                            <a:schemeClr val="tx1"/>
                          </a:solidFill>
                          <a:latin typeface="Times New Roman" pitchFamily="18" charset="0"/>
                          <a:cs typeface="Times New Roman" pitchFamily="18" charset="0"/>
                        </a:rPr>
                        <a:t>Week 3</a:t>
                      </a:r>
                    </a:p>
                    <a:p>
                      <a:pPr algn="l"/>
                      <a:r>
                        <a:rPr lang="en-US" sz="1800" dirty="0" smtClean="0">
                          <a:solidFill>
                            <a:schemeClr val="tx1"/>
                          </a:solidFill>
                          <a:latin typeface="Times New Roman" pitchFamily="18" charset="0"/>
                          <a:cs typeface="Times New Roman" pitchFamily="18" charset="0"/>
                        </a:rPr>
                        <a:t>Week 4</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Week 5</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imes New Roman" pitchFamily="18" charset="0"/>
                          <a:cs typeface="Times New Roman" pitchFamily="18" charset="0"/>
                        </a:rPr>
                        <a:t>Preparation</a:t>
                      </a:r>
                      <a:r>
                        <a:rPr lang="en-US" sz="1800" baseline="0" dirty="0" smtClean="0">
                          <a:solidFill>
                            <a:schemeClr val="tx1"/>
                          </a:solidFill>
                          <a:latin typeface="Times New Roman" pitchFamily="18" charset="0"/>
                          <a:cs typeface="Times New Roman" pitchFamily="18" charset="0"/>
                        </a:rPr>
                        <a:t> for Review III</a:t>
                      </a:r>
                    </a:p>
                    <a:p>
                      <a:pPr algn="l"/>
                      <a:r>
                        <a:rPr lang="en-US" sz="1800" dirty="0" smtClean="0">
                          <a:solidFill>
                            <a:schemeClr val="tx1"/>
                          </a:solidFill>
                          <a:latin typeface="Times New Roman" pitchFamily="18" charset="0"/>
                          <a:cs typeface="Times New Roman" pitchFamily="18" charset="0"/>
                        </a:rPr>
                        <a:t>Paper work </a:t>
                      </a:r>
                    </a:p>
                    <a:p>
                      <a:pPr algn="l"/>
                      <a:r>
                        <a:rPr lang="en-US" sz="1800" dirty="0" smtClean="0">
                          <a:solidFill>
                            <a:schemeClr val="tx1"/>
                          </a:solidFill>
                          <a:latin typeface="Times New Roman" pitchFamily="18" charset="0"/>
                          <a:cs typeface="Times New Roman" pitchFamily="18" charset="0"/>
                        </a:rPr>
                        <a:t>Report</a:t>
                      </a:r>
                      <a:r>
                        <a:rPr lang="en-US" sz="1800" baseline="0" dirty="0" smtClean="0">
                          <a:solidFill>
                            <a:schemeClr val="tx1"/>
                          </a:solidFill>
                          <a:latin typeface="Times New Roman" pitchFamily="18" charset="0"/>
                          <a:cs typeface="Times New Roman" pitchFamily="18" charset="0"/>
                        </a:rPr>
                        <a:t> writing</a:t>
                      </a:r>
                      <a:endParaRPr lang="en-US" sz="1800"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bl>
          </a:graphicData>
        </a:graphic>
      </p:graphicFrame>
      <p:sp>
        <p:nvSpPr>
          <p:cNvPr id="3" name="Date Placeholder 2"/>
          <p:cNvSpPr>
            <a:spLocks noGrp="1"/>
          </p:cNvSpPr>
          <p:nvPr>
            <p:ph type="dt" sz="half" idx="10"/>
          </p:nvPr>
        </p:nvSpPr>
        <p:spPr/>
        <p:txBody>
          <a:bodyPr/>
          <a:lstStyle/>
          <a:p>
            <a:fld id="{F8B2E0EE-5E9A-4A0D-8D39-A2CCF1F87E18}"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20</a:t>
            </a:fld>
            <a:endParaRPr lang="en-US"/>
          </a:p>
        </p:txBody>
      </p:sp>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a:bodyPr>
          <a:lstStyle/>
          <a:p>
            <a:r>
              <a:rPr lang="en-US" sz="4000" b="1" dirty="0" smtClean="0">
                <a:solidFill>
                  <a:schemeClr val="tx1"/>
                </a:solidFill>
                <a:latin typeface="Times New Roman" pitchFamily="18" charset="0"/>
                <a:cs typeface="Times New Roman" pitchFamily="18" charset="0"/>
              </a:rPr>
              <a:t>References</a:t>
            </a:r>
            <a:endParaRPr lang="en-US" sz="4000" dirty="0"/>
          </a:p>
        </p:txBody>
      </p:sp>
      <p:sp>
        <p:nvSpPr>
          <p:cNvPr id="3" name="Content Placeholder 2"/>
          <p:cNvSpPr>
            <a:spLocks noGrp="1"/>
          </p:cNvSpPr>
          <p:nvPr>
            <p:ph idx="1"/>
          </p:nvPr>
        </p:nvSpPr>
        <p:spPr>
          <a:xfrm>
            <a:off x="609600" y="1524000"/>
            <a:ext cx="7696200" cy="4800600"/>
          </a:xfrm>
        </p:spPr>
        <p:txBody>
          <a:bodyPr>
            <a:normAutofit/>
          </a:bodyPr>
          <a:lstStyle/>
          <a:p>
            <a:r>
              <a:rPr lang="en-IN" sz="1800" dirty="0" err="1">
                <a:latin typeface="Times New Roman" panose="02020603050405020304" pitchFamily="18" charset="0"/>
                <a:cs typeface="Times New Roman" panose="02020603050405020304" pitchFamily="18" charset="0"/>
              </a:rPr>
              <a:t>Xianlin</a:t>
            </a:r>
            <a:r>
              <a:rPr lang="en-IN" sz="1800" dirty="0">
                <a:latin typeface="Times New Roman" panose="02020603050405020304" pitchFamily="18" charset="0"/>
                <a:cs typeface="Times New Roman" panose="02020603050405020304" pitchFamily="18" charset="0"/>
              </a:rPr>
              <a:t> Zhang , </a:t>
            </a:r>
            <a:r>
              <a:rPr lang="en-IN" sz="1800" dirty="0" err="1">
                <a:latin typeface="Times New Roman" panose="02020603050405020304" pitchFamily="18" charset="0"/>
                <a:cs typeface="Times New Roman" panose="02020603050405020304" pitchFamily="18" charset="0"/>
              </a:rPr>
              <a:t>Xueming</a:t>
            </a:r>
            <a:r>
              <a:rPr lang="en-IN" sz="1800" dirty="0">
                <a:latin typeface="Times New Roman" panose="02020603050405020304" pitchFamily="18" charset="0"/>
                <a:cs typeface="Times New Roman" panose="02020603050405020304" pitchFamily="18" charset="0"/>
              </a:rPr>
              <a:t> Li, Yang Liu, </a:t>
            </a:r>
            <a:r>
              <a:rPr lang="en-IN" sz="1800" dirty="0" err="1">
                <a:latin typeface="Times New Roman" panose="02020603050405020304" pitchFamily="18" charset="0"/>
                <a:cs typeface="Times New Roman" panose="02020603050405020304" pitchFamily="18" charset="0"/>
              </a:rPr>
              <a:t>Fangxiang</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Feng</a:t>
            </a:r>
            <a:r>
              <a:rPr lang="en-US" sz="1800" dirty="0" smtClean="0">
                <a:latin typeface="Times New Roman" pitchFamily="18" charset="0"/>
                <a:cs typeface="Times New Roman" pitchFamily="18" charset="0"/>
              </a:rPr>
              <a:t>  (2019). A SURVEY ON FREE HAND SKETCH RECOGNITION AND RETRIEVAL. Retrieved from </a:t>
            </a:r>
            <a:r>
              <a:rPr lang="en-IN" sz="1800" dirty="0" smtClean="0">
                <a:latin typeface="Times New Roman" pitchFamily="18" charset="0"/>
                <a:cs typeface="Times New Roman" pitchFamily="18" charset="0"/>
                <a:hlinkClick r:id="rId2"/>
              </a:rPr>
              <a:t>https</a:t>
            </a:r>
            <a:r>
              <a:rPr lang="en-IN" sz="1800" dirty="0">
                <a:latin typeface="Times New Roman" pitchFamily="18" charset="0"/>
                <a:cs typeface="Times New Roman" pitchFamily="18" charset="0"/>
                <a:hlinkClick r:id="rId2"/>
              </a:rPr>
              <a:t>://www.sciencedirect.com/science/article/pii/S0262885619300939</a:t>
            </a:r>
            <a:endParaRPr lang="en-US" sz="1800" dirty="0" smtClean="0">
              <a:latin typeface="Times New Roman" pitchFamily="18" charset="0"/>
              <a:cs typeface="Times New Roman" pitchFamily="18" charset="0"/>
            </a:endParaRPr>
          </a:p>
          <a:p>
            <a:r>
              <a:rPr lang="en-IN" sz="1800" dirty="0" err="1">
                <a:latin typeface="Times New Roman" panose="02020603050405020304" pitchFamily="18" charset="0"/>
                <a:cs typeface="Times New Roman" panose="02020603050405020304" pitchFamily="18" charset="0"/>
              </a:rPr>
              <a:t>Raghavendra</a:t>
            </a:r>
            <a:r>
              <a:rPr lang="en-IN" sz="1800" dirty="0">
                <a:latin typeface="Times New Roman" panose="02020603050405020304" pitchFamily="18" charset="0"/>
                <a:cs typeface="Times New Roman" panose="02020603050405020304" pitchFamily="18" charset="0"/>
              </a:rPr>
              <a:t> SP, </a:t>
            </a:r>
            <a:r>
              <a:rPr lang="en-IN" sz="1800" dirty="0" err="1">
                <a:latin typeface="Times New Roman" panose="02020603050405020304" pitchFamily="18" charset="0"/>
                <a:cs typeface="Times New Roman" panose="02020603050405020304" pitchFamily="18" charset="0"/>
              </a:rPr>
              <a:t>Ajit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Danti</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Suresha</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M </a:t>
            </a:r>
            <a:r>
              <a:rPr lang="en-US" sz="1800" dirty="0" smtClean="0">
                <a:latin typeface="Times New Roman" pitchFamily="18" charset="0"/>
                <a:cs typeface="Times New Roman" pitchFamily="18" charset="0"/>
              </a:rPr>
              <a:t>(JAN, 2019). CORRELATION BASED TEMPLATE MATCHING FOR RECOGNITION OF BANK CHEQUE NUMBER. </a:t>
            </a:r>
            <a:r>
              <a:rPr lang="en-US" sz="1800" dirty="0">
                <a:latin typeface="Times New Roman" pitchFamily="18" charset="0"/>
                <a:cs typeface="Times New Roman" pitchFamily="18" charset="0"/>
              </a:rPr>
              <a:t>Retrieved </a:t>
            </a:r>
            <a:r>
              <a:rPr lang="en-US" sz="1800" dirty="0" smtClean="0">
                <a:latin typeface="Times New Roman" pitchFamily="18" charset="0"/>
                <a:cs typeface="Times New Roman" pitchFamily="18" charset="0"/>
              </a:rPr>
              <a:t>from</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itchFamily="18" charset="0"/>
                <a:cs typeface="Times New Roman" pitchFamily="18" charset="0"/>
                <a:hlinkClick r:id="rId3"/>
              </a:rPr>
              <a:t>http</a:t>
            </a:r>
            <a:r>
              <a:rPr lang="en-IN" sz="1800" dirty="0">
                <a:latin typeface="Times New Roman" pitchFamily="18" charset="0"/>
                <a:cs typeface="Times New Roman" pitchFamily="18" charset="0"/>
                <a:hlinkClick r:id="rId3"/>
              </a:rPr>
              <a:t>://www.ijcea.com/correlation-based-template-matching-recognition-bank-cheque-number</a:t>
            </a:r>
            <a:r>
              <a:rPr lang="en-IN" sz="1800" dirty="0" smtClean="0">
                <a:latin typeface="Times New Roman" pitchFamily="18" charset="0"/>
                <a:cs typeface="Times New Roman" pitchFamily="18" charset="0"/>
                <a:hlinkClick r:id="rId3"/>
              </a:rPr>
              <a:t>/</a:t>
            </a:r>
            <a:endParaRPr lang="en-IN" sz="1800" dirty="0" smtClean="0">
              <a:latin typeface="Times New Roman" pitchFamily="18" charset="0"/>
              <a:cs typeface="Times New Roman" pitchFamily="18" charset="0"/>
            </a:endParaRPr>
          </a:p>
          <a:p>
            <a:r>
              <a:rPr lang="en-IN" sz="1800" dirty="0" smtClean="0">
                <a:solidFill>
                  <a:prstClr val="black"/>
                </a:solidFill>
                <a:latin typeface="Times New Roman" panose="02020603050405020304" pitchFamily="18" charset="0"/>
                <a:cs typeface="Times New Roman" panose="02020603050405020304" pitchFamily="18" charset="0"/>
              </a:rPr>
              <a:t>R </a:t>
            </a:r>
            <a:r>
              <a:rPr lang="en-IN" sz="1800" dirty="0" err="1" smtClean="0">
                <a:solidFill>
                  <a:prstClr val="black"/>
                </a:solidFill>
                <a:latin typeface="Times New Roman" panose="02020603050405020304" pitchFamily="18" charset="0"/>
                <a:cs typeface="Times New Roman" panose="02020603050405020304" pitchFamily="18" charset="0"/>
              </a:rPr>
              <a:t>Jayadevan</a:t>
            </a:r>
            <a:r>
              <a:rPr lang="en-IN" sz="1800" dirty="0" smtClean="0">
                <a:solidFill>
                  <a:prstClr val="black"/>
                </a:solidFill>
                <a:latin typeface="Times New Roman" panose="02020603050405020304" pitchFamily="18" charset="0"/>
                <a:cs typeface="Times New Roman" panose="02020603050405020304" pitchFamily="18" charset="0"/>
              </a:rPr>
              <a:t> ,SR </a:t>
            </a:r>
            <a:r>
              <a:rPr lang="en-IN" sz="1800" dirty="0" err="1" smtClean="0">
                <a:solidFill>
                  <a:prstClr val="black"/>
                </a:solidFill>
                <a:latin typeface="Times New Roman" panose="02020603050405020304" pitchFamily="18" charset="0"/>
                <a:cs typeface="Times New Roman" panose="02020603050405020304" pitchFamily="18" charset="0"/>
              </a:rPr>
              <a:t>Kolhe</a:t>
            </a:r>
            <a:r>
              <a:rPr lang="en-IN" sz="1800" dirty="0">
                <a:solidFill>
                  <a:prstClr val="black"/>
                </a:solidFill>
                <a:latin typeface="Times New Roman" panose="02020603050405020304" pitchFamily="18" charset="0"/>
                <a:cs typeface="Times New Roman" panose="02020603050405020304" pitchFamily="18" charset="0"/>
              </a:rPr>
              <a:t>,</a:t>
            </a:r>
            <a:r>
              <a:rPr lang="en-IN" sz="1800" dirty="0" smtClean="0">
                <a:solidFill>
                  <a:prstClr val="black"/>
                </a:solidFill>
                <a:latin typeface="Times New Roman" panose="02020603050405020304" pitchFamily="18" charset="0"/>
                <a:cs typeface="Times New Roman" panose="02020603050405020304" pitchFamily="18" charset="0"/>
              </a:rPr>
              <a:t> PM </a:t>
            </a:r>
            <a:r>
              <a:rPr lang="en-IN" sz="1800" dirty="0" err="1" smtClean="0">
                <a:solidFill>
                  <a:prstClr val="black"/>
                </a:solidFill>
                <a:latin typeface="Times New Roman" panose="02020603050405020304" pitchFamily="18" charset="0"/>
                <a:cs typeface="Times New Roman" panose="02020603050405020304" pitchFamily="18" charset="0"/>
              </a:rPr>
              <a:t>Patil</a:t>
            </a:r>
            <a:r>
              <a:rPr lang="en-IN" sz="1800" dirty="0" smtClean="0">
                <a:solidFill>
                  <a:prstClr val="black"/>
                </a:solidFill>
                <a:latin typeface="Times New Roman" panose="02020603050405020304" pitchFamily="18" charset="0"/>
                <a:cs typeface="Times New Roman" panose="02020603050405020304" pitchFamily="18" charset="0"/>
              </a:rPr>
              <a:t> ,U Pal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JUL, 2018). </a:t>
            </a:r>
            <a:r>
              <a:rPr lang="en-IN" sz="1800" dirty="0" smtClean="0">
                <a:latin typeface="Times New Roman" pitchFamily="18" charset="0"/>
                <a:cs typeface="Times New Roman" pitchFamily="18" charset="0"/>
              </a:rPr>
              <a:t>AUTOMATIC PROCESSING OF HANDWRITTEN BANK CHEQUE IMAGES</a:t>
            </a:r>
            <a:r>
              <a:rPr lang="en-US" sz="1800" dirty="0">
                <a:latin typeface="Times New Roman" pitchFamily="18" charset="0"/>
                <a:cs typeface="Times New Roman" pitchFamily="18" charset="0"/>
              </a:rPr>
              <a:t> . Retrieved </a:t>
            </a:r>
            <a:r>
              <a:rPr lang="en-US" sz="1800" dirty="0" smtClean="0">
                <a:latin typeface="Times New Roman" pitchFamily="18" charset="0"/>
                <a:cs typeface="Times New Roman" pitchFamily="18" charset="0"/>
              </a:rPr>
              <a:t>from</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itchFamily="18" charset="0"/>
                <a:cs typeface="Times New Roman" pitchFamily="18" charset="0"/>
                <a:hlinkClick r:id="rId4"/>
              </a:rPr>
              <a:t>https</a:t>
            </a:r>
            <a:r>
              <a:rPr lang="en-IN" sz="1800" dirty="0">
                <a:latin typeface="Times New Roman" pitchFamily="18" charset="0"/>
                <a:cs typeface="Times New Roman" pitchFamily="18" charset="0"/>
                <a:hlinkClick r:id="rId4"/>
              </a:rPr>
              <a:t>://</a:t>
            </a:r>
            <a:r>
              <a:rPr lang="en-IN" sz="1800" dirty="0" smtClean="0">
                <a:latin typeface="Times New Roman" pitchFamily="18" charset="0"/>
                <a:cs typeface="Times New Roman" pitchFamily="18" charset="0"/>
                <a:hlinkClick r:id="rId4"/>
              </a:rPr>
              <a:t>link.springer.com/article/10.1007/s10032-011-0170-8</a:t>
            </a:r>
            <a:endParaRPr lang="en-IN" sz="1800" dirty="0" smtClean="0">
              <a:latin typeface="Times New Roman" pitchFamily="18" charset="0"/>
              <a:cs typeface="Times New Roman" pitchFamily="18" charset="0"/>
            </a:endParaRPr>
          </a:p>
          <a:p>
            <a:r>
              <a:rPr lang="en-IN" sz="1800" dirty="0" err="1">
                <a:solidFill>
                  <a:schemeClr val="dk1"/>
                </a:solidFill>
                <a:latin typeface="Times New Roman" panose="02020603050405020304" pitchFamily="18" charset="0"/>
                <a:cs typeface="Times New Roman" panose="02020603050405020304" pitchFamily="18" charset="0"/>
              </a:rPr>
              <a:t>Karthick</a:t>
            </a:r>
            <a:r>
              <a:rPr lang="en-IN" sz="1800" dirty="0">
                <a:solidFill>
                  <a:schemeClr val="dk1"/>
                </a:solidFill>
                <a:latin typeface="Times New Roman" panose="02020603050405020304" pitchFamily="18" charset="0"/>
                <a:cs typeface="Times New Roman" panose="02020603050405020304" pitchFamily="18" charset="0"/>
              </a:rPr>
              <a:t> </a:t>
            </a:r>
            <a:r>
              <a:rPr lang="en-IN" sz="1800" dirty="0" err="1">
                <a:solidFill>
                  <a:schemeClr val="dk1"/>
                </a:solidFill>
                <a:latin typeface="Times New Roman" panose="02020603050405020304" pitchFamily="18" charset="0"/>
                <a:cs typeface="Times New Roman" panose="02020603050405020304" pitchFamily="18" charset="0"/>
              </a:rPr>
              <a:t>Kanagarathinam</a:t>
            </a:r>
            <a:r>
              <a:rPr lang="en-IN" sz="1800" dirty="0">
                <a:solidFill>
                  <a:schemeClr val="dk1"/>
                </a:solidFill>
                <a:latin typeface="Times New Roman" panose="02020603050405020304" pitchFamily="18" charset="0"/>
                <a:cs typeface="Times New Roman" panose="02020603050405020304" pitchFamily="18" charset="0"/>
              </a:rPr>
              <a:t>, </a:t>
            </a:r>
            <a:r>
              <a:rPr lang="en-IN" sz="1800" dirty="0" err="1">
                <a:solidFill>
                  <a:schemeClr val="dk1"/>
                </a:solidFill>
                <a:latin typeface="Times New Roman" panose="02020603050405020304" pitchFamily="18" charset="0"/>
                <a:cs typeface="Times New Roman" panose="02020603050405020304" pitchFamily="18" charset="0"/>
              </a:rPr>
              <a:t>Kavaskar</a:t>
            </a:r>
            <a:r>
              <a:rPr lang="en-IN" sz="1800" dirty="0">
                <a:solidFill>
                  <a:schemeClr val="dk1"/>
                </a:solidFill>
                <a:latin typeface="Times New Roman" panose="02020603050405020304" pitchFamily="18" charset="0"/>
                <a:cs typeface="Times New Roman" panose="02020603050405020304" pitchFamily="18" charset="0"/>
              </a:rPr>
              <a:t> </a:t>
            </a:r>
            <a:r>
              <a:rPr lang="en-IN" sz="1800" dirty="0" err="1" smtClean="0">
                <a:solidFill>
                  <a:schemeClr val="dk1"/>
                </a:solidFill>
                <a:latin typeface="Times New Roman" panose="02020603050405020304" pitchFamily="18" charset="0"/>
                <a:cs typeface="Times New Roman" panose="02020603050405020304" pitchFamily="18" charset="0"/>
              </a:rPr>
              <a:t>Sekar</a:t>
            </a:r>
            <a:r>
              <a:rPr lang="en-IN" sz="1800" dirty="0" smtClean="0">
                <a:solidFill>
                  <a:schemeClr val="dk1"/>
                </a:solidFill>
                <a:latin typeface="Times New Roman" panose="02020603050405020304" pitchFamily="18" charset="0"/>
                <a:cs typeface="Times New Roman" panose="02020603050405020304" pitchFamily="18" charset="0"/>
              </a:rPr>
              <a:t> (2019).</a:t>
            </a:r>
            <a:r>
              <a:rPr lang="en-US" sz="1800" dirty="0" smtClean="0">
                <a:solidFill>
                  <a:schemeClr val="dk1"/>
                </a:solidFill>
                <a:latin typeface="Times New Roman" panose="02020603050405020304" pitchFamily="18" charset="0"/>
                <a:cs typeface="Times New Roman" panose="02020603050405020304" pitchFamily="18" charset="0"/>
              </a:rPr>
              <a:t> TEXT DETECTION AND RECOGNITION IN RAW IMAGE DATASET OF SEVEN SEGMENT </a:t>
            </a:r>
            <a:r>
              <a:rPr lang="en-IN" sz="1800" dirty="0" smtClean="0">
                <a:solidFill>
                  <a:schemeClr val="dk1"/>
                </a:solidFill>
                <a:latin typeface="Times New Roman" panose="02020603050405020304" pitchFamily="18" charset="0"/>
                <a:cs typeface="Times New Roman" panose="02020603050405020304" pitchFamily="18" charset="0"/>
              </a:rPr>
              <a:t>DIGITAL ENERGY METER DISPLAY. Retrieved from </a:t>
            </a:r>
            <a:r>
              <a:rPr lang="en-IN" sz="1800" dirty="0">
                <a:hlinkClick r:id="rId5"/>
              </a:rPr>
              <a:t>https://www.sciencedirect.com/science/article/pii/S0167739X18322180</a:t>
            </a:r>
            <a:endParaRPr lang="en-IN" sz="1800" dirty="0" smtClean="0">
              <a:latin typeface="Times New Roman" panose="02020603050405020304" pitchFamily="18" charset="0"/>
              <a:cs typeface="Times New Roman" panose="02020603050405020304" pitchFamily="18" charset="0"/>
            </a:endParaRPr>
          </a:p>
          <a:p>
            <a:endParaRPr lang="en-IN" sz="1800" dirty="0">
              <a:solidFill>
                <a:prstClr val="black"/>
              </a:solidFill>
              <a:latin typeface="Times New Roman" panose="02020603050405020304" pitchFamily="18" charset="0"/>
              <a:cs typeface="Times New Roman" panose="02020603050405020304"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EAAC8D8-22C6-4E95-B1FC-5960066C1B68}"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21</a:t>
            </a:fld>
            <a:endParaRPr lang="en-US"/>
          </a:p>
        </p:txBody>
      </p:sp>
    </p:spTree>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lstStyle/>
          <a:p>
            <a:r>
              <a:rPr lang="en-US" sz="4400" b="1" dirty="0">
                <a:solidFill>
                  <a:schemeClr val="tx1"/>
                </a:solidFill>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a:xfrm>
            <a:off x="762000" y="1447800"/>
            <a:ext cx="7498080" cy="4800600"/>
          </a:xfrm>
        </p:spPr>
        <p:txBody>
          <a:bodyPr>
            <a:normAutofit/>
          </a:bodyPr>
          <a:lstStyle/>
          <a:p>
            <a:r>
              <a:rPr lang="en-IN" sz="1800" dirty="0">
                <a:solidFill>
                  <a:schemeClr val="dk1"/>
                </a:solidFill>
                <a:latin typeface="Times New Roman" panose="02020603050405020304" pitchFamily="18" charset="0"/>
                <a:cs typeface="Times New Roman" panose="02020603050405020304" pitchFamily="18" charset="0"/>
              </a:rPr>
              <a:t>L. Minh Dang, Syed Ibrahim Hassan, </a:t>
            </a:r>
            <a:r>
              <a:rPr lang="en-IN" sz="1800" dirty="0" err="1">
                <a:solidFill>
                  <a:schemeClr val="dk1"/>
                </a:solidFill>
                <a:latin typeface="Times New Roman" panose="02020603050405020304" pitchFamily="18" charset="0"/>
                <a:cs typeface="Times New Roman" panose="02020603050405020304" pitchFamily="18" charset="0"/>
              </a:rPr>
              <a:t>Suhyeon</a:t>
            </a:r>
            <a:r>
              <a:rPr lang="en-IN" sz="1800" dirty="0">
                <a:solidFill>
                  <a:schemeClr val="dk1"/>
                </a:solidFill>
                <a:latin typeface="Times New Roman" panose="02020603050405020304" pitchFamily="18" charset="0"/>
                <a:cs typeface="Times New Roman" panose="02020603050405020304" pitchFamily="18" charset="0"/>
              </a:rPr>
              <a:t> </a:t>
            </a:r>
            <a:r>
              <a:rPr lang="en-IN" sz="1800" dirty="0" err="1">
                <a:solidFill>
                  <a:schemeClr val="dk1"/>
                </a:solidFill>
                <a:latin typeface="Times New Roman" panose="02020603050405020304" pitchFamily="18" charset="0"/>
                <a:cs typeface="Times New Roman" panose="02020603050405020304" pitchFamily="18" charset="0"/>
              </a:rPr>
              <a:t>Im</a:t>
            </a:r>
            <a:r>
              <a:rPr lang="en-IN" sz="1800" dirty="0">
                <a:solidFill>
                  <a:schemeClr val="dk1"/>
                </a:solidFill>
                <a:latin typeface="Times New Roman" panose="02020603050405020304" pitchFamily="18" charset="0"/>
                <a:cs typeface="Times New Roman" panose="02020603050405020304" pitchFamily="18" charset="0"/>
              </a:rPr>
              <a:t>, Irfan </a:t>
            </a:r>
            <a:r>
              <a:rPr lang="en-IN" sz="1800" dirty="0" err="1">
                <a:solidFill>
                  <a:schemeClr val="dk1"/>
                </a:solidFill>
                <a:latin typeface="Times New Roman" panose="02020603050405020304" pitchFamily="18" charset="0"/>
                <a:cs typeface="Times New Roman" panose="02020603050405020304" pitchFamily="18" charset="0"/>
              </a:rPr>
              <a:t>Mehmood</a:t>
            </a:r>
            <a:r>
              <a:rPr lang="en-IN" sz="1800" dirty="0">
                <a:solidFill>
                  <a:schemeClr val="dk1"/>
                </a:solidFill>
                <a:latin typeface="Times New Roman" panose="02020603050405020304" pitchFamily="18" charset="0"/>
                <a:cs typeface="Times New Roman" panose="02020603050405020304" pitchFamily="18" charset="0"/>
              </a:rPr>
              <a:t>, </a:t>
            </a:r>
            <a:r>
              <a:rPr lang="en-IN" sz="1800" dirty="0" err="1">
                <a:solidFill>
                  <a:schemeClr val="dk1"/>
                </a:solidFill>
                <a:latin typeface="Times New Roman" panose="02020603050405020304" pitchFamily="18" charset="0"/>
                <a:cs typeface="Times New Roman" panose="02020603050405020304" pitchFamily="18" charset="0"/>
              </a:rPr>
              <a:t>Hyeonjoon</a:t>
            </a:r>
            <a:r>
              <a:rPr lang="en-IN" sz="1800" dirty="0">
                <a:solidFill>
                  <a:schemeClr val="dk1"/>
                </a:solidFill>
                <a:latin typeface="Times New Roman" panose="02020603050405020304" pitchFamily="18" charset="0"/>
                <a:cs typeface="Times New Roman" panose="02020603050405020304" pitchFamily="18" charset="0"/>
              </a:rPr>
              <a:t> Moon </a:t>
            </a:r>
            <a:r>
              <a:rPr lang="en-IN" sz="1800" dirty="0" smtClean="0">
                <a:latin typeface="Times New Roman" panose="02020603050405020304" pitchFamily="18" charset="0"/>
                <a:cs typeface="Times New Roman" panose="02020603050405020304" pitchFamily="18" charset="0"/>
              </a:rPr>
              <a:t>(2018).</a:t>
            </a:r>
            <a:r>
              <a:rPr lang="en-US" sz="1800" dirty="0">
                <a:solidFill>
                  <a:schemeClr val="dk1"/>
                </a:solidFill>
                <a:latin typeface="Times New Roman" panose="02020603050405020304" pitchFamily="18" charset="0"/>
                <a:cs typeface="Times New Roman" panose="02020603050405020304" pitchFamily="18" charset="0"/>
              </a:rPr>
              <a:t> </a:t>
            </a:r>
            <a:r>
              <a:rPr lang="en-US" sz="1800" dirty="0" smtClean="0">
                <a:solidFill>
                  <a:schemeClr val="dk1"/>
                </a:solidFill>
                <a:latin typeface="Times New Roman" panose="02020603050405020304" pitchFamily="18" charset="0"/>
                <a:cs typeface="Times New Roman" panose="02020603050405020304" pitchFamily="18" charset="0"/>
              </a:rPr>
              <a:t>TEXT RECOGNITION FOR THE DEFECTS EXTRACTION IN SEWERS CCTV INSPECTION VIDEOS. Retrieved from</a:t>
            </a:r>
            <a:r>
              <a:rPr lang="en-IN" sz="1800" dirty="0" smtClean="0">
                <a:hlinkClick r:id="rId2"/>
              </a:rPr>
              <a:t>https</a:t>
            </a:r>
            <a:r>
              <a:rPr lang="en-IN" sz="1800" dirty="0">
                <a:hlinkClick r:id="rId2"/>
              </a:rPr>
              <a:t>://www.sciencedirect.com/science/article/abs/pii/S0166361517304633</a:t>
            </a:r>
            <a:r>
              <a:rPr lang="en-US" sz="1800" dirty="0" smtClean="0">
                <a:solidFill>
                  <a:schemeClr val="dk1"/>
                </a:solidFill>
                <a:latin typeface="Times New Roman" panose="02020603050405020304" pitchFamily="18" charset="0"/>
                <a:cs typeface="Times New Roman" panose="02020603050405020304" pitchFamily="18" charset="0"/>
              </a:rPr>
              <a:t> </a:t>
            </a:r>
          </a:p>
          <a:p>
            <a:r>
              <a:rPr lang="en-US" sz="1800" dirty="0">
                <a:solidFill>
                  <a:schemeClr val="dk1"/>
                </a:solidFill>
                <a:latin typeface="Times New Roman" panose="02020603050405020304" pitchFamily="18" charset="0"/>
                <a:cs typeface="Times New Roman" panose="02020603050405020304" pitchFamily="18" charset="0"/>
              </a:rPr>
              <a:t>Leena Mary Francis , N. </a:t>
            </a:r>
            <a:r>
              <a:rPr lang="en-US" sz="1800" dirty="0" err="1" smtClean="0">
                <a:solidFill>
                  <a:schemeClr val="dk1"/>
                </a:solidFill>
                <a:latin typeface="Times New Roman" panose="02020603050405020304" pitchFamily="18" charset="0"/>
                <a:cs typeface="Times New Roman" panose="02020603050405020304" pitchFamily="18" charset="0"/>
              </a:rPr>
              <a:t>Sreenath</a:t>
            </a:r>
            <a:r>
              <a:rPr lang="en-US" sz="1800" dirty="0" smtClean="0">
                <a:solidFill>
                  <a:schemeClr val="dk1"/>
                </a:solidFill>
                <a:latin typeface="Times New Roman" panose="02020603050405020304" pitchFamily="18" charset="0"/>
                <a:cs typeface="Times New Roman" panose="02020603050405020304" pitchFamily="18" charset="0"/>
              </a:rPr>
              <a:t> (2019). DETECTION OF TEXT IN THE NATURAL ENVIRONMENT. Retrieved from </a:t>
            </a:r>
            <a:r>
              <a:rPr lang="en-IN" sz="1800" dirty="0">
                <a:hlinkClick r:id="rId3"/>
              </a:rPr>
              <a:t>https://www.sciencedirect.com/science/article/pii/S0167739X18322180</a:t>
            </a:r>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solidFill>
                <a:schemeClr val="dk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22</a:t>
            </a:fld>
            <a:endParaRPr lang="en-US"/>
          </a:p>
        </p:txBody>
      </p:sp>
    </p:spTree>
    <p:extLst>
      <p:ext uri="{BB962C8B-B14F-4D97-AF65-F5344CB8AC3E}">
        <p14:creationId xmlns:p14="http://schemas.microsoft.com/office/powerpoint/2010/main" val="350260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0"/>
            <a:ext cx="7498080" cy="2819400"/>
          </a:xfrm>
        </p:spPr>
        <p:txBody>
          <a:bodyPr>
            <a:normAutofit/>
          </a:bodyPr>
          <a:lstStyle/>
          <a:p>
            <a:pPr algn="ctr"/>
            <a:r>
              <a:rPr lang="en-IN" sz="6000" dirty="0" smtClean="0">
                <a:latin typeface="Times New Roman" pitchFamily="18" charset="0"/>
                <a:cs typeface="Times New Roman" pitchFamily="18" charset="0"/>
              </a:rPr>
              <a:t>THANK YOU</a:t>
            </a:r>
            <a:endParaRPr lang="en-IN" sz="6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71A553F-8BCA-4211-B31B-25A591F37288}" type="datetime1">
              <a:rPr lang="en-US" smtClean="0"/>
              <a:pPr/>
              <a:t>11/4/2019</a:t>
            </a:fld>
            <a:endParaRPr lang="en-US"/>
          </a:p>
        </p:txBody>
      </p:sp>
      <p:sp>
        <p:nvSpPr>
          <p:cNvPr id="4" name="Footer Placeholder 3"/>
          <p:cNvSpPr>
            <a:spLocks noGrp="1"/>
          </p:cNvSpPr>
          <p:nvPr>
            <p:ph type="ftr" sz="quarter" idx="11"/>
          </p:nvPr>
        </p:nvSpPr>
        <p:spPr/>
        <p:txBody>
          <a:bodyPr/>
          <a:lstStyle/>
          <a:p>
            <a:r>
              <a:rPr lang="en-US" smtClean="0"/>
              <a:t>14IT7C0 - Project Review</a:t>
            </a:r>
            <a:endParaRPr lang="en-US"/>
          </a:p>
        </p:txBody>
      </p:sp>
      <p:sp>
        <p:nvSpPr>
          <p:cNvPr id="5" name="Slide Number Placeholder 4"/>
          <p:cNvSpPr>
            <a:spLocks noGrp="1"/>
          </p:cNvSpPr>
          <p:nvPr>
            <p:ph type="sldNum" sz="quarter" idx="12"/>
          </p:nvPr>
        </p:nvSpPr>
        <p:spPr/>
        <p:txBody>
          <a:bodyPr/>
          <a:lstStyle/>
          <a:p>
            <a:fld id="{78A02340-7378-4413-A3CD-BA8CA75EEA1F}" type="slidenum">
              <a:rPr lang="en-US" smtClean="0"/>
              <a:pPr/>
              <a:t>23</a:t>
            </a:fld>
            <a:endParaRPr lang="en-US"/>
          </a:p>
        </p:txBody>
      </p:sp>
    </p:spTree>
    <p:extLst>
      <p:ext uri="{BB962C8B-B14F-4D97-AF65-F5344CB8AC3E}">
        <p14:creationId xmlns:p14="http://schemas.microsoft.com/office/powerpoint/2010/main" val="337131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a:bodyPr>
          <a:lstStyle/>
          <a:p>
            <a:r>
              <a:rPr lang="en-US" sz="4000" b="1" dirty="0" smtClean="0">
                <a:solidFill>
                  <a:schemeClr val="tx1"/>
                </a:solidFill>
                <a:latin typeface="Times New Roman" pitchFamily="18" charset="0"/>
                <a:cs typeface="Times New Roman" pitchFamily="18" charset="0"/>
              </a:rPr>
              <a:t>Introduction</a:t>
            </a:r>
            <a:endParaRPr lang="en-US" sz="4000" dirty="0"/>
          </a:p>
        </p:txBody>
      </p:sp>
      <p:sp>
        <p:nvSpPr>
          <p:cNvPr id="3" name="Content Placeholder 2"/>
          <p:cNvSpPr>
            <a:spLocks noGrp="1"/>
          </p:cNvSpPr>
          <p:nvPr>
            <p:ph idx="1"/>
          </p:nvPr>
        </p:nvSpPr>
        <p:spPr>
          <a:xfrm>
            <a:off x="609600" y="1524000"/>
            <a:ext cx="7696200" cy="4800600"/>
          </a:xfrm>
        </p:spPr>
        <p:txBody>
          <a:bodyPr>
            <a:normAutofit/>
          </a:bodyPr>
          <a:lstStyle/>
          <a:p>
            <a:pPr lvl="0"/>
            <a:r>
              <a:rPr lang="en-US" sz="2800" dirty="0" smtClean="0">
                <a:latin typeface="Times New Roman" pitchFamily="18" charset="0"/>
                <a:cs typeface="Times New Roman" pitchFamily="18" charset="0"/>
              </a:rPr>
              <a:t>Our project title is </a:t>
            </a:r>
            <a:r>
              <a:rPr lang="en-US" sz="2800" b="1" dirty="0" smtClean="0">
                <a:latin typeface="Times New Roman" pitchFamily="18" charset="0"/>
                <a:cs typeface="Times New Roman" pitchFamily="18" charset="0"/>
              </a:rPr>
              <a:t>“AUTOMATIC FEATURE EXTRACTION FROM BANK CHEQUES”</a:t>
            </a:r>
            <a:r>
              <a:rPr lang="en-US" sz="2800" dirty="0" smtClean="0">
                <a:latin typeface="Times New Roman" pitchFamily="18" charset="0"/>
                <a:cs typeface="Times New Roman" pitchFamily="18" charset="0"/>
              </a:rPr>
              <a:t>.</a:t>
            </a:r>
          </a:p>
          <a:p>
            <a:pPr lvl="0"/>
            <a:r>
              <a:rPr lang="en-US" sz="2800" dirty="0" smtClean="0">
                <a:latin typeface="Times New Roman" pitchFamily="18" charset="0"/>
                <a:cs typeface="Times New Roman" pitchFamily="18" charset="0"/>
              </a:rPr>
              <a:t>It is supposed to extract information from different data fields on the </a:t>
            </a:r>
            <a:r>
              <a:rPr lang="en-US" sz="2800" dirty="0" err="1" smtClean="0">
                <a:latin typeface="Times New Roman" pitchFamily="18" charset="0"/>
                <a:cs typeface="Times New Roman" pitchFamily="18" charset="0"/>
              </a:rPr>
              <a:t>cheque</a:t>
            </a:r>
            <a:r>
              <a:rPr lang="en-US" sz="2800" dirty="0" smtClean="0">
                <a:latin typeface="Times New Roman" pitchFamily="18" charset="0"/>
                <a:cs typeface="Times New Roman" pitchFamily="18" charset="0"/>
              </a:rPr>
              <a:t> such as amount, payee, date and signature.</a:t>
            </a:r>
          </a:p>
          <a:p>
            <a:pPr lvl="0"/>
            <a:r>
              <a:rPr lang="en-US" sz="2800" dirty="0" smtClean="0">
                <a:latin typeface="Times New Roman" pitchFamily="18" charset="0"/>
                <a:cs typeface="Times New Roman" pitchFamily="18" charset="0"/>
              </a:rPr>
              <a:t>After applying feature extraction, it can be used for payment processing.</a:t>
            </a:r>
          </a:p>
          <a:p>
            <a:pPr lvl="0"/>
            <a:r>
              <a:rPr lang="en-US" sz="2800" dirty="0" smtClean="0">
                <a:latin typeface="Times New Roman" pitchFamily="18" charset="0"/>
                <a:cs typeface="Times New Roman" pitchFamily="18" charset="0"/>
              </a:rPr>
              <a:t>This system can also be used for reading bank deposit slips, forms, data entry, postal address reading, script recognition etc.,</a:t>
            </a:r>
          </a:p>
        </p:txBody>
      </p:sp>
      <p:sp>
        <p:nvSpPr>
          <p:cNvPr id="4" name="Date Placeholder 3"/>
          <p:cNvSpPr>
            <a:spLocks noGrp="1"/>
          </p:cNvSpPr>
          <p:nvPr>
            <p:ph type="dt" sz="half" idx="10"/>
          </p:nvPr>
        </p:nvSpPr>
        <p:spPr/>
        <p:txBody>
          <a:bodyPr/>
          <a:lstStyle/>
          <a:p>
            <a:fld id="{6C78D978-58D7-46DB-8FE8-E651CC01D32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3</a:t>
            </a:fld>
            <a:endParaRPr lang="en-US"/>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fontScale="90000"/>
          </a:bodyPr>
          <a:lstStyle/>
          <a:p>
            <a:r>
              <a:rPr lang="en-US" sz="4000" b="1" dirty="0" smtClean="0">
                <a:solidFill>
                  <a:schemeClr val="tx1"/>
                </a:solidFill>
                <a:latin typeface="Times New Roman" pitchFamily="18" charset="0"/>
                <a:cs typeface="Times New Roman" pitchFamily="18" charset="0"/>
              </a:rPr>
              <a:t>Problem Statement &amp; Descriptions</a:t>
            </a:r>
            <a:endParaRPr lang="en-US" sz="4000" dirty="0"/>
          </a:p>
        </p:txBody>
      </p:sp>
      <p:sp>
        <p:nvSpPr>
          <p:cNvPr id="3" name="Content Placeholder 2"/>
          <p:cNvSpPr>
            <a:spLocks noGrp="1"/>
          </p:cNvSpPr>
          <p:nvPr>
            <p:ph idx="1"/>
          </p:nvPr>
        </p:nvSpPr>
        <p:spPr>
          <a:xfrm>
            <a:off x="609600" y="1524000"/>
            <a:ext cx="7696200" cy="4800600"/>
          </a:xfrm>
        </p:spPr>
        <p:txBody>
          <a:bodyPr>
            <a:normAutofit/>
          </a:bodyPr>
          <a:lstStyle/>
          <a:p>
            <a:pPr lvl="0"/>
            <a:r>
              <a:rPr lang="en-US" sz="2800" dirty="0" smtClean="0">
                <a:latin typeface="Times New Roman" pitchFamily="18" charset="0"/>
                <a:cs typeface="Times New Roman" pitchFamily="18" charset="0"/>
              </a:rPr>
              <a:t>Bank transactions involving </a:t>
            </a:r>
            <a:r>
              <a:rPr lang="en-US" sz="2800" dirty="0" err="1" smtClean="0">
                <a:latin typeface="Times New Roman" pitchFamily="18" charset="0"/>
                <a:cs typeface="Times New Roman" pitchFamily="18" charset="0"/>
              </a:rPr>
              <a:t>cheques</a:t>
            </a:r>
            <a:r>
              <a:rPr lang="en-US" sz="2800" dirty="0" smtClean="0">
                <a:latin typeface="Times New Roman" pitchFamily="18" charset="0"/>
                <a:cs typeface="Times New Roman" pitchFamily="18" charset="0"/>
              </a:rPr>
              <a:t> are still increasing throughout the world in spite of the overall usage of electronic payment methods.</a:t>
            </a:r>
          </a:p>
          <a:p>
            <a:pPr lvl="0"/>
            <a:r>
              <a:rPr lang="en-US" sz="2800" dirty="0" smtClean="0">
                <a:latin typeface="Times New Roman" pitchFamily="18" charset="0"/>
                <a:cs typeface="Times New Roman" pitchFamily="18" charset="0"/>
              </a:rPr>
              <a:t>Manual reading of bank </a:t>
            </a:r>
            <a:r>
              <a:rPr lang="en-US" sz="2800" dirty="0" err="1" smtClean="0">
                <a:latin typeface="Times New Roman" pitchFamily="18" charset="0"/>
                <a:cs typeface="Times New Roman" pitchFamily="18" charset="0"/>
              </a:rPr>
              <a:t>cheque</a:t>
            </a:r>
            <a:r>
              <a:rPr lang="en-US" sz="2800" dirty="0" smtClean="0">
                <a:latin typeface="Times New Roman" pitchFamily="18" charset="0"/>
                <a:cs typeface="Times New Roman" pitchFamily="18" charset="0"/>
              </a:rPr>
              <a:t> is really a time consuming task.</a:t>
            </a:r>
          </a:p>
          <a:p>
            <a:pPr lvl="0"/>
            <a:r>
              <a:rPr lang="en-US" sz="2800" dirty="0" smtClean="0">
                <a:latin typeface="Times New Roman" pitchFamily="18" charset="0"/>
                <a:cs typeface="Times New Roman" pitchFamily="18" charset="0"/>
              </a:rPr>
              <a:t>Our idea is to automatically extract the details from the scanned copy of bank </a:t>
            </a:r>
            <a:r>
              <a:rPr lang="en-US" sz="2800" dirty="0" err="1" smtClean="0">
                <a:latin typeface="Times New Roman" pitchFamily="18" charset="0"/>
                <a:cs typeface="Times New Roman" pitchFamily="18" charset="0"/>
              </a:rPr>
              <a:t>cheques</a:t>
            </a:r>
            <a:r>
              <a:rPr lang="en-US" sz="2800" dirty="0" smtClean="0">
                <a:latin typeface="Times New Roman" pitchFamily="18" charset="0"/>
                <a:cs typeface="Times New Roman" pitchFamily="18" charset="0"/>
              </a:rPr>
              <a:t> based on the image processing and feature extraction.</a:t>
            </a:r>
            <a:r>
              <a:rPr lang="en-US" sz="2800" dirty="0" smtClean="0"/>
              <a:t> </a:t>
            </a:r>
            <a:endParaRPr lang="en-US" sz="2800" dirty="0" smtClean="0">
              <a:latin typeface="Times New Roman" pitchFamily="18" charset="0"/>
              <a:cs typeface="Times New Roman" pitchFamily="18" charset="0"/>
            </a:endParaRPr>
          </a:p>
          <a:p>
            <a:pPr lvl="0"/>
            <a:endParaRPr lang="en-US" sz="2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42B206E-3A37-43E7-A37C-3906ACBFBD5C}"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4</a:t>
            </a:fld>
            <a:endParaRPr lang="en-US"/>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a:bodyPr>
          <a:lstStyle/>
          <a:p>
            <a:r>
              <a:rPr lang="en-US" sz="4000" b="1" dirty="0" smtClean="0">
                <a:solidFill>
                  <a:schemeClr val="tx1"/>
                </a:solidFill>
                <a:latin typeface="Times New Roman" pitchFamily="18" charset="0"/>
                <a:cs typeface="Times New Roman" pitchFamily="18" charset="0"/>
              </a:rPr>
              <a:t>Objectives</a:t>
            </a:r>
            <a:endParaRPr lang="en-US" sz="4000" dirty="0"/>
          </a:p>
        </p:txBody>
      </p:sp>
      <p:sp>
        <p:nvSpPr>
          <p:cNvPr id="3" name="Content Placeholder 2"/>
          <p:cNvSpPr>
            <a:spLocks noGrp="1"/>
          </p:cNvSpPr>
          <p:nvPr>
            <p:ph idx="1"/>
          </p:nvPr>
        </p:nvSpPr>
        <p:spPr>
          <a:xfrm>
            <a:off x="609600" y="1524000"/>
            <a:ext cx="7696200" cy="4800600"/>
          </a:xfrm>
        </p:spPr>
        <p:txBody>
          <a:bodyPr>
            <a:normAutofit/>
          </a:bodyPr>
          <a:lstStyle/>
          <a:p>
            <a:pPr lvl="0"/>
            <a:r>
              <a:rPr lang="en-US" sz="2800" dirty="0" smtClean="0">
                <a:latin typeface="Times New Roman" pitchFamily="18" charset="0"/>
                <a:cs typeface="Times New Roman" pitchFamily="18" charset="0"/>
              </a:rPr>
              <a:t>From the scanned copy of bank </a:t>
            </a:r>
            <a:r>
              <a:rPr lang="en-US" sz="2800" dirty="0" err="1" smtClean="0">
                <a:latin typeface="Times New Roman" pitchFamily="18" charset="0"/>
                <a:cs typeface="Times New Roman" pitchFamily="18" charset="0"/>
              </a:rPr>
              <a:t>cheque</a:t>
            </a:r>
            <a:r>
              <a:rPr lang="en-US" sz="2800" dirty="0" smtClean="0">
                <a:latin typeface="Times New Roman" pitchFamily="18" charset="0"/>
                <a:cs typeface="Times New Roman" pitchFamily="18" charset="0"/>
              </a:rPr>
              <a:t>, the main objective is to obtain the most relevant information from the original data and represent the information in a lower dimensionality space using feature extraction.</a:t>
            </a:r>
          </a:p>
          <a:p>
            <a:pPr lvl="0"/>
            <a:endParaRPr lang="en-US" sz="2800" dirty="0" smtClean="0">
              <a:latin typeface="Times New Roman" pitchFamily="18" charset="0"/>
              <a:cs typeface="Times New Roman" pitchFamily="18" charset="0"/>
            </a:endParaRPr>
          </a:p>
          <a:p>
            <a:pPr lvl="0"/>
            <a:endParaRPr lang="en-US" sz="2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4F22CE-24DF-4BF0-A340-55F966C7F30E}"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5</a:t>
            </a:fld>
            <a:endParaRPr lang="en-US"/>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98080" cy="1143000"/>
          </a:xfrm>
        </p:spPr>
        <p:txBody>
          <a:bodyPr>
            <a:normAutofit fontScale="90000"/>
          </a:bodyPr>
          <a:lstStyle/>
          <a:p>
            <a:r>
              <a:rPr lang="en-US" sz="4000" b="1" dirty="0" smtClean="0">
                <a:solidFill>
                  <a:schemeClr val="tx1"/>
                </a:solidFill>
                <a:latin typeface="Times New Roman" pitchFamily="18" charset="0"/>
                <a:cs typeface="Times New Roman" pitchFamily="18" charset="0"/>
              </a:rPr>
              <a:t>Methodologies to solve the Problem- Proposed Architecture</a:t>
            </a:r>
            <a:endParaRPr lang="en-US" sz="4000" dirty="0"/>
          </a:p>
        </p:txBody>
      </p:sp>
      <p:sp>
        <p:nvSpPr>
          <p:cNvPr id="3" name="Content Placeholder 2"/>
          <p:cNvSpPr>
            <a:spLocks noGrp="1"/>
          </p:cNvSpPr>
          <p:nvPr>
            <p:ph idx="1"/>
          </p:nvPr>
        </p:nvSpPr>
        <p:spPr>
          <a:xfrm>
            <a:off x="609600" y="1524000"/>
            <a:ext cx="7696200" cy="4800600"/>
          </a:xfrm>
        </p:spPr>
        <p:txBody>
          <a:bodyPr>
            <a:normAutofit fontScale="92500" lnSpcReduction="20000"/>
          </a:bodyPr>
          <a:lstStyle/>
          <a:p>
            <a:pPr>
              <a:buFont typeface="Wingdings" pitchFamily="2" charset="2"/>
              <a:buChar char="v"/>
            </a:pPr>
            <a:r>
              <a:rPr lang="en-IN" sz="2800" dirty="0">
                <a:latin typeface="Times New Roman" pitchFamily="18" charset="0"/>
                <a:cs typeface="Times New Roman" pitchFamily="18" charset="0"/>
              </a:rPr>
              <a:t>Analysed the given data set and identified the static </a:t>
            </a:r>
            <a:r>
              <a:rPr lang="en-IN" sz="2800" dirty="0" smtClean="0">
                <a:latin typeface="Times New Roman" pitchFamily="18" charset="0"/>
                <a:cs typeface="Times New Roman" pitchFamily="18" charset="0"/>
              </a:rPr>
              <a:t>components </a:t>
            </a:r>
            <a:r>
              <a:rPr lang="en-IN" sz="2800" dirty="0">
                <a:latin typeface="Times New Roman" pitchFamily="18" charset="0"/>
                <a:cs typeface="Times New Roman" pitchFamily="18" charset="0"/>
              </a:rPr>
              <a:t>present in the images</a:t>
            </a:r>
            <a:r>
              <a:rPr lang="en-IN" sz="2800" dirty="0" smtClean="0">
                <a:latin typeface="Times New Roman" pitchFamily="18" charset="0"/>
                <a:cs typeface="Times New Roman" pitchFamily="18" charset="0"/>
              </a:rPr>
              <a:t>.</a:t>
            </a:r>
          </a:p>
          <a:p>
            <a:pPr>
              <a:buFont typeface="Wingdings" pitchFamily="2" charset="2"/>
              <a:buChar char="v"/>
            </a:pPr>
            <a:r>
              <a:rPr lang="en-IN" sz="2800" dirty="0" smtClean="0">
                <a:latin typeface="Times New Roman" pitchFamily="18" charset="0"/>
                <a:cs typeface="Times New Roman" pitchFamily="18" charset="0"/>
              </a:rPr>
              <a:t>Pre-processing is done to remove noise from the images.</a:t>
            </a:r>
            <a:endParaRPr lang="en-IN" sz="2800" dirty="0">
              <a:latin typeface="Times New Roman" pitchFamily="18" charset="0"/>
              <a:cs typeface="Times New Roman" pitchFamily="18" charset="0"/>
            </a:endParaRPr>
          </a:p>
          <a:p>
            <a:pPr>
              <a:buFont typeface="Wingdings" pitchFamily="2" charset="2"/>
              <a:buChar char="v"/>
            </a:pPr>
            <a:r>
              <a:rPr lang="en-IN" sz="2800" dirty="0">
                <a:latin typeface="Times New Roman" pitchFamily="18" charset="0"/>
                <a:cs typeface="Times New Roman" pitchFamily="18" charset="0"/>
              </a:rPr>
              <a:t>Extracted particular region of interest based on the </a:t>
            </a:r>
            <a:r>
              <a:rPr lang="en-IN" sz="2800" dirty="0" smtClean="0">
                <a:latin typeface="Times New Roman" pitchFamily="18" charset="0"/>
                <a:cs typeface="Times New Roman" pitchFamily="18" charset="0"/>
              </a:rPr>
              <a:t>co-ordinate values or boundary values.</a:t>
            </a:r>
          </a:p>
          <a:p>
            <a:pPr>
              <a:buFont typeface="Wingdings" pitchFamily="2" charset="2"/>
              <a:buChar char="v"/>
            </a:pPr>
            <a:r>
              <a:rPr lang="en-IN" sz="2800" dirty="0">
                <a:latin typeface="Times New Roman" pitchFamily="18" charset="0"/>
                <a:cs typeface="Times New Roman" pitchFamily="18" charset="0"/>
              </a:rPr>
              <a:t>Detecting the characters and its numerals present in the particular region of interest and tried to extract its features.</a:t>
            </a:r>
          </a:p>
          <a:p>
            <a:pPr>
              <a:buFont typeface="Wingdings" pitchFamily="2" charset="2"/>
              <a:buChar char="v"/>
            </a:pPr>
            <a:r>
              <a:rPr lang="en-IN" sz="2800" dirty="0">
                <a:latin typeface="Times New Roman" pitchFamily="18" charset="0"/>
                <a:cs typeface="Times New Roman" pitchFamily="18" charset="0"/>
              </a:rPr>
              <a:t>Identified </a:t>
            </a:r>
            <a:r>
              <a:rPr lang="en-IN" sz="2800" dirty="0" smtClean="0">
                <a:latin typeface="Times New Roman" pitchFamily="18" charset="0"/>
                <a:cs typeface="Times New Roman" pitchFamily="18" charset="0"/>
              </a:rPr>
              <a:t>and extracted </a:t>
            </a:r>
            <a:r>
              <a:rPr lang="en-IN" sz="2800" dirty="0">
                <a:latin typeface="Times New Roman" pitchFamily="18" charset="0"/>
                <a:cs typeface="Times New Roman" pitchFamily="18" charset="0"/>
              </a:rPr>
              <a:t>portion of image </a:t>
            </a:r>
            <a:r>
              <a:rPr lang="en-IN" sz="2800" dirty="0" smtClean="0">
                <a:latin typeface="Times New Roman" pitchFamily="18" charset="0"/>
                <a:cs typeface="Times New Roman" pitchFamily="18" charset="0"/>
              </a:rPr>
              <a:t>having </a:t>
            </a:r>
            <a:r>
              <a:rPr lang="en-US" sz="2800" dirty="0" smtClean="0">
                <a:latin typeface="Times New Roman" pitchFamily="18" charset="0"/>
                <a:cs typeface="Times New Roman" pitchFamily="18" charset="0"/>
              </a:rPr>
              <a:t>data </a:t>
            </a:r>
            <a:r>
              <a:rPr lang="en-US" sz="2800" dirty="0">
                <a:latin typeface="Times New Roman" pitchFamily="18" charset="0"/>
                <a:cs typeface="Times New Roman" pitchFamily="18" charset="0"/>
              </a:rPr>
              <a:t>fields on the </a:t>
            </a:r>
            <a:r>
              <a:rPr lang="en-US" sz="2800" dirty="0" err="1" smtClean="0">
                <a:latin typeface="Times New Roman" pitchFamily="18" charset="0"/>
                <a:cs typeface="Times New Roman" pitchFamily="18" charset="0"/>
              </a:rPr>
              <a:t>cheque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such as amount, payee, date and </a:t>
            </a:r>
            <a:r>
              <a:rPr lang="en-US" sz="2800" dirty="0" smtClean="0">
                <a:latin typeface="Times New Roman" pitchFamily="18" charset="0"/>
                <a:cs typeface="Times New Roman" pitchFamily="18" charset="0"/>
              </a:rPr>
              <a:t>signature and capture the details in to Excel or </a:t>
            </a:r>
            <a:r>
              <a:rPr lang="en-US" sz="2800" dirty="0" err="1" smtClean="0">
                <a:latin typeface="Times New Roman" pitchFamily="18" charset="0"/>
                <a:cs typeface="Times New Roman" pitchFamily="18" charset="0"/>
              </a:rPr>
              <a:t>Csv</a:t>
            </a:r>
            <a:r>
              <a:rPr lang="en-US" sz="2800" dirty="0" smtClean="0">
                <a:latin typeface="Times New Roman" pitchFamily="18" charset="0"/>
                <a:cs typeface="Times New Roman" pitchFamily="18" charset="0"/>
              </a:rPr>
              <a:t> file for further payment processing.</a:t>
            </a:r>
            <a:endParaRPr lang="en-IN" sz="2800" dirty="0">
              <a:latin typeface="Times New Roman" pitchFamily="18" charset="0"/>
              <a:cs typeface="Times New Roman" pitchFamily="18" charset="0"/>
            </a:endParaRPr>
          </a:p>
          <a:p>
            <a:pPr>
              <a:buFont typeface="Wingdings" pitchFamily="2" charset="2"/>
              <a:buChar char="v"/>
            </a:pPr>
            <a:endParaRPr lang="en-IN"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AF83018-759B-4954-B150-F6B73D238411}"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6</a:t>
            </a:fld>
            <a:endParaRPr lang="en-US"/>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 FLOW DIAGRAM</a:t>
            </a:r>
            <a:endParaRPr lang="en-IN" dirty="0"/>
          </a:p>
        </p:txBody>
      </p:sp>
      <p:sp>
        <p:nvSpPr>
          <p:cNvPr id="4" name="Date Placeholder 3"/>
          <p:cNvSpPr>
            <a:spLocks noGrp="1"/>
          </p:cNvSpPr>
          <p:nvPr>
            <p:ph type="dt" sz="half" idx="10"/>
          </p:nvPr>
        </p:nvSpPr>
        <p:spPr/>
        <p:txBody>
          <a:bodyPr/>
          <a:lstStyle/>
          <a:p>
            <a:pPr algn="ctr"/>
            <a:fld id="{1E2B00D4-BF16-4344-BF88-27237BED39CA}" type="datetime1">
              <a:rPr lang="en-US" smtClean="0">
                <a:solidFill>
                  <a:srgbClr val="E7DEC9">
                    <a:shade val="50000"/>
                    <a:satMod val="200000"/>
                  </a:srgbClr>
                </a:solidFill>
              </a:rPr>
              <a:pPr algn="ctr"/>
              <a:t>11/4/2019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p>
            <a:pPr algn="ctr"/>
            <a:r>
              <a:rPr lang="en-US" smtClean="0">
                <a:solidFill>
                  <a:srgbClr val="E7DEC9">
                    <a:shade val="50000"/>
                    <a:satMod val="200000"/>
                  </a:srgbClr>
                </a:solidFill>
              </a:rPr>
              <a:t>14IT7C0 - Project Review</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78A02340-7378-4413-A3CD-BA8CA75EEA1F}"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447799"/>
            <a:ext cx="6296368" cy="5276589"/>
          </a:xfrm>
        </p:spPr>
      </p:pic>
    </p:spTree>
    <p:extLst>
      <p:ext uri="{BB962C8B-B14F-4D97-AF65-F5344CB8AC3E}">
        <p14:creationId xmlns:p14="http://schemas.microsoft.com/office/powerpoint/2010/main" val="819526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497763" cy="320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00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98080" cy="1143000"/>
          </a:xfrm>
        </p:spPr>
        <p:txBody>
          <a:bodyPr/>
          <a:lstStyle/>
          <a:p>
            <a:r>
              <a:rPr lang="en-IN" dirty="0" smtClean="0"/>
              <a:t>HIGH LEVEL DIAGRAM</a:t>
            </a:r>
            <a:endParaRPr lang="en-IN" dirty="0"/>
          </a:p>
        </p:txBody>
      </p:sp>
      <p:sp>
        <p:nvSpPr>
          <p:cNvPr id="4" name="Date Placeholder 3"/>
          <p:cNvSpPr>
            <a:spLocks noGrp="1"/>
          </p:cNvSpPr>
          <p:nvPr>
            <p:ph type="dt" sz="half" idx="10"/>
          </p:nvPr>
        </p:nvSpPr>
        <p:spPr/>
        <p:txBody>
          <a:bodyPr/>
          <a:lstStyle/>
          <a:p>
            <a:fld id="{1E2B00D4-BF16-4344-BF88-27237BED39CA}" type="datetime1">
              <a:rPr lang="en-US" smtClean="0"/>
              <a:pPr/>
              <a:t>11/4/2019</a:t>
            </a:fld>
            <a:endParaRPr lang="en-US"/>
          </a:p>
        </p:txBody>
      </p:sp>
      <p:sp>
        <p:nvSpPr>
          <p:cNvPr id="5" name="Footer Placeholder 4"/>
          <p:cNvSpPr>
            <a:spLocks noGrp="1"/>
          </p:cNvSpPr>
          <p:nvPr>
            <p:ph type="ftr" sz="quarter" idx="11"/>
          </p:nvPr>
        </p:nvSpPr>
        <p:spPr/>
        <p:txBody>
          <a:bodyPr/>
          <a:lstStyle/>
          <a:p>
            <a:r>
              <a:rPr lang="en-US" smtClean="0"/>
              <a:t>14IT7C0 - Project Review</a:t>
            </a:r>
            <a:endParaRPr lang="en-US"/>
          </a:p>
        </p:txBody>
      </p:sp>
      <p:sp>
        <p:nvSpPr>
          <p:cNvPr id="6" name="Slide Number Placeholder 5"/>
          <p:cNvSpPr>
            <a:spLocks noGrp="1"/>
          </p:cNvSpPr>
          <p:nvPr>
            <p:ph type="sldNum" sz="quarter" idx="12"/>
          </p:nvPr>
        </p:nvSpPr>
        <p:spPr/>
        <p:txBody>
          <a:bodyPr/>
          <a:lstStyle/>
          <a:p>
            <a:fld id="{78A02340-7378-4413-A3CD-BA8CA75EEA1F}" type="slidenum">
              <a:rPr lang="en-US" smtClean="0"/>
              <a:pPr/>
              <a:t>9</a:t>
            </a:fld>
            <a:endParaRPr lang="en-US"/>
          </a:p>
        </p:txBody>
      </p:sp>
      <p:sp>
        <p:nvSpPr>
          <p:cNvPr id="9" name="Content Placeholder 8"/>
          <p:cNvSpPr>
            <a:spLocks noGrp="1"/>
          </p:cNvSpPr>
          <p:nvPr>
            <p:ph idx="1"/>
          </p:nvPr>
        </p:nvSpPr>
        <p:spPr/>
        <p:txBody>
          <a:bodyPr/>
          <a:lstStyle/>
          <a:p>
            <a:endParaRPr lang="en-IN" dirty="0"/>
          </a:p>
        </p:txBody>
      </p:sp>
      <p:pic>
        <p:nvPicPr>
          <p:cNvPr id="10" name="Picture 9"/>
          <p:cNvPicPr/>
          <p:nvPr/>
        </p:nvPicPr>
        <p:blipFill>
          <a:blip r:embed="rId2"/>
          <a:stretch>
            <a:fillRect/>
          </a:stretch>
        </p:blipFill>
        <p:spPr>
          <a:xfrm>
            <a:off x="838200" y="1447800"/>
            <a:ext cx="7924799" cy="4648200"/>
          </a:xfrm>
          <a:prstGeom prst="rect">
            <a:avLst/>
          </a:prstGeom>
        </p:spPr>
      </p:pic>
    </p:spTree>
    <p:extLst>
      <p:ext uri="{BB962C8B-B14F-4D97-AF65-F5344CB8AC3E}">
        <p14:creationId xmlns:p14="http://schemas.microsoft.com/office/powerpoint/2010/main" val="1336726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17IS002</Template>
  <TotalTime>1317</TotalTime>
  <Words>1252</Words>
  <Application>Microsoft Office PowerPoint</Application>
  <PresentationFormat>On-screen Show (4:3)</PresentationFormat>
  <Paragraphs>232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PowerPoint Presentation</vt:lpstr>
      <vt:lpstr>Overview </vt:lpstr>
      <vt:lpstr>Introduction</vt:lpstr>
      <vt:lpstr>Problem Statement &amp; Descriptions</vt:lpstr>
      <vt:lpstr>Objectives</vt:lpstr>
      <vt:lpstr>Methodologies to solve the Problem- Proposed Architecture</vt:lpstr>
      <vt:lpstr>WORK FLOW DIAGRAM</vt:lpstr>
      <vt:lpstr>BLOCK DIAGRAM</vt:lpstr>
      <vt:lpstr>HIGH LEVEL DIAGRAM</vt:lpstr>
      <vt:lpstr>Modules</vt:lpstr>
      <vt:lpstr>Modules</vt:lpstr>
      <vt:lpstr>Modules</vt:lpstr>
      <vt:lpstr>Modules</vt:lpstr>
      <vt:lpstr>Implementation Environment Setup Knowledge</vt:lpstr>
      <vt:lpstr>Applications of Engg. Principles</vt:lpstr>
      <vt:lpstr>Functions used in implementation</vt:lpstr>
      <vt:lpstr>State of art</vt:lpstr>
      <vt:lpstr>Social Relevancy &amp; Impact on Environment</vt:lpstr>
      <vt:lpstr>Action plan</vt:lpstr>
      <vt:lpstr>Action Plan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 identification in Agriculture Field through Machine Learning Algorithm</dc:title>
  <dc:creator>Windows User</dc:creator>
  <cp:lastModifiedBy>HP</cp:lastModifiedBy>
  <cp:revision>218</cp:revision>
  <dcterms:created xsi:type="dcterms:W3CDTF">2018-11-11T13:59:54Z</dcterms:created>
  <dcterms:modified xsi:type="dcterms:W3CDTF">2019-11-04T05:54:53Z</dcterms:modified>
</cp:coreProperties>
</file>