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66" r:id="rId14"/>
    <p:sldId id="267" r:id="rId15"/>
    <p:sldId id="268" r:id="rId16"/>
  </p:sldIdLst>
  <p:sldSz cx="18288000" cy="10287000"/>
  <p:notesSz cx="6858000" cy="9144000"/>
  <p:embeddedFontLst>
    <p:embeddedFont>
      <p:font typeface="Times New Roman Bold" panose="02020803070505020304" pitchFamily="18" charset="0"/>
      <p:regular r:id="rId17"/>
      <p:bold r:id="rId18"/>
    </p:embeddedFont>
    <p:embeddedFont>
      <p:font typeface="TT Rounds Condensed" panose="020B0604020202020204" charset="0"/>
      <p:regular r:id="rId19"/>
    </p:embeddedFont>
    <p:embeddedFont>
      <p:font typeface="TT Rounds Condensed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862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" b="-2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  <p:sp>
        <p:nvSpPr>
          <p:cNvPr id="5" name="Freeform 5"/>
          <p:cNvSpPr/>
          <p:nvPr/>
        </p:nvSpPr>
        <p:spPr>
          <a:xfrm>
            <a:off x="15915702" y="292512"/>
            <a:ext cx="2048645" cy="1838035"/>
          </a:xfrm>
          <a:custGeom>
            <a:avLst/>
            <a:gdLst/>
            <a:ahLst/>
            <a:cxnLst/>
            <a:rect l="l" t="t" r="r" b="b"/>
            <a:pathLst>
              <a:path w="2048645" h="1838035">
                <a:moveTo>
                  <a:pt x="0" y="0"/>
                </a:moveTo>
                <a:lnTo>
                  <a:pt x="2048644" y="0"/>
                </a:lnTo>
                <a:lnTo>
                  <a:pt x="2048644" y="1838036"/>
                </a:lnTo>
                <a:lnTo>
                  <a:pt x="0" y="1838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05123" y="900901"/>
            <a:ext cx="7912542" cy="423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450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Capstone Project Phase I</a:t>
            </a:r>
          </a:p>
          <a:p>
            <a:pPr algn="ctr">
              <a:lnSpc>
                <a:spcPts val="8100"/>
              </a:lnSpc>
            </a:pPr>
            <a:r>
              <a:rPr lang="en-US" sz="450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REVIEW I</a:t>
            </a:r>
          </a:p>
          <a:p>
            <a:pPr algn="ctr">
              <a:lnSpc>
                <a:spcPts val="7290"/>
              </a:lnSpc>
            </a:pPr>
            <a:r>
              <a:rPr lang="en-US" sz="405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TITLE</a:t>
            </a:r>
          </a:p>
          <a:p>
            <a:pPr algn="ctr">
              <a:lnSpc>
                <a:spcPts val="7290"/>
              </a:lnSpc>
            </a:pPr>
            <a:r>
              <a:rPr lang="en-US" sz="405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Domain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10338" y="6587540"/>
            <a:ext cx="5714191" cy="677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6627" y="6933789"/>
            <a:ext cx="6333105" cy="123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Supervisor Name</a:t>
            </a:r>
          </a:p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0104" y="8495332"/>
            <a:ext cx="6333105" cy="123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INDUSTRY NAME</a:t>
            </a:r>
          </a:p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30" y="803017"/>
            <a:ext cx="1387547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CIRCUIT DIAGRAM RX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0CFFF-6111-65D0-412A-89205FC0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57500"/>
            <a:ext cx="8200705" cy="49821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8FA392-73B6-7C15-52A2-631501E03435}"/>
              </a:ext>
            </a:extLst>
          </p:cNvPr>
          <p:cNvSpPr/>
          <p:nvPr/>
        </p:nvSpPr>
        <p:spPr>
          <a:xfrm>
            <a:off x="11891596" y="7293707"/>
            <a:ext cx="183055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3390B-34E3-5EC0-81C1-0749FA576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03AB4C0-F44E-51BB-5FA7-0174676EBEDA}"/>
              </a:ext>
            </a:extLst>
          </p:cNvPr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5B92F8C-48CD-7775-3EF4-5DF67AE650DF}"/>
              </a:ext>
            </a:extLst>
          </p:cNvPr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E4ED3EA-4FA8-BDAA-7328-52F56E42C7F4}"/>
              </a:ext>
            </a:extLst>
          </p:cNvPr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92278E1-9EBC-389F-DEE5-2EAD3C71978B}"/>
              </a:ext>
            </a:extLst>
          </p:cNvPr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9801EE0-544A-84F6-B4FB-C0A623920DBC}"/>
              </a:ext>
            </a:extLst>
          </p:cNvPr>
          <p:cNvSpPr txBox="1"/>
          <p:nvPr/>
        </p:nvSpPr>
        <p:spPr>
          <a:xfrm>
            <a:off x="1950530" y="803017"/>
            <a:ext cx="1387547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CIRCUIT DIAGRAM RX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77810-A315-9676-B6EF-31BD695F36C9}"/>
              </a:ext>
            </a:extLst>
          </p:cNvPr>
          <p:cNvSpPr/>
          <p:nvPr/>
        </p:nvSpPr>
        <p:spPr>
          <a:xfrm>
            <a:off x="11891596" y="7293707"/>
            <a:ext cx="183055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8D66C-E88C-EBA1-9D32-16456D778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61" y="1736260"/>
            <a:ext cx="13177838" cy="74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3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287000"/>
          </a:xfrm>
          <a:custGeom>
            <a:avLst/>
            <a:gdLst/>
            <a:ahLst/>
            <a:cxnLst/>
            <a:rect l="l" t="t" r="r" b="b"/>
            <a:pathLst>
              <a:path w="18272961" h="10287000">
                <a:moveTo>
                  <a:pt x="0" y="0"/>
                </a:moveTo>
                <a:lnTo>
                  <a:pt x="18272961" y="0"/>
                </a:lnTo>
                <a:lnTo>
                  <a:pt x="182729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"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30" y="803017"/>
            <a:ext cx="13875476" cy="834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SIMULATION / EXPERIMENTAL SETUP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11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29" y="803017"/>
            <a:ext cx="13875476" cy="80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 AND DISCUSSION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40060" y="2819467"/>
            <a:ext cx="13407880" cy="4571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implementation of the Vehicle Movement-Based Smart Street Light System resulted in a significant improvement in energy efficiency by dimming lights when no vehicles are present, leading to considerable electricity savings.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fault management with quick detection and reporting reduced maintenance downtime.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design allows easy expansion and integration of additional features, making it adaptable for larger areas.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0248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12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773362" y="486542"/>
            <a:ext cx="2048645" cy="1838035"/>
          </a:xfrm>
          <a:custGeom>
            <a:avLst/>
            <a:gdLst/>
            <a:ahLst/>
            <a:cxnLst/>
            <a:rect l="l" t="t" r="r" b="b"/>
            <a:pathLst>
              <a:path w="2048645" h="1838035">
                <a:moveTo>
                  <a:pt x="0" y="0"/>
                </a:moveTo>
                <a:lnTo>
                  <a:pt x="2048645" y="0"/>
                </a:lnTo>
                <a:lnTo>
                  <a:pt x="2048645" y="1838035"/>
                </a:lnTo>
                <a:lnTo>
                  <a:pt x="0" y="1838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00614" y="733962"/>
            <a:ext cx="9071733" cy="834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12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sp>
        <p:nvSpPr>
          <p:cNvPr id="5" name="Freeform 5"/>
          <p:cNvSpPr/>
          <p:nvPr/>
        </p:nvSpPr>
        <p:spPr>
          <a:xfrm>
            <a:off x="15900150" y="386194"/>
            <a:ext cx="2048645" cy="1838035"/>
          </a:xfrm>
          <a:custGeom>
            <a:avLst/>
            <a:gdLst/>
            <a:ahLst/>
            <a:cxnLst/>
            <a:rect l="l" t="t" r="r" b="b"/>
            <a:pathLst>
              <a:path w="2048645" h="1838035">
                <a:moveTo>
                  <a:pt x="0" y="0"/>
                </a:moveTo>
                <a:lnTo>
                  <a:pt x="2048644" y="0"/>
                </a:lnTo>
                <a:lnTo>
                  <a:pt x="2048644" y="1838036"/>
                </a:lnTo>
                <a:lnTo>
                  <a:pt x="0" y="1838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98742" y="840183"/>
            <a:ext cx="13875476" cy="834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</a:t>
            </a:r>
          </a:p>
        </p:txBody>
      </p:sp>
      <p:sp>
        <p:nvSpPr>
          <p:cNvPr id="5" name="Freeform 5"/>
          <p:cNvSpPr/>
          <p:nvPr/>
        </p:nvSpPr>
        <p:spPr>
          <a:xfrm>
            <a:off x="15913983" y="410441"/>
            <a:ext cx="1932067" cy="1733444"/>
          </a:xfrm>
          <a:custGeom>
            <a:avLst/>
            <a:gdLst/>
            <a:ahLst/>
            <a:cxnLst/>
            <a:rect l="l" t="t" r="r" b="b"/>
            <a:pathLst>
              <a:path w="1932067" h="1733444">
                <a:moveTo>
                  <a:pt x="0" y="0"/>
                </a:moveTo>
                <a:lnTo>
                  <a:pt x="1932067" y="0"/>
                </a:lnTo>
                <a:lnTo>
                  <a:pt x="1932067" y="1733443"/>
                </a:lnTo>
                <a:lnTo>
                  <a:pt x="0" y="17334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58257" y="803017"/>
            <a:ext cx="13875476" cy="834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ABSTRACT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34544" y="2257509"/>
            <a:ext cx="13418912" cy="569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Adjusts street light brightness based on vehicle presence,reducing unnecessary energy consumption.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sensors to turn on lights automatically when ambient light levels drop, ensuring consistent road visibility.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and reports faulty lights for timely maintenance, improving system reliability.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 the number of passing vehicles using IR sensors for traffic analysis.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Employs NRF2401 modules for efficient data transmission between Arduino-based transmitters and ESP8266 receivers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</a:t>
            </a:r>
          </a:p>
        </p:txBody>
      </p:sp>
      <p:sp>
        <p:nvSpPr>
          <p:cNvPr id="5" name="Freeform 5"/>
          <p:cNvSpPr/>
          <p:nvPr/>
        </p:nvSpPr>
        <p:spPr>
          <a:xfrm>
            <a:off x="15913983" y="410441"/>
            <a:ext cx="1932067" cy="1733444"/>
          </a:xfrm>
          <a:custGeom>
            <a:avLst/>
            <a:gdLst/>
            <a:ahLst/>
            <a:cxnLst/>
            <a:rect l="l" t="t" r="r" b="b"/>
            <a:pathLst>
              <a:path w="1932067" h="1733444">
                <a:moveTo>
                  <a:pt x="0" y="0"/>
                </a:moveTo>
                <a:lnTo>
                  <a:pt x="1932067" y="0"/>
                </a:lnTo>
                <a:lnTo>
                  <a:pt x="1932067" y="1733443"/>
                </a:lnTo>
                <a:lnTo>
                  <a:pt x="0" y="17334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0157" y="803017"/>
            <a:ext cx="13875476" cy="80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1300" y="2029044"/>
            <a:ext cx="13418912" cy="738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street lighting systems leverage advanced sensors and communication technology to enhance safety and visibility on roadways at night.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systems significantly reduce energy consumption by dynamically adjusting brightness based on vehicle movement, leading to cost savings for municipalities.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automating monitoring and control, smart systems improve response times to faults and maintenance needs, increasing overall operational efficiency.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street lighting provides better control and accuracy compared to traditional methods, ensuring that lighting meets the specific requirements of the environment.</a:t>
            </a:r>
          </a:p>
          <a:p>
            <a:pPr algn="just">
              <a:lnSpc>
                <a:spcPts val="4440"/>
              </a:lnSpc>
            </a:pPr>
            <a:endParaRPr lang="en-US" sz="3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98742" y="840183"/>
            <a:ext cx="13875476" cy="152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(4 -6 slides)</a:t>
            </a:r>
          </a:p>
        </p:txBody>
      </p:sp>
      <p:sp>
        <p:nvSpPr>
          <p:cNvPr id="6" name="Freeform 6"/>
          <p:cNvSpPr/>
          <p:nvPr/>
        </p:nvSpPr>
        <p:spPr>
          <a:xfrm>
            <a:off x="16074218" y="601616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3" y="0"/>
                </a:lnTo>
                <a:lnTo>
                  <a:pt x="1761613" y="1580512"/>
                </a:lnTo>
                <a:lnTo>
                  <a:pt x="0" y="1580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</a:t>
            </a: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29" y="803017"/>
            <a:ext cx="13875476" cy="80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IDENTIFICATION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40060" y="2257509"/>
            <a:ext cx="13407880" cy="569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Street lights stay fully lit all night, causing unnecessary electricity consumption.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and fixing faulty street lights relies on manual inspection, leading to delays in maintenance.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systems do not provide instant data tracking, limiting the ability to adjust lighting based on traffic flow.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street lighting setups lack features for counting vehicles or monitoring traffic patterns.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Lights operate at a constant level without adapting to changes in road activity, resulting in continuous energy use.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7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29" y="803017"/>
            <a:ext cx="13875476" cy="80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METHODOLOGY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40060" y="2011654"/>
            <a:ext cx="13407880" cy="6257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sensors to identify faulty street lights and wirelessly report issues to the control center.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Adjusts light brightness based on vehicle presence, detected through IR sensors, to save energy.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Activates lights and enhances brightness when motion is detected, improving visibility for vehicles and pedestrians.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 the number of passing vehicles for traffic analysis and urban planning.</a:t>
            </a:r>
          </a:p>
          <a:p>
            <a:pPr marL="798834" lvl="1" indent="-399417" algn="just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NRF2401 modules to transmit data on faults and maintenance from Arduino to ESP8266, which sends it to a local server for monitoring.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" b="-2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8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30" y="803017"/>
            <a:ext cx="1387547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BLOCK DIAGRAM FOR TX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C5808B-853F-7A49-AF37-775D46E8B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6" y="2432446"/>
            <a:ext cx="10964334" cy="616743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4561C-9B33-15C3-11D7-994761F6B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6FA1EAE-3133-79F8-08B6-9EAEB7373E9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" b="-24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62E1DA-87AC-6922-F6F8-754121C556DF}"/>
              </a:ext>
            </a:extLst>
          </p:cNvPr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AC1AE93-6D4E-EDFB-3BB1-0A1D14A0E920}"/>
              </a:ext>
            </a:extLst>
          </p:cNvPr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8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81D20C2-97D8-CBA9-7B9E-54A61C268413}"/>
              </a:ext>
            </a:extLst>
          </p:cNvPr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B755357-3B40-590F-E356-830244DD9DD6}"/>
              </a:ext>
            </a:extLst>
          </p:cNvPr>
          <p:cNvSpPr txBox="1"/>
          <p:nvPr/>
        </p:nvSpPr>
        <p:spPr>
          <a:xfrm>
            <a:off x="1950530" y="803017"/>
            <a:ext cx="1387547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BLOCK DIAGRAM FOR RX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C2570-EF32-BFDB-036F-E35DCF27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32" y="2248911"/>
            <a:ext cx="10291871" cy="57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83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659</Words>
  <Application>Microsoft Office PowerPoint</Application>
  <PresentationFormat>Custom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TT Rounds Condensed</vt:lpstr>
      <vt:lpstr>Calibri</vt:lpstr>
      <vt:lpstr>TT Rounds Condensed Bold</vt:lpstr>
      <vt:lpstr>Times New Roman</vt:lpstr>
      <vt:lpstr>Times New Roman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Review PPT[1] (1).pptx</dc:title>
  <dc:creator>Achudhan</dc:creator>
  <cp:lastModifiedBy>Achudhan S</cp:lastModifiedBy>
  <cp:revision>2</cp:revision>
  <dcterms:created xsi:type="dcterms:W3CDTF">2006-08-16T00:00:00Z</dcterms:created>
  <dcterms:modified xsi:type="dcterms:W3CDTF">2024-10-21T14:23:23Z</dcterms:modified>
  <dc:identifier>DAGT_y15msQ</dc:identifier>
</cp:coreProperties>
</file>