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Times New Roman Bold" panose="02020803070505020304" pitchFamily="18" charset="0"/>
      <p:regular r:id="rId15"/>
      <p:bold r:id="rId16"/>
    </p:embeddedFont>
    <p:embeddedFont>
      <p:font typeface="TT Rounds Condensed" panose="020B0604020202020204" charset="0"/>
      <p:regular r:id="rId17"/>
    </p:embeddedFont>
    <p:embeddedFont>
      <p:font typeface="TT Rounds Condense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2" autoAdjust="0"/>
  </p:normalViewPr>
  <p:slideViewPr>
    <p:cSldViewPr>
      <p:cViewPr varScale="1">
        <p:scale>
          <a:sx n="41" d="100"/>
          <a:sy n="41" d="100"/>
        </p:scale>
        <p:origin x="84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862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" b="-2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</a:p>
        </p:txBody>
      </p:sp>
      <p:sp>
        <p:nvSpPr>
          <p:cNvPr id="5" name="Freeform 5"/>
          <p:cNvSpPr/>
          <p:nvPr/>
        </p:nvSpPr>
        <p:spPr>
          <a:xfrm>
            <a:off x="15915702" y="292512"/>
            <a:ext cx="2048645" cy="1838035"/>
          </a:xfrm>
          <a:custGeom>
            <a:avLst/>
            <a:gdLst/>
            <a:ahLst/>
            <a:cxnLst/>
            <a:rect l="l" t="t" r="r" b="b"/>
            <a:pathLst>
              <a:path w="2048645" h="1838035">
                <a:moveTo>
                  <a:pt x="0" y="0"/>
                </a:moveTo>
                <a:lnTo>
                  <a:pt x="2048644" y="0"/>
                </a:lnTo>
                <a:lnTo>
                  <a:pt x="2048644" y="1838036"/>
                </a:lnTo>
                <a:lnTo>
                  <a:pt x="0" y="1838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205123" y="900901"/>
            <a:ext cx="7912542" cy="423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4500" b="1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Capstone Project Phase I</a:t>
            </a:r>
          </a:p>
          <a:p>
            <a:pPr algn="ctr">
              <a:lnSpc>
                <a:spcPts val="8100"/>
              </a:lnSpc>
            </a:pPr>
            <a:r>
              <a:rPr lang="en-US" sz="4500" b="1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REVIEW I</a:t>
            </a:r>
          </a:p>
          <a:p>
            <a:pPr algn="ctr">
              <a:lnSpc>
                <a:spcPts val="7290"/>
              </a:lnSpc>
            </a:pPr>
            <a:r>
              <a:rPr lang="en-US" sz="405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TITLE</a:t>
            </a:r>
          </a:p>
          <a:p>
            <a:pPr algn="ctr">
              <a:lnSpc>
                <a:spcPts val="7290"/>
              </a:lnSpc>
            </a:pPr>
            <a:r>
              <a:rPr lang="en-US" sz="4050" b="1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Domain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10338" y="6587540"/>
            <a:ext cx="5714191" cy="677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6627" y="6933789"/>
            <a:ext cx="6333105" cy="123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Supervisor Name</a:t>
            </a:r>
          </a:p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0104" y="8495332"/>
            <a:ext cx="6333105" cy="123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INDUSTRY NAME</a:t>
            </a:r>
          </a:p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287000"/>
          </a:xfrm>
          <a:custGeom>
            <a:avLst/>
            <a:gdLst/>
            <a:ahLst/>
            <a:cxnLst/>
            <a:rect l="l" t="t" r="r" b="b"/>
            <a:pathLst>
              <a:path w="18272961" h="10287000">
                <a:moveTo>
                  <a:pt x="0" y="0"/>
                </a:moveTo>
                <a:lnTo>
                  <a:pt x="18272961" y="0"/>
                </a:lnTo>
                <a:lnTo>
                  <a:pt x="182729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"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30" y="803017"/>
            <a:ext cx="13875476" cy="834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SIMULATION / EXPERIMENTAL SETUP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11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29" y="803017"/>
            <a:ext cx="13875476" cy="80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 AND DISCUSSION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40060" y="2819467"/>
            <a:ext cx="13407880" cy="569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IoT-based Lavatory Automation System led to improved energy efficiency by automatically controlling fan and light usage based on occupancy and ambient conditions, resulting in significant electricity savings.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comfort was achieved through real-time monitoring of temperature and air quality, creating a more pleasant environment for lavatory users.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people counting feature enabled efficient management of cleaning schedules.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notifications for maintenance issues.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0248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12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773362" y="486542"/>
            <a:ext cx="2048645" cy="1838035"/>
          </a:xfrm>
          <a:custGeom>
            <a:avLst/>
            <a:gdLst/>
            <a:ahLst/>
            <a:cxnLst/>
            <a:rect l="l" t="t" r="r" b="b"/>
            <a:pathLst>
              <a:path w="2048645" h="1838035">
                <a:moveTo>
                  <a:pt x="0" y="0"/>
                </a:moveTo>
                <a:lnTo>
                  <a:pt x="2048645" y="0"/>
                </a:lnTo>
                <a:lnTo>
                  <a:pt x="2048645" y="1838035"/>
                </a:lnTo>
                <a:lnTo>
                  <a:pt x="0" y="1838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600614" y="733962"/>
            <a:ext cx="9071733" cy="834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12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  <p:sp>
        <p:nvSpPr>
          <p:cNvPr id="5" name="Freeform 5"/>
          <p:cNvSpPr/>
          <p:nvPr/>
        </p:nvSpPr>
        <p:spPr>
          <a:xfrm>
            <a:off x="15900150" y="386194"/>
            <a:ext cx="2048645" cy="1838035"/>
          </a:xfrm>
          <a:custGeom>
            <a:avLst/>
            <a:gdLst/>
            <a:ahLst/>
            <a:cxnLst/>
            <a:rect l="l" t="t" r="r" b="b"/>
            <a:pathLst>
              <a:path w="2048645" h="1838035">
                <a:moveTo>
                  <a:pt x="0" y="0"/>
                </a:moveTo>
                <a:lnTo>
                  <a:pt x="2048644" y="0"/>
                </a:lnTo>
                <a:lnTo>
                  <a:pt x="2048644" y="1838036"/>
                </a:lnTo>
                <a:lnTo>
                  <a:pt x="0" y="1838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98742" y="840183"/>
            <a:ext cx="13875476" cy="834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</a:t>
            </a:r>
          </a:p>
        </p:txBody>
      </p:sp>
      <p:sp>
        <p:nvSpPr>
          <p:cNvPr id="5" name="Freeform 5"/>
          <p:cNvSpPr/>
          <p:nvPr/>
        </p:nvSpPr>
        <p:spPr>
          <a:xfrm>
            <a:off x="15913983" y="410441"/>
            <a:ext cx="1932067" cy="1733444"/>
          </a:xfrm>
          <a:custGeom>
            <a:avLst/>
            <a:gdLst/>
            <a:ahLst/>
            <a:cxnLst/>
            <a:rect l="l" t="t" r="r" b="b"/>
            <a:pathLst>
              <a:path w="1932067" h="1733444">
                <a:moveTo>
                  <a:pt x="0" y="0"/>
                </a:moveTo>
                <a:lnTo>
                  <a:pt x="1932067" y="0"/>
                </a:lnTo>
                <a:lnTo>
                  <a:pt x="1932067" y="1733443"/>
                </a:lnTo>
                <a:lnTo>
                  <a:pt x="0" y="17334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58257" y="803017"/>
            <a:ext cx="13875476" cy="834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ABSTRACT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34544" y="2257509"/>
            <a:ext cx="13418912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0917" lvl="1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 IoT-based lavatory automation system to enhance efficiency, user comfort, and sustainability.</a:t>
            </a:r>
          </a:p>
          <a:p>
            <a:pPr marL="970917" lvl="1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real-time monitoring and control of key features like temperature, lighting, and air quality.</a:t>
            </a:r>
          </a:p>
          <a:p>
            <a:pPr marL="970917" lvl="1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mobile application for remote control and notifications.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</a:t>
            </a:r>
          </a:p>
        </p:txBody>
      </p:sp>
      <p:sp>
        <p:nvSpPr>
          <p:cNvPr id="5" name="Freeform 5"/>
          <p:cNvSpPr/>
          <p:nvPr/>
        </p:nvSpPr>
        <p:spPr>
          <a:xfrm>
            <a:off x="15913983" y="410441"/>
            <a:ext cx="1932067" cy="1733444"/>
          </a:xfrm>
          <a:custGeom>
            <a:avLst/>
            <a:gdLst/>
            <a:ahLst/>
            <a:cxnLst/>
            <a:rect l="l" t="t" r="r" b="b"/>
            <a:pathLst>
              <a:path w="1932067" h="1733444">
                <a:moveTo>
                  <a:pt x="0" y="0"/>
                </a:moveTo>
                <a:lnTo>
                  <a:pt x="1932067" y="0"/>
                </a:lnTo>
                <a:lnTo>
                  <a:pt x="1932067" y="1733443"/>
                </a:lnTo>
                <a:lnTo>
                  <a:pt x="0" y="17334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20157" y="803017"/>
            <a:ext cx="13875476" cy="80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41300" y="2029044"/>
            <a:ext cx="13418912" cy="6206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lavatories in public or commercial buildings often rely on manual control systems, which are inefficient and prone to human error.</a:t>
            </a:r>
          </a:p>
          <a:p>
            <a:pPr marL="571500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Lights and fans are often left running unnecessarily, leading to increased energy consumption.</a:t>
            </a:r>
          </a:p>
          <a:p>
            <a:pPr marL="571500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air quality due to lack of ventilation can negatively impact users, and delayed maintenance often results in equipment breakdowns.</a:t>
            </a:r>
          </a:p>
          <a:p>
            <a:pPr marL="571500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use of smart technology becomes more prevalent, the need for automated lavatory systems has increased to provide better management, comfort, and operational efficiency.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98742" y="840183"/>
            <a:ext cx="13875476" cy="152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</a:t>
            </a:r>
          </a:p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(4 -6 slides)</a:t>
            </a:r>
          </a:p>
        </p:txBody>
      </p:sp>
      <p:sp>
        <p:nvSpPr>
          <p:cNvPr id="6" name="Freeform 6"/>
          <p:cNvSpPr/>
          <p:nvPr/>
        </p:nvSpPr>
        <p:spPr>
          <a:xfrm>
            <a:off x="16074218" y="601616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3" y="0"/>
                </a:lnTo>
                <a:lnTo>
                  <a:pt x="1761613" y="1580512"/>
                </a:lnTo>
                <a:lnTo>
                  <a:pt x="0" y="1580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523095"/>
            <a:ext cx="7594794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</a:t>
            </a: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29" y="803017"/>
            <a:ext cx="13875476" cy="80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IDENTIFICATION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40060" y="2257509"/>
            <a:ext cx="13407880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0917" lvl="1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Wastage: Lights and fans are often left on even when the lavatory is unoccupied, leading to unnecessary electricity consumption.</a:t>
            </a:r>
          </a:p>
          <a:p>
            <a:pPr marL="970917" lvl="1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Occupancy Tracking: Without a people counting system, lavatories can become overcrowded, and cleaning schedules aren’t optimized based on usage.</a:t>
            </a:r>
          </a:p>
          <a:p>
            <a:pPr marL="970917" lvl="1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Inconsistent Air Quality: Poor ventilation can lead to the build-up of unpleasant odors and potentially harmful gases, creating a suboptimal environment.</a:t>
            </a:r>
          </a:p>
          <a:p>
            <a:pPr marL="970917" lvl="1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Maintenance: Faulty equipment, such as broken lights or malfunctioning fans, is often reported late, leading to extended downtimes and user dissatisfaction.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7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29" y="803017"/>
            <a:ext cx="13875476" cy="80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METHODOLOGY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40060" y="2011654"/>
            <a:ext cx="13407880" cy="7396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temperature sensors to automatically control the fan based on room temperature.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Activates lights using motion sensors when people enter, and turns them off when they leave.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Adjusts light brightness depending on the ambient light to save energy.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the number of people entering and exiting the lavatory using IR sensors for occupancy management.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air quality and triggers ventilation when needed using air quality sensors.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maintenance notifications automatically when issues are detected, such as poor air quality or system malfunctions.</a:t>
            </a:r>
          </a:p>
          <a:p>
            <a:pPr marL="970917" lvl="1" indent="-571500" algn="just">
              <a:lnSpc>
                <a:spcPts val="4440"/>
              </a:lnSpc>
              <a:buFont typeface="Wingdings" panose="05000000000000000000" pitchFamily="2" charset="2"/>
              <a:buChar char="Ø"/>
            </a:pPr>
            <a:endParaRPr lang="en-US" sz="37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" b="-2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8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30" y="803017"/>
            <a:ext cx="13875476" cy="834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BLOCK DIAGRAM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72961" cy="10357248"/>
          </a:xfrm>
          <a:custGeom>
            <a:avLst/>
            <a:gdLst/>
            <a:ahLst/>
            <a:cxnLst/>
            <a:rect l="l" t="t" r="r" b="b"/>
            <a:pathLst>
              <a:path w="18272961" h="10357248">
                <a:moveTo>
                  <a:pt x="0" y="0"/>
                </a:moveTo>
                <a:lnTo>
                  <a:pt x="18272961" y="0"/>
                </a:lnTo>
                <a:lnTo>
                  <a:pt x="18272961" y="10357248"/>
                </a:lnTo>
                <a:lnTo>
                  <a:pt x="0" y="10357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" r="-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713742" y="9523094"/>
            <a:ext cx="8016825" cy="45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1" spc="16">
                <a:solidFill>
                  <a:srgbClr val="203864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KPR Institute of Engineering and Technology, Coimbatore, Tamil Nadu, India</a:t>
            </a:r>
            <a:r>
              <a:rPr lang="en-US" sz="1800" b="1" spc="1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</a:t>
            </a: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5773" y="9484489"/>
            <a:ext cx="7594794" cy="53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9</a:t>
            </a:r>
          </a:p>
          <a:p>
            <a:pPr algn="r">
              <a:lnSpc>
                <a:spcPts val="2160"/>
              </a:lnSpc>
            </a:pPr>
            <a:endParaRPr lang="en-US" sz="1800" spc="16">
              <a:solidFill>
                <a:srgbClr val="898989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962527" y="477790"/>
            <a:ext cx="1761614" cy="1580512"/>
          </a:xfrm>
          <a:custGeom>
            <a:avLst/>
            <a:gdLst/>
            <a:ahLst/>
            <a:cxnLst/>
            <a:rect l="l" t="t" r="r" b="b"/>
            <a:pathLst>
              <a:path w="1761614" h="1580512">
                <a:moveTo>
                  <a:pt x="0" y="0"/>
                </a:moveTo>
                <a:lnTo>
                  <a:pt x="1761614" y="0"/>
                </a:lnTo>
                <a:lnTo>
                  <a:pt x="1761614" y="1580513"/>
                </a:lnTo>
                <a:lnTo>
                  <a:pt x="0" y="1580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09" t="-12362" r="-9930" b="-111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0530" y="803017"/>
            <a:ext cx="13875476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 dirty="0">
                <a:solidFill>
                  <a:srgbClr val="2D4E9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CIRCUIT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A1BF9E-DBC6-942B-8766-36D6CD2DA5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51" y="2407196"/>
            <a:ext cx="11857697" cy="6143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3B1217-1048-66EC-0461-CD7B8F025D23}"/>
              </a:ext>
            </a:extLst>
          </p:cNvPr>
          <p:cNvSpPr/>
          <p:nvPr/>
        </p:nvSpPr>
        <p:spPr>
          <a:xfrm>
            <a:off x="13722154" y="8023820"/>
            <a:ext cx="183055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Year Project Review PPT[1] (1).pptx (1)</Template>
  <TotalTime>71</TotalTime>
  <Words>621</Words>
  <Application>Microsoft Office PowerPoint</Application>
  <PresentationFormat>Custom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TT Rounds Condensed</vt:lpstr>
      <vt:lpstr>Calibri</vt:lpstr>
      <vt:lpstr>TT Rounds Condensed Bold</vt:lpstr>
      <vt:lpstr>Times New Roman</vt:lpstr>
      <vt:lpstr>Wingdings</vt:lpstr>
      <vt:lpstr>Times New Roman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Achudhan S</dc:creator>
  <cp:lastModifiedBy>Achudhan S</cp:lastModifiedBy>
  <cp:revision>1</cp:revision>
  <dcterms:created xsi:type="dcterms:W3CDTF">2024-10-21T13:12:33Z</dcterms:created>
  <dcterms:modified xsi:type="dcterms:W3CDTF">2024-10-21T14:24:18Z</dcterms:modified>
  <dc:identifier>DAGT_y15msQ</dc:identifier>
</cp:coreProperties>
</file>