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2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wiki/RootMeanSquaredLogarithmicErr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8"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r>
              <a:rPr lang="en-US" sz="2000" b="1" dirty="0">
                <a:solidFill>
                  <a:schemeClr val="accent1">
                    <a:lumMod val="75000"/>
                  </a:schemeClr>
                </a:solidFill>
                <a:latin typeface="Arial"/>
                <a:cs typeface="Arial"/>
              </a:rPr>
              <a:t> </a:t>
            </a:r>
            <a:endParaRPr lang="en-US" sz="2000" b="1" dirty="0" smtClean="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KALEESWARAN S</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BHARATH NIKETAN ENGINEERING COLLEGE</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BACHELOR OF CIVIL ENGINEERING</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https://www.kaggle.com/c/grupo-bimbo-inventory-demand</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90564" y="1488485"/>
            <a:ext cx="8554032" cy="3730878"/>
          </a:xfrm>
        </p:spPr>
        <p:txBody>
          <a:bodyPr/>
          <a:lstStyle/>
          <a:p>
            <a:pPr marL="305435" indent="-305435"/>
            <a:r>
              <a:rPr lang="en-GB" dirty="0" smtClean="0"/>
              <a:t>                </a:t>
            </a:r>
          </a:p>
          <a:p>
            <a:pPr marL="305435" indent="-305435"/>
            <a:endParaRPr lang="en-GB" dirty="0"/>
          </a:p>
          <a:p>
            <a:pPr marL="305435" indent="-305435"/>
            <a:endParaRPr lang="en-IN" dirty="0"/>
          </a:p>
        </p:txBody>
      </p:sp>
      <p:sp>
        <p:nvSpPr>
          <p:cNvPr id="3" name="Rectangle 1"/>
          <p:cNvSpPr>
            <a:spLocks noChangeArrowheads="1"/>
          </p:cNvSpPr>
          <p:nvPr/>
        </p:nvSpPr>
        <p:spPr bwMode="auto">
          <a:xfrm>
            <a:off x="1459375" y="2338953"/>
            <a:ext cx="774936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Planning a celebration is a balancing act of preparing just enough food to go around without being stuck eating the same leftovers for the next week. The key is anticipating how many guests will come. </a:t>
            </a:r>
            <a:r>
              <a:rPr kumimoji="0" lang="en-US" sz="1000" b="0" i="0" u="none" strike="noStrike" cap="none" normalizeH="0" baseline="0" dirty="0" err="1" smtClean="0">
                <a:ln>
                  <a:noFill/>
                </a:ln>
                <a:solidFill>
                  <a:srgbClr val="3C4043"/>
                </a:solidFill>
                <a:effectLst/>
                <a:latin typeface="Inter"/>
                <a:cs typeface="Arial" pitchFamily="34" charset="0"/>
              </a:rPr>
              <a:t>Grupo</a:t>
            </a:r>
            <a:r>
              <a:rPr kumimoji="0" lang="en-US" sz="1000" b="0" i="0" u="none" strike="noStrike" cap="none" normalizeH="0" baseline="0" dirty="0" smtClean="0">
                <a:ln>
                  <a:noFill/>
                </a:ln>
                <a:solidFill>
                  <a:srgbClr val="3C4043"/>
                </a:solidFill>
                <a:effectLst/>
                <a:latin typeface="Inter"/>
                <a:cs typeface="Arial" pitchFamily="34" charset="0"/>
              </a:rPr>
              <a:t> Bimbo must weigh similar considerations as it strives to meet daily consumer demand for fresh bakery products on the shelves of over 1 million stores along its 45,000 routes across Mexico.</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Currently, daily inventory calculations are performed by direct delivery sales employees who must single-handedly predict the forces of supply, demand, and hunger based on their personal experiences with each store. With some breads carrying a one week shelf life, the acceptable margin for error is small.</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In this competition, </a:t>
            </a:r>
            <a:r>
              <a:rPr kumimoji="0" lang="en-US" sz="1000" b="0" i="0" u="none" strike="noStrike" cap="none" normalizeH="0" baseline="0" dirty="0" err="1" smtClean="0">
                <a:ln>
                  <a:noFill/>
                </a:ln>
                <a:solidFill>
                  <a:srgbClr val="3C4043"/>
                </a:solidFill>
                <a:effectLst/>
                <a:latin typeface="Inter"/>
                <a:cs typeface="Arial" pitchFamily="34" charset="0"/>
              </a:rPr>
              <a:t>Grupo</a:t>
            </a:r>
            <a:r>
              <a:rPr kumimoji="0" lang="en-US" sz="1000" b="0" i="0" u="none" strike="noStrike" cap="none" normalizeH="0" baseline="0" dirty="0" smtClean="0">
                <a:ln>
                  <a:noFill/>
                </a:ln>
                <a:solidFill>
                  <a:srgbClr val="3C4043"/>
                </a:solidFill>
                <a:effectLst/>
                <a:latin typeface="Inter"/>
                <a:cs typeface="Arial" pitchFamily="34" charset="0"/>
              </a:rPr>
              <a:t> Bimbo invites </a:t>
            </a:r>
            <a:r>
              <a:rPr kumimoji="0" lang="en-US" sz="1000" b="0" i="0" u="none" strike="noStrike" cap="none" normalizeH="0" baseline="0" dirty="0" err="1" smtClean="0">
                <a:ln>
                  <a:noFill/>
                </a:ln>
                <a:solidFill>
                  <a:srgbClr val="3C4043"/>
                </a:solidFill>
                <a:effectLst/>
                <a:latin typeface="Inter"/>
                <a:cs typeface="Arial" pitchFamily="34" charset="0"/>
              </a:rPr>
              <a:t>Kagglers</a:t>
            </a:r>
            <a:r>
              <a:rPr kumimoji="0" lang="en-US" sz="1000" b="0" i="0" u="none" strike="noStrike" cap="none" normalizeH="0" baseline="0" dirty="0" smtClean="0">
                <a:ln>
                  <a:noFill/>
                </a:ln>
                <a:solidFill>
                  <a:srgbClr val="3C4043"/>
                </a:solidFill>
                <a:effectLst/>
                <a:latin typeface="Inter"/>
                <a:cs typeface="Arial" pitchFamily="34" charset="0"/>
              </a:rPr>
              <a:t> to develop a model to accurately forecast inventory demand based on historical sales data. Doing so will make sure consumers of its over 100 bakery products aren’t staring at empty shelves, while also reducing the amount spent on refunds to store owners with surplus product unfit for sale.</a:t>
            </a:r>
            <a:endParaRPr kumimoji="0" lang="en-US" sz="7100" b="0" i="0" u="none" strike="noStrike" cap="none" normalizeH="0" baseline="0" dirty="0" smtClean="0">
              <a:ln>
                <a:noFill/>
              </a:ln>
              <a:solidFill>
                <a:srgbClr val="3C4043"/>
              </a:solidFill>
              <a:effectLst/>
              <a:latin typeface="Inter"/>
              <a:cs typeface="Arial"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1"/>
          <p:cNvSpPr>
            <a:spLocks noChangeArrowheads="1"/>
          </p:cNvSpPr>
          <p:nvPr/>
        </p:nvSpPr>
        <p:spPr bwMode="auto">
          <a:xfrm>
            <a:off x="1165253" y="2377678"/>
            <a:ext cx="8197232"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The evaluation metric for this competition is </a:t>
            </a:r>
            <a:r>
              <a:rPr kumimoji="0" lang="en-US" sz="1000" b="0" i="0" u="none" strike="noStrike" cap="none" normalizeH="0" baseline="0" dirty="0" smtClean="0">
                <a:ln>
                  <a:noFill/>
                </a:ln>
                <a:solidFill>
                  <a:srgbClr val="202124"/>
                </a:solidFill>
                <a:effectLst/>
                <a:latin typeface="inherit"/>
                <a:cs typeface="Arial" pitchFamily="34" charset="0"/>
                <a:hlinkClick r:id="rId2"/>
              </a:rPr>
              <a:t>Root Mean Squared Logarithmic Error</a:t>
            </a:r>
            <a:r>
              <a:rPr kumimoji="0" lang="en-US" sz="1000" b="0" i="0" u="none" strike="noStrike" cap="none" normalizeH="0" baseline="0" dirty="0" smtClean="0">
                <a:ln>
                  <a:noFill/>
                </a:ln>
                <a:solidFill>
                  <a:srgbClr val="3C4043"/>
                </a:solidFill>
                <a:effectLst/>
                <a:latin typeface="Inter"/>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The RMSLE is calculated as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athJax_Math-italic"/>
                <a:cs typeface="Arial" pitchFamily="34" charset="0"/>
              </a:rPr>
              <a:t>ϵ</a:t>
            </a:r>
            <a:r>
              <a:rPr kumimoji="0" lang="en-US" sz="1200" b="0" i="0" u="none" strike="noStrike" cap="none" normalizeH="0" baseline="0" dirty="0" smtClean="0">
                <a:ln>
                  <a:noFill/>
                </a:ln>
                <a:solidFill>
                  <a:schemeClr val="tx1"/>
                </a:solidFill>
                <a:effectLst/>
                <a:latin typeface="MathJax_Main"/>
                <a:cs typeface="Arial" pitchFamily="34" charset="0"/>
              </a:rPr>
              <a:t>=1</a:t>
            </a:r>
            <a:r>
              <a:rPr kumimoji="0" lang="en-US" sz="1200" b="0" i="0" u="none" strike="noStrike" cap="none" normalizeH="0" baseline="0" dirty="0" smtClean="0">
                <a:ln>
                  <a:noFill/>
                </a:ln>
                <a:solidFill>
                  <a:schemeClr val="tx1"/>
                </a:solidFill>
                <a:effectLst/>
                <a:latin typeface="MathJax_Math-italic"/>
                <a:cs typeface="Arial" pitchFamily="34" charset="0"/>
              </a:rPr>
              <a:t>n</a:t>
            </a:r>
            <a:r>
              <a:rPr kumimoji="0" lang="en-US" sz="1200" b="0" i="0" u="none" strike="noStrike" cap="none" normalizeH="0" baseline="0" dirty="0" smtClean="0">
                <a:ln>
                  <a:noFill/>
                </a:ln>
                <a:solidFill>
                  <a:schemeClr val="tx1"/>
                </a:solidFill>
                <a:effectLst/>
                <a:latin typeface="MathJax_Size2"/>
                <a:cs typeface="Arial" pitchFamily="34" charset="0"/>
              </a:rPr>
              <a:t>∑</a:t>
            </a:r>
            <a:r>
              <a:rPr kumimoji="0" lang="en-US" sz="900" b="0" i="0" u="none" strike="noStrike" cap="none" normalizeH="0" baseline="0" dirty="0" smtClean="0">
                <a:ln>
                  <a:noFill/>
                </a:ln>
                <a:solidFill>
                  <a:schemeClr val="tx1"/>
                </a:solidFill>
                <a:effectLst/>
                <a:latin typeface="MathJax_Math-italic"/>
                <a:cs typeface="Arial" pitchFamily="34" charset="0"/>
              </a:rPr>
              <a:t>i</a:t>
            </a:r>
            <a:r>
              <a:rPr kumimoji="0" lang="en-US" sz="900" b="0" i="0" u="none" strike="noStrike" cap="none" normalizeH="0" baseline="0" dirty="0" smtClean="0">
                <a:ln>
                  <a:noFill/>
                </a:ln>
                <a:solidFill>
                  <a:schemeClr val="tx1"/>
                </a:solidFill>
                <a:effectLst/>
                <a:latin typeface="MathJax_Main"/>
                <a:cs typeface="Arial" pitchFamily="34" charset="0"/>
              </a:rPr>
              <a:t>=1</a:t>
            </a:r>
            <a:r>
              <a:rPr kumimoji="0" lang="en-US" sz="900" b="0" i="0" u="none" strike="noStrike" cap="none" normalizeH="0" baseline="0" dirty="0" smtClean="0">
                <a:ln>
                  <a:noFill/>
                </a:ln>
                <a:solidFill>
                  <a:schemeClr val="tx1"/>
                </a:solidFill>
                <a:effectLst/>
                <a:latin typeface="MathJax_Math-italic"/>
                <a:cs typeface="Arial" pitchFamily="34" charset="0"/>
              </a:rPr>
              <a:t>n</a:t>
            </a:r>
            <a:r>
              <a:rPr kumimoji="0" lang="en-US" sz="1200" b="0" i="0" u="none" strike="noStrike" cap="none" normalizeH="0" baseline="0" dirty="0" smtClean="0">
                <a:ln>
                  <a:noFill/>
                </a:ln>
                <a:solidFill>
                  <a:schemeClr val="tx1"/>
                </a:solidFill>
                <a:effectLst/>
                <a:latin typeface="MathJax_Main"/>
                <a:cs typeface="Arial" pitchFamily="34" charset="0"/>
              </a:rPr>
              <a:t>(log(</a:t>
            </a:r>
            <a:r>
              <a:rPr kumimoji="0" lang="en-US" sz="1200" b="0" i="0" u="none" strike="noStrike" cap="none" normalizeH="0" baseline="0" dirty="0" smtClean="0">
                <a:ln>
                  <a:noFill/>
                </a:ln>
                <a:solidFill>
                  <a:schemeClr val="tx1"/>
                </a:solidFill>
                <a:effectLst/>
                <a:latin typeface="MathJax_Math-italic"/>
                <a:cs typeface="Arial" pitchFamily="34" charset="0"/>
              </a:rPr>
              <a:t>p</a:t>
            </a:r>
            <a:r>
              <a:rPr kumimoji="0" lang="en-US" sz="900" b="0" i="0" u="none" strike="noStrike" cap="none" normalizeH="0" baseline="0" dirty="0" smtClean="0">
                <a:ln>
                  <a:noFill/>
                </a:ln>
                <a:solidFill>
                  <a:schemeClr val="tx1"/>
                </a:solidFill>
                <a:effectLst/>
                <a:latin typeface="MathJax_Math-italic"/>
                <a:cs typeface="Arial" pitchFamily="34" charset="0"/>
              </a:rPr>
              <a:t>i</a:t>
            </a:r>
            <a:r>
              <a:rPr kumimoji="0" lang="en-US" sz="1200" b="0" i="0" u="none" strike="noStrike" cap="none" normalizeH="0" baseline="0" dirty="0" smtClean="0">
                <a:ln>
                  <a:noFill/>
                </a:ln>
                <a:solidFill>
                  <a:schemeClr val="tx1"/>
                </a:solidFill>
                <a:effectLst/>
                <a:latin typeface="MathJax_Main"/>
                <a:cs typeface="Arial" pitchFamily="34" charset="0"/>
              </a:rPr>
              <a:t>+1)−log(</a:t>
            </a:r>
            <a:r>
              <a:rPr kumimoji="0" lang="en-US" sz="1200" b="0" i="0" u="none" strike="noStrike" cap="none" normalizeH="0" baseline="0" dirty="0" smtClean="0">
                <a:ln>
                  <a:noFill/>
                </a:ln>
                <a:solidFill>
                  <a:schemeClr val="tx1"/>
                </a:solidFill>
                <a:effectLst/>
                <a:latin typeface="MathJax_Math-italic"/>
                <a:cs typeface="Arial" pitchFamily="34" charset="0"/>
              </a:rPr>
              <a:t>a</a:t>
            </a:r>
            <a:r>
              <a:rPr kumimoji="0" lang="en-US" sz="900" b="0" i="0" u="none" strike="noStrike" cap="none" normalizeH="0" baseline="0" dirty="0" smtClean="0">
                <a:ln>
                  <a:noFill/>
                </a:ln>
                <a:solidFill>
                  <a:schemeClr val="tx1"/>
                </a:solidFill>
                <a:effectLst/>
                <a:latin typeface="MathJax_Math-italic"/>
                <a:cs typeface="Arial" pitchFamily="34" charset="0"/>
              </a:rPr>
              <a:t>i</a:t>
            </a:r>
            <a:r>
              <a:rPr kumimoji="0" lang="en-US" sz="1200" b="0" i="0" u="none" strike="noStrike" cap="none" normalizeH="0" baseline="0" dirty="0" smtClean="0">
                <a:ln>
                  <a:noFill/>
                </a:ln>
                <a:solidFill>
                  <a:schemeClr val="tx1"/>
                </a:solidFill>
                <a:effectLst/>
                <a:latin typeface="MathJax_Main"/>
                <a:cs typeface="Arial" pitchFamily="34" charset="0"/>
              </a:rPr>
              <a:t>+1))</a:t>
            </a:r>
            <a:r>
              <a:rPr kumimoji="0" lang="en-US" sz="900" b="0" i="0" u="none" strike="noStrike" cap="none" normalizeH="0" baseline="0" dirty="0" smtClean="0">
                <a:ln>
                  <a:noFill/>
                </a:ln>
                <a:solidFill>
                  <a:schemeClr val="tx1"/>
                </a:solidFill>
                <a:effectLst/>
                <a:latin typeface="MathJax_Main"/>
                <a:cs typeface="Arial" pitchFamily="34" charset="0"/>
              </a:rPr>
              <a:t>2</a:t>
            </a:r>
            <a:r>
              <a:rPr kumimoji="0" lang="en-US" sz="1200" b="0" i="0" u="none" strike="noStrike" cap="none" normalizeH="0" baseline="0" dirty="0" smtClean="0">
                <a:ln>
                  <a:noFill/>
                </a:ln>
                <a:solidFill>
                  <a:schemeClr val="tx1"/>
                </a:solidFill>
                <a:effectLst/>
                <a:latin typeface="MathJax_Main"/>
                <a:cs typeface="Arial" pitchFamily="34" charset="0"/>
              </a:rPr>
              <a:t>−−−−−−−−−−−−−−−−−−−−−−−−−−</a:t>
            </a:r>
            <a:r>
              <a:rPr kumimoji="0" lang="en-US" sz="1200" b="0" i="0" u="none" strike="noStrike" cap="none" normalizeH="0" baseline="0" dirty="0" smtClean="0">
                <a:ln>
                  <a:noFill/>
                </a:ln>
                <a:solidFill>
                  <a:schemeClr val="tx1"/>
                </a:solidFill>
                <a:effectLst/>
                <a:latin typeface="MathJax_Size4"/>
                <a:cs typeface="Arial" pitchFamily="34" charset="0"/>
              </a:rPr>
              <a:t>√</a:t>
            </a:r>
            <a:r>
              <a:rPr kumimoji="0" lang="en-US" sz="1000" b="0" i="0" u="none" strike="noStrike" cap="none" normalizeH="0" baseline="0" dirty="0" smtClean="0">
                <a:ln>
                  <a:noFill/>
                </a:ln>
                <a:solidFill>
                  <a:schemeClr val="tx1"/>
                </a:solidFill>
                <a:effectLst/>
                <a:latin typeface="inherit"/>
                <a:cs typeface="Arial" pitchFamily="34" charset="0"/>
              </a:rPr>
              <a:t>�=1�∑�=1�(log⁡(��+1)−log⁡(��+1))2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Where: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C4043"/>
                </a:solidFill>
                <a:effectLst/>
                <a:latin typeface="Inter"/>
                <a:cs typeface="Arial" pitchFamily="34" charset="0"/>
              </a:rPr>
              <a:t>\\(\epsilon\\) is the RMSLE value (score)</a:t>
            </a:r>
            <a:br>
              <a:rPr kumimoji="0" lang="en-US" sz="1000" b="0" i="0" u="none" strike="noStrike" cap="none" normalizeH="0" baseline="0" dirty="0" smtClean="0">
                <a:ln>
                  <a:noFill/>
                </a:ln>
                <a:solidFill>
                  <a:srgbClr val="3C4043"/>
                </a:solidFill>
                <a:effectLst/>
                <a:latin typeface="Inter"/>
                <a:cs typeface="Arial" pitchFamily="34" charset="0"/>
              </a:rPr>
            </a:br>
            <a:r>
              <a:rPr kumimoji="0" lang="en-US" sz="1000" b="0" i="0" u="none" strike="noStrike" cap="none" normalizeH="0" baseline="0" dirty="0" smtClean="0">
                <a:ln>
                  <a:noFill/>
                </a:ln>
                <a:solidFill>
                  <a:srgbClr val="3C4043"/>
                </a:solidFill>
                <a:effectLst/>
                <a:latin typeface="Inter"/>
                <a:cs typeface="Arial" pitchFamily="34" charset="0"/>
              </a:rPr>
              <a:t>\\(n\\) is the total number of observations in the (public/private) data set,</a:t>
            </a:r>
            <a:br>
              <a:rPr kumimoji="0" lang="en-US" sz="1000" b="0" i="0" u="none" strike="noStrike" cap="none" normalizeH="0" baseline="0" dirty="0" smtClean="0">
                <a:ln>
                  <a:noFill/>
                </a:ln>
                <a:solidFill>
                  <a:srgbClr val="3C4043"/>
                </a:solidFill>
                <a:effectLst/>
                <a:latin typeface="Inter"/>
                <a:cs typeface="Arial" pitchFamily="34" charset="0"/>
              </a:rPr>
            </a:br>
            <a:r>
              <a:rPr kumimoji="0" lang="en-US" sz="1000" b="0" i="0" u="none" strike="noStrike" cap="none" normalizeH="0" baseline="0" dirty="0" smtClean="0">
                <a:ln>
                  <a:noFill/>
                </a:ln>
                <a:solidFill>
                  <a:srgbClr val="3C4043"/>
                </a:solidFill>
                <a:effectLst/>
                <a:latin typeface="Inter"/>
                <a:cs typeface="Arial" pitchFamily="34" charset="0"/>
              </a:rPr>
              <a:t>\\(p_i\\) is your prediction of demand, and</a:t>
            </a:r>
            <a:br>
              <a:rPr kumimoji="0" lang="en-US" sz="1000" b="0" i="0" u="none" strike="noStrike" cap="none" normalizeH="0" baseline="0" dirty="0" smtClean="0">
                <a:ln>
                  <a:noFill/>
                </a:ln>
                <a:solidFill>
                  <a:srgbClr val="3C4043"/>
                </a:solidFill>
                <a:effectLst/>
                <a:latin typeface="Inter"/>
                <a:cs typeface="Arial" pitchFamily="34" charset="0"/>
              </a:rPr>
            </a:br>
            <a:r>
              <a:rPr kumimoji="0" lang="en-US" sz="1000" b="0" i="0" u="none" strike="noStrike" cap="none" normalizeH="0" baseline="0" dirty="0" smtClean="0">
                <a:ln>
                  <a:noFill/>
                </a:ln>
                <a:solidFill>
                  <a:srgbClr val="3C4043"/>
                </a:solidFill>
                <a:effectLst/>
                <a:latin typeface="Inter"/>
                <a:cs typeface="Arial" pitchFamily="34" charset="0"/>
              </a:rPr>
              <a:t>\\(a_i\\) is the actual demand for \\(i\\).</a:t>
            </a:r>
            <a:br>
              <a:rPr kumimoji="0" lang="en-US" sz="1000" b="0" i="0" u="none" strike="noStrike" cap="none" normalizeH="0" baseline="0" dirty="0" smtClean="0">
                <a:ln>
                  <a:noFill/>
                </a:ln>
                <a:solidFill>
                  <a:srgbClr val="3C4043"/>
                </a:solidFill>
                <a:effectLst/>
                <a:latin typeface="Inter"/>
                <a:cs typeface="Arial" pitchFamily="34" charset="0"/>
              </a:rPr>
            </a:br>
            <a:r>
              <a:rPr kumimoji="0" lang="en-US" sz="1000" b="0" i="0" u="none" strike="noStrike" cap="none" normalizeH="0" baseline="0" dirty="0" smtClean="0">
                <a:ln>
                  <a:noFill/>
                </a:ln>
                <a:solidFill>
                  <a:srgbClr val="3C4043"/>
                </a:solidFill>
                <a:effectLst/>
                <a:latin typeface="Inter"/>
                <a:cs typeface="Arial" pitchFamily="34" charset="0"/>
              </a:rPr>
              <a:t>\\(\log(x)\\) is the natural logarithm of \\(x\\)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fontAlgn="base"/>
            <a:r>
              <a:rPr lang="en-GB" sz="1800" b="1" dirty="0"/>
              <a:t>Submission File</a:t>
            </a:r>
          </a:p>
          <a:p>
            <a:pPr fontAlgn="base"/>
            <a:r>
              <a:rPr lang="en-GB" sz="1800" b="1" dirty="0"/>
              <a:t>For every row in the dataset</a:t>
            </a:r>
            <a:r>
              <a:rPr lang="en-GB" sz="1800" dirty="0"/>
              <a:t>, submission files should contain two columns: id and </a:t>
            </a:r>
            <a:r>
              <a:rPr lang="en-GB" sz="1800" dirty="0" err="1"/>
              <a:t>Demanda_uni_equi</a:t>
            </a:r>
            <a:r>
              <a:rPr lang="en-GB" sz="1800" dirty="0"/>
              <a:t>.  The id corresponds to the column of that id in the test.csv. The file should contain a header and have the following format:</a:t>
            </a:r>
          </a:p>
          <a:p>
            <a:r>
              <a:rPr lang="en-GB" sz="1800" dirty="0" err="1"/>
              <a:t>id,Demanda_uni_equil</a:t>
            </a:r>
            <a:r>
              <a:rPr lang="en-GB" sz="1800" dirty="0"/>
              <a:t/>
            </a:r>
            <a:br>
              <a:rPr lang="en-GB" sz="1800" dirty="0"/>
            </a:br>
            <a:r>
              <a:rPr lang="en-GB" sz="1800" dirty="0"/>
              <a:t>0,1</a:t>
            </a:r>
            <a:br>
              <a:rPr lang="en-GB" sz="1800" dirty="0"/>
            </a:br>
            <a:r>
              <a:rPr lang="en-GB" sz="1800" dirty="0"/>
              <a:t>1,0</a:t>
            </a:r>
            <a:br>
              <a:rPr lang="en-GB" sz="1800" dirty="0"/>
            </a:br>
            <a:r>
              <a:rPr lang="en-GB" sz="1800" dirty="0"/>
              <a:t>2,500</a:t>
            </a:r>
            <a:br>
              <a:rPr lang="en-GB" sz="1800" dirty="0"/>
            </a:br>
            <a:r>
              <a:rPr lang="en-GB" sz="1800" dirty="0"/>
              <a:t>3,100</a:t>
            </a:r>
            <a:br>
              <a:rPr lang="en-GB" sz="1800" dirty="0"/>
            </a:br>
            <a:r>
              <a:rPr lang="en-GB" sz="1800" dirty="0"/>
              <a:t>etc.</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fontAlgn="base"/>
            <a:r>
              <a:rPr lang="en-GB" b="1" dirty="0"/>
              <a:t>Prizes</a:t>
            </a:r>
          </a:p>
          <a:p>
            <a:pPr fontAlgn="base"/>
            <a:r>
              <a:rPr lang="en-GB" dirty="0"/>
              <a:t>link</a:t>
            </a:r>
          </a:p>
          <a:p>
            <a:pPr fontAlgn="base"/>
            <a:r>
              <a:rPr lang="en-GB" dirty="0" err="1"/>
              <a:t>keyboard_arrow_up</a:t>
            </a:r>
            <a:endParaRPr lang="en-GB" dirty="0"/>
          </a:p>
          <a:p>
            <a:pPr fontAlgn="base"/>
            <a:r>
              <a:rPr lang="en-GB" dirty="0"/>
              <a:t>1st place - $12,000</a:t>
            </a:r>
          </a:p>
          <a:p>
            <a:pPr fontAlgn="base"/>
            <a:r>
              <a:rPr lang="en-GB" dirty="0"/>
              <a:t>2nd place - $8,000</a:t>
            </a:r>
          </a:p>
          <a:p>
            <a:pPr fontAlgn="base"/>
            <a:r>
              <a:rPr lang="en-GB" dirty="0"/>
              <a:t>3rd place - $5,000</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lnSpcReduction="20000"/>
          </a:bodyPr>
          <a:lstStyle/>
          <a:p>
            <a:pPr fontAlgn="base"/>
            <a:r>
              <a:rPr lang="en-GB" sz="2400" b="1" dirty="0"/>
              <a:t>Timeline</a:t>
            </a:r>
          </a:p>
          <a:p>
            <a:pPr fontAlgn="base"/>
            <a:r>
              <a:rPr lang="en-GB" sz="2400" dirty="0"/>
              <a:t>link</a:t>
            </a:r>
          </a:p>
          <a:p>
            <a:pPr fontAlgn="base"/>
            <a:r>
              <a:rPr lang="en-GB" sz="2400" dirty="0" err="1"/>
              <a:t>keyboard_arrow_up</a:t>
            </a:r>
            <a:endParaRPr lang="en-GB" sz="2400" dirty="0"/>
          </a:p>
          <a:p>
            <a:pPr fontAlgn="base"/>
            <a:r>
              <a:rPr lang="en-GB" sz="2400" b="1" dirty="0"/>
              <a:t>August 23, 2016</a:t>
            </a:r>
            <a:r>
              <a:rPr lang="en-GB" sz="2400" dirty="0"/>
              <a:t> - First Submission deadline. A team must make at least one submission by this date in order to compete. </a:t>
            </a:r>
          </a:p>
          <a:p>
            <a:pPr fontAlgn="base"/>
            <a:r>
              <a:rPr lang="en-GB" sz="2400" b="1" dirty="0"/>
              <a:t>August 23, 2016</a:t>
            </a:r>
            <a:r>
              <a:rPr lang="en-GB" sz="2400" dirty="0"/>
              <a:t> - Team Merger deadline. This is the last day competitors may join or merge teams.</a:t>
            </a:r>
          </a:p>
          <a:p>
            <a:pPr fontAlgn="base"/>
            <a:r>
              <a:rPr lang="en-GB" sz="2400" b="1" dirty="0"/>
              <a:t>August 30, 2016</a:t>
            </a:r>
            <a:r>
              <a:rPr lang="en-GB" sz="2400" dirty="0"/>
              <a:t> - Final submission deadline.</a:t>
            </a:r>
          </a:p>
          <a:p>
            <a:pPr fontAlgn="base"/>
            <a:r>
              <a:rPr lang="en-GB" sz="2400" dirty="0"/>
              <a:t>All deadlines are at 11:59 PM UTC on the corresponding day unless otherwise noted. The competition organizers reserve the right to update the contest timeline if they deem it necessary.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fontAlgn="base"/>
            <a:r>
              <a:rPr lang="en-GB" sz="2000" dirty="0"/>
              <a:t>1) Minimum demand (very less variability) : this is needed because there is huge penalty for missing inventory… this can be predicted by moving averages (i guess)</a:t>
            </a:r>
          </a:p>
          <a:p>
            <a:pPr fontAlgn="base"/>
            <a:r>
              <a:rPr lang="en-GB" sz="2000" dirty="0"/>
              <a:t>2) Dynamic demand (high variability) : this is varying due to seasonality / particular occasions that spike the demand…this can be predicted by time series </a:t>
            </a:r>
            <a:r>
              <a:rPr lang="en-GB" sz="2000" dirty="0" err="1"/>
              <a:t>Arima</a:t>
            </a:r>
            <a:r>
              <a:rPr lang="en-GB" sz="2000" dirty="0"/>
              <a:t> (i guess)</a:t>
            </a:r>
          </a:p>
          <a:p>
            <a:pPr fontAlgn="base"/>
            <a:r>
              <a:rPr lang="en-GB" sz="2000" dirty="0"/>
              <a:t>any thoughts/comments on the framework/ idea i had are welcome</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2192942" y="2379058"/>
            <a:ext cx="9417865" cy="3596292"/>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825387" y="1651730"/>
            <a:ext cx="10667070" cy="4801314"/>
          </a:xfrm>
          <a:prstGeom prst="rect">
            <a:avLst/>
          </a:prstGeom>
        </p:spPr>
        <p:txBody>
          <a:bodyPr wrap="square">
            <a:spAutoFit/>
          </a:bodyPr>
          <a:lstStyle/>
          <a:p>
            <a:pPr fontAlgn="base"/>
            <a:r>
              <a:rPr lang="en-GB" dirty="0"/>
              <a:t>This data analytics project was done for a </a:t>
            </a:r>
            <a:r>
              <a:rPr lang="en-GB" dirty="0" err="1"/>
              <a:t>Kaggle</a:t>
            </a:r>
            <a:r>
              <a:rPr lang="en-GB" dirty="0"/>
              <a:t> contest where the goal was to perform demand prediction for </a:t>
            </a:r>
            <a:r>
              <a:rPr lang="en-GB" dirty="0" err="1"/>
              <a:t>Grupo</a:t>
            </a:r>
            <a:r>
              <a:rPr lang="en-GB" dirty="0"/>
              <a:t> Bimbo company. Python language was used with </a:t>
            </a:r>
            <a:r>
              <a:rPr lang="en-GB" dirty="0" err="1"/>
              <a:t>Jupyter</a:t>
            </a:r>
            <a:r>
              <a:rPr lang="en-GB" dirty="0"/>
              <a:t> notebooks. </a:t>
            </a:r>
            <a:r>
              <a:rPr lang="en-GB" dirty="0" err="1"/>
              <a:t>XGBoost</a:t>
            </a:r>
            <a:r>
              <a:rPr lang="en-GB" dirty="0"/>
              <a:t> library was used to perform training and predictions.</a:t>
            </a:r>
          </a:p>
          <a:p>
            <a:pPr fontAlgn="base"/>
            <a:r>
              <a:rPr lang="en-GB" dirty="0"/>
              <a:t>Various feature engineering features such as NLTK for text extraction, creation of lag columns and averaging over a large number of variables were used to enhance data.</a:t>
            </a:r>
          </a:p>
          <a:p>
            <a:pPr fontAlgn="base"/>
            <a:r>
              <a:rPr lang="en-GB" dirty="0"/>
              <a:t>After the train table was created, </a:t>
            </a:r>
            <a:r>
              <a:rPr lang="en-GB" dirty="0" err="1"/>
              <a:t>XGBoost</a:t>
            </a:r>
            <a:r>
              <a:rPr lang="en-GB" dirty="0"/>
              <a:t> was utilized to optimize according to the scoring function dictated by the contest, RMSLE. </a:t>
            </a:r>
            <a:r>
              <a:rPr lang="en-GB" dirty="0" err="1"/>
              <a:t>Hyperparameter</a:t>
            </a:r>
            <a:r>
              <a:rPr lang="en-GB" dirty="0"/>
              <a:t> tuning was also leveraged after feature selection based on feature importance and correlation analysis to determine the best parameters for the </a:t>
            </a:r>
            <a:r>
              <a:rPr lang="en-GB" dirty="0" err="1"/>
              <a:t>XGBoost</a:t>
            </a:r>
            <a:r>
              <a:rPr lang="en-GB" dirty="0"/>
              <a:t> optimizer.</a:t>
            </a:r>
          </a:p>
          <a:p>
            <a:pPr fontAlgn="base"/>
            <a:r>
              <a:rPr lang="en-GB" dirty="0"/>
              <a:t>The final submission to </a:t>
            </a:r>
            <a:r>
              <a:rPr lang="en-GB" dirty="0" err="1"/>
              <a:t>Kaggle</a:t>
            </a:r>
            <a:r>
              <a:rPr lang="en-GB" dirty="0"/>
              <a:t> achieved a score of 0.48666; placing our team in the top 17% of the 2000 contestants.</a:t>
            </a:r>
          </a:p>
          <a:p>
            <a:pPr fontAlgn="base"/>
            <a:r>
              <a:rPr lang="en-GB" dirty="0"/>
              <a:t>The biggest challenges were related to </a:t>
            </a:r>
            <a:r>
              <a:rPr lang="en-GB" dirty="0" err="1"/>
              <a:t>analyzing</a:t>
            </a:r>
            <a:r>
              <a:rPr lang="en-GB" dirty="0"/>
              <a:t> and training on a large data set. This was overcome by forcing the data types to smaller types (unsigned integers, low accuracy floats, etc.), using HDF5 file format for data storage and launching a powerful Google Cloud Compute </a:t>
            </a:r>
            <a:r>
              <a:rPr lang="en-GB" dirty="0" err="1"/>
              <a:t>Preemptible</a:t>
            </a:r>
            <a:r>
              <a:rPr lang="en-GB" dirty="0"/>
              <a:t> Instance (with 208 GB RAM).</a:t>
            </a:r>
          </a:p>
          <a:p>
            <a:pPr fontAlgn="base"/>
            <a:r>
              <a:rPr lang="en-GB" dirty="0"/>
              <a:t>Further improvements would include attempting </a:t>
            </a:r>
            <a:r>
              <a:rPr lang="en-GB" dirty="0" err="1"/>
              <a:t>hyperparameter</a:t>
            </a:r>
            <a:r>
              <a:rPr lang="en-GB" dirty="0"/>
              <a:t> tuning across a wider range of training tables (with different features) and also implementing a failsafe method for running the experiment in </a:t>
            </a:r>
            <a:r>
              <a:rPr lang="en-GB" dirty="0" err="1"/>
              <a:t>preemptible</a:t>
            </a:r>
            <a:r>
              <a:rPr lang="en-GB" dirty="0"/>
              <a:t> instances. Additionally, creating different models and averaging them to find optimal and non-</a:t>
            </a:r>
            <a:r>
              <a:rPr lang="en-GB" dirty="0" err="1"/>
              <a:t>overfitted</a:t>
            </a:r>
            <a:r>
              <a:rPr lang="en-GB" dirty="0"/>
              <a:t> models would have yielded better results</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407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25</cp:revision>
  <dcterms:created xsi:type="dcterms:W3CDTF">2021-05-26T16:50:10Z</dcterms:created>
  <dcterms:modified xsi:type="dcterms:W3CDTF">2024-04-05T05:54:59Z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