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pandas-docs/stable/user"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FANDANGO 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397092" y="4447819"/>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KALIMUTHU </a:t>
            </a:r>
            <a:r>
              <a:rPr lang="en-US" sz="2000" b="1" dirty="0" smtClean="0">
                <a:solidFill>
                  <a:schemeClr val="accent1">
                    <a:lumMod val="75000"/>
                  </a:schemeClr>
                </a:solidFill>
                <a:latin typeface="Arial"/>
                <a:cs typeface="Arial"/>
              </a:rPr>
              <a:t>K – CARE College of Engineering – Mechanical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5670" y="2207480"/>
            <a:ext cx="10450984" cy="2308324"/>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 proposed solution lays the foundation for ongoing advancements in the realm of hotel reservation optimization. Here are key areas for future exploration and enhancement:</a:t>
            </a:r>
          </a:p>
          <a:p>
            <a:pPr algn="just"/>
            <a:r>
              <a:rPr lang="en-US" dirty="0">
                <a:latin typeface="Times New Roman" panose="02020603050405020304" pitchFamily="18" charset="0"/>
                <a:cs typeface="Times New Roman" panose="02020603050405020304" pitchFamily="18" charset="0"/>
              </a:rPr>
              <a:t>Real-time Predictions:</a:t>
            </a:r>
          </a:p>
          <a:p>
            <a:pPr algn="just"/>
            <a:r>
              <a:rPr lang="en-US" dirty="0">
                <a:latin typeface="Times New Roman" panose="02020603050405020304" pitchFamily="18" charset="0"/>
                <a:cs typeface="Times New Roman" panose="02020603050405020304" pitchFamily="18" charset="0"/>
              </a:rPr>
              <a:t>Move towards real-time predictive models that account for instant changes in demand, external events, and other dynamic factors to provide users with up-to-the-minute insights for booking decisions.</a:t>
            </a:r>
          </a:p>
          <a:p>
            <a:pPr algn="just"/>
            <a:r>
              <a:rPr lang="en-US" dirty="0">
                <a:latin typeface="Times New Roman" panose="02020603050405020304" pitchFamily="18" charset="0"/>
                <a:cs typeface="Times New Roman" panose="02020603050405020304" pitchFamily="18" charset="0"/>
              </a:rPr>
              <a:t>Personalization and Customization:</a:t>
            </a:r>
          </a:p>
          <a:p>
            <a:pPr algn="just"/>
            <a:r>
              <a:rPr lang="en-US" dirty="0">
                <a:latin typeface="Times New Roman" panose="02020603050405020304" pitchFamily="18" charset="0"/>
                <a:cs typeface="Times New Roman" panose="02020603050405020304" pitchFamily="18" charset="0"/>
              </a:rPr>
              <a:t>Enhance the predictive models to offer more personalized recommendations by considering individual guest preferences, loyalty history, and user-specific requirements, providing a tailored experience for each traveler.</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2327564"/>
            <a:ext cx="9989826" cy="3647786"/>
          </a:xfrm>
        </p:spPr>
        <p:txBody>
          <a:bodyPr>
            <a:normAutofit lnSpcReduction="10000"/>
          </a:bodyPr>
          <a:lstStyle/>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t>
            </a:r>
            <a:r>
              <a:rPr lang="en-US" altLang="en-US" sz="2400" dirty="0">
                <a:solidFill>
                  <a:srgbClr val="1155CC"/>
                </a:solidFill>
                <a:latin typeface="Arial" panose="020B0604020202020204" pitchFamily="34" charset="0"/>
                <a:cs typeface="Arial" panose="020B0604020202020204" pitchFamily="34" charset="0"/>
                <a:hlinkClick r:id="rId2"/>
              </a:rPr>
              <a:t>https://www.kaggle.com/datasets</a:t>
            </a:r>
            <a:r>
              <a:rPr lang="en-US" altLang="en-US" sz="2400" dirty="0">
                <a:solidFill>
                  <a:srgbClr val="222222"/>
                </a:solidFill>
                <a:latin typeface="Arial" panose="020B0604020202020204" pitchFamily="34" charset="0"/>
                <a:cs typeface="Arial" panose="020B0604020202020204" pitchFamily="34" charset="0"/>
              </a:rPr>
              <a:t> I</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a:t>
            </a:r>
            <a:r>
              <a:rPr lang="en-US" altLang="en-US" sz="2400" dirty="0">
                <a:solidFill>
                  <a:srgbClr val="1155CC"/>
                </a:solidFill>
                <a:latin typeface="Arial" panose="020B0604020202020204" pitchFamily="34" charset="0"/>
                <a:cs typeface="Arial" panose="020B0604020202020204" pitchFamily="34" charset="0"/>
                <a:hlinkClick r:id="rId3"/>
              </a:rPr>
              <a:t>https://pandas.pydata.org/pandas-docs/stable/user</a:t>
            </a:r>
            <a:r>
              <a:rPr lang="en-US" altLang="en-US" sz="2400" dirty="0">
                <a:solidFill>
                  <a:srgbClr val="222222"/>
                </a:solidFill>
                <a:latin typeface="Arial" panose="020B0604020202020204" pitchFamily="34" charset="0"/>
                <a:cs typeface="Arial" panose="020B0604020202020204" pitchFamily="34" charset="0"/>
              </a:rPr>
              <a:t> guide/index.html</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a:t>
            </a:r>
            <a:r>
              <a:rPr lang="en-US" altLang="en-US" sz="2400" dirty="0">
                <a:solidFill>
                  <a:srgbClr val="1155CC"/>
                </a:solidFill>
                <a:latin typeface="Arial" panose="020B0604020202020204" pitchFamily="34" charset="0"/>
                <a:cs typeface="Arial" panose="020B0604020202020204" pitchFamily="34" charset="0"/>
                <a:hlinkClick r:id="rId4"/>
              </a:rPr>
              <a:t>https://seaborn.pydata.org/</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1155CC"/>
                </a:solidFill>
                <a:latin typeface="Arial" panose="020B0604020202020204" pitchFamily="34" charset="0"/>
                <a:cs typeface="Arial" panose="020B0604020202020204" pitchFamily="34" charset="0"/>
                <a:hlinkClick r:id="rId5"/>
              </a:rPr>
              <a:t>https://matplotlib.org/stable/contents.html</a:t>
            </a:r>
            <a:endParaRPr lang="en-US" altLang="en-US" sz="2400" dirty="0">
              <a:solidFill>
                <a:schemeClr val="tx1"/>
              </a:solidFill>
              <a:latin typeface="Arial" panose="020B0604020202020204" pitchFamily="34"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lgn="just"/>
            <a:r>
              <a:rPr lang="en-US" dirty="0" smtClean="0">
                <a:latin typeface="Times New Roman" panose="02020603050405020304" pitchFamily="18" charset="0"/>
                <a:cs typeface="Times New Roman" panose="02020603050405020304" pitchFamily="18" charset="0"/>
              </a:rPr>
              <a:t>Fandango</a:t>
            </a:r>
            <a:r>
              <a:rPr lang="en-US" dirty="0">
                <a:latin typeface="Times New Roman" panose="02020603050405020304" pitchFamily="18" charset="0"/>
                <a:cs typeface="Times New Roman" panose="02020603050405020304" pitchFamily="18" charset="0"/>
              </a:rPr>
              <a:t>, a popular online movie ticketing platform, wants to improve its movie rating system to provide more accurate and reliable ratings to its users. Currently, there have been concerns raised about the integrity and authenticity of Fandango's movie ratings, with suspicions that they may be biased towards higher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648691"/>
            <a:ext cx="11613485" cy="3893127"/>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441671" y="1801091"/>
            <a:ext cx="11613485" cy="3970318"/>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 Utilizing </a:t>
            </a:r>
            <a:r>
              <a:rPr lang="en-US" dirty="0">
                <a:latin typeface="Times New Roman" panose="02020603050405020304" pitchFamily="18" charset="0"/>
                <a:cs typeface="Times New Roman" panose="02020603050405020304" pitchFamily="18" charset="0"/>
              </a:rPr>
              <a:t>advanced machine learning algorithms, our solution will analyze extensive historical hotel booking data to establish patterns and correlations.</a:t>
            </a:r>
          </a:p>
          <a:p>
            <a:pPr algn="just"/>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For optimal timing, a predictive model will consider factors such as seasonality, demand fluctuations, and promotional periods, providing users with insights on when to secure the most cost-effective room rates.</a:t>
            </a:r>
          </a:p>
          <a:p>
            <a:pPr algn="just"/>
            <a:r>
              <a:rPr lang="en-US" dirty="0">
                <a:latin typeface="Times New Roman" panose="02020603050405020304" pitchFamily="18" charset="0"/>
                <a:cs typeface="Times New Roman" panose="02020603050405020304" pitchFamily="18" charset="0"/>
              </a:rPr>
              <a:t>■ The ideal length of stay will be determined through data-driven analysis, considering variables like day-of- week trends and duration-specific pricing strategies.</a:t>
            </a:r>
          </a:p>
          <a:p>
            <a:pPr algn="just"/>
            <a:r>
              <a:rPr lang="en-US" dirty="0">
                <a:latin typeface="Times New Roman" panose="02020603050405020304" pitchFamily="18" charset="0"/>
                <a:cs typeface="Times New Roman" panose="02020603050405020304" pitchFamily="18" charset="0"/>
              </a:rPr>
              <a:t>■ Additionally, a specialized model will predict the likelihood of hotels receiving elevated special requests by examining guest profiles, reservation details, and hotel amenities, enabling proactive management strategies for enhanced customer satisfaction.</a:t>
            </a:r>
          </a:p>
          <a:p>
            <a:pPr algn="just"/>
            <a:r>
              <a:rPr lang="en-US" dirty="0">
                <a:latin typeface="Times New Roman" panose="02020603050405020304" pitchFamily="18" charset="0"/>
                <a:cs typeface="Times New Roman" panose="02020603050405020304" pitchFamily="18" charset="0"/>
              </a:rPr>
              <a:t>This holistic approach aims to empower travelers and hoteliers alike with actionable intelligence for strategic decision-making in the dynamic hospitality landscape.</a:t>
            </a:r>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just"/>
            <a:r>
              <a:rPr lang="en-US" sz="1800" dirty="0">
                <a:latin typeface="Times New Roman" panose="02020603050405020304" pitchFamily="18" charset="0"/>
                <a:cs typeface="Times New Roman" panose="02020603050405020304" pitchFamily="18" charset="0"/>
              </a:rPr>
              <a:t>Building the proposed solution would involve a combination of data processing, feature engineering, and machine learning. Here are the key system and library requirements:</a:t>
            </a:r>
          </a:p>
          <a:p>
            <a:pPr algn="just"/>
            <a:r>
              <a:rPr lang="en-US" sz="1800" dirty="0">
                <a:latin typeface="Times New Roman" panose="02020603050405020304" pitchFamily="18" charset="0"/>
                <a:cs typeface="Times New Roman" panose="02020603050405020304" pitchFamily="18" charset="0"/>
              </a:rPr>
              <a:t>System Requirements:</a:t>
            </a:r>
          </a:p>
          <a:p>
            <a:pPr algn="just"/>
            <a:r>
              <a:rPr lang="en-US" sz="1800" dirty="0">
                <a:latin typeface="Times New Roman" panose="02020603050405020304" pitchFamily="18" charset="0"/>
                <a:cs typeface="Times New Roman" panose="02020603050405020304" pitchFamily="18" charset="0"/>
              </a:rPr>
              <a:t>1. Hardware:</a:t>
            </a:r>
          </a:p>
          <a:p>
            <a:pPr algn="just"/>
            <a:r>
              <a:rPr lang="en-US" sz="1800" dirty="0">
                <a:latin typeface="Times New Roman" panose="02020603050405020304" pitchFamily="18" charset="0"/>
                <a:cs typeface="Times New Roman" panose="02020603050405020304" pitchFamily="18" charset="0"/>
              </a:rPr>
              <a:t>- A computer with sufficient processing power, preferably with multiple cores or a GPU for faster training of machine learning models.</a:t>
            </a:r>
          </a:p>
          <a:p>
            <a:pPr algn="just"/>
            <a:r>
              <a:rPr lang="en-US" sz="1800" dirty="0">
                <a:latin typeface="Times New Roman" panose="02020603050405020304" pitchFamily="18" charset="0"/>
                <a:cs typeface="Times New Roman" panose="02020603050405020304" pitchFamily="18" charset="0"/>
              </a:rPr>
              <a:t>-Adequate RAM to handle the size of the dataset and computational requirements.</a:t>
            </a:r>
          </a:p>
          <a:p>
            <a:pPr algn="just"/>
            <a:r>
              <a:rPr lang="en-US" sz="1800" dirty="0">
                <a:latin typeface="Times New Roman" panose="02020603050405020304" pitchFamily="18" charset="0"/>
                <a:cs typeface="Times New Roman" panose="02020603050405020304" pitchFamily="18" charset="0"/>
              </a:rPr>
              <a:t>2. Software:</a:t>
            </a:r>
          </a:p>
          <a:p>
            <a:pPr algn="just"/>
            <a:r>
              <a:rPr lang="en-US" sz="1800" dirty="0">
                <a:latin typeface="Times New Roman" panose="02020603050405020304" pitchFamily="18" charset="0"/>
                <a:cs typeface="Times New Roman" panose="02020603050405020304" pitchFamily="18" charset="0"/>
              </a:rPr>
              <a:t>- An operating system compatible with the required machine learning libraries (e.g., Windows, Linux, macOS).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717964"/>
            <a:ext cx="11029615" cy="4257386"/>
          </a:xfrm>
        </p:spPr>
        <p:txBody>
          <a:bodyPr>
            <a:normAutofit fontScale="92500" lnSpcReduction="20000"/>
          </a:bodyPr>
          <a:lstStyle/>
          <a:p>
            <a:r>
              <a:rPr lang="en-US" sz="1800" dirty="0">
                <a:latin typeface="Times New Roman" panose="02020603050405020304" pitchFamily="18" charset="0"/>
                <a:cs typeface="Times New Roman" panose="02020603050405020304" pitchFamily="18" charset="0"/>
              </a:rPr>
              <a:t>Training Process:</a:t>
            </a:r>
          </a:p>
          <a:p>
            <a:r>
              <a:rPr lang="en-US" sz="1800" dirty="0">
                <a:latin typeface="Times New Roman" panose="02020603050405020304" pitchFamily="18" charset="0"/>
                <a:cs typeface="Times New Roman" panose="02020603050405020304" pitchFamily="18" charset="0"/>
              </a:rPr>
              <a:t>Data Splitting</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Divide the dataset into training and testing sets to evaluate the model's performance.</a:t>
            </a:r>
          </a:p>
          <a:p>
            <a:r>
              <a:rPr lang="en-US" sz="1800" dirty="0">
                <a:latin typeface="Times New Roman" panose="02020603050405020304" pitchFamily="18" charset="0"/>
                <a:cs typeface="Times New Roman" panose="02020603050405020304" pitchFamily="18" charset="0"/>
              </a:rPr>
              <a:t>Feature Scaling:</a:t>
            </a:r>
          </a:p>
          <a:p>
            <a:r>
              <a:rPr lang="en-US" sz="1800" dirty="0">
                <a:latin typeface="Times New Roman" panose="02020603050405020304" pitchFamily="18" charset="0"/>
                <a:cs typeface="Times New Roman" panose="02020603050405020304" pitchFamily="18" charset="0"/>
              </a:rPr>
              <a:t>Standardize or normalize numerical features to ensure they have a consistent scale.</a:t>
            </a:r>
          </a:p>
          <a:p>
            <a:r>
              <a:rPr lang="en-US" sz="1800" dirty="0">
                <a:latin typeface="Times New Roman" panose="02020603050405020304" pitchFamily="18" charset="0"/>
                <a:cs typeface="Times New Roman" panose="02020603050405020304" pitchFamily="18" charset="0"/>
              </a:rPr>
              <a:t>Model Training:</a:t>
            </a:r>
          </a:p>
          <a:p>
            <a:r>
              <a:rPr lang="en-US" sz="1800" dirty="0">
                <a:latin typeface="Times New Roman" panose="02020603050405020304" pitchFamily="18" charset="0"/>
                <a:cs typeface="Times New Roman" panose="02020603050405020304" pitchFamily="18" charset="0"/>
              </a:rPr>
              <a:t>Use the selected algorithm to train the model on the training dataset.</a:t>
            </a:r>
          </a:p>
          <a:p>
            <a:r>
              <a:rPr lang="en-US" sz="1800" dirty="0">
                <a:latin typeface="Times New Roman" panose="02020603050405020304" pitchFamily="18" charset="0"/>
                <a:cs typeface="Times New Roman" panose="02020603050405020304" pitchFamily="18" charset="0"/>
              </a:rPr>
              <a:t>Adjust </a:t>
            </a:r>
            <a:r>
              <a:rPr lang="en-US" sz="1800" dirty="0" smtClean="0">
                <a:latin typeface="Times New Roman" panose="02020603050405020304" pitchFamily="18" charset="0"/>
                <a:cs typeface="Times New Roman" panose="02020603050405020304" pitchFamily="18" charset="0"/>
              </a:rPr>
              <a:t>hyper parameters </a:t>
            </a:r>
            <a:r>
              <a:rPr lang="en-US" sz="1800" dirty="0">
                <a:latin typeface="Times New Roman" panose="02020603050405020304" pitchFamily="18" charset="0"/>
                <a:cs typeface="Times New Roman" panose="02020603050405020304" pitchFamily="18" charset="0"/>
              </a:rPr>
              <a:t>to optimize model performance.</a:t>
            </a:r>
          </a:p>
          <a:p>
            <a:r>
              <a:rPr lang="en-US" sz="1800" dirty="0">
                <a:latin typeface="Times New Roman" panose="02020603050405020304" pitchFamily="18" charset="0"/>
                <a:cs typeface="Times New Roman" panose="02020603050405020304" pitchFamily="18" charset="0"/>
              </a:rPr>
              <a:t>Model Evaluation:</a:t>
            </a:r>
          </a:p>
          <a:p>
            <a:r>
              <a:rPr lang="en-US" sz="1800" dirty="0">
                <a:latin typeface="Times New Roman" panose="02020603050405020304" pitchFamily="18" charset="0"/>
                <a:cs typeface="Times New Roman" panose="02020603050405020304" pitchFamily="18" charset="0"/>
              </a:rPr>
              <a:t>Evaluate the model on the testing dataset using appropriate metrics (e.g.. Mean Squared Error for regression, accuracy, precision, recall for classification).</a:t>
            </a:r>
          </a:p>
          <a:p>
            <a:r>
              <a:rPr lang="en-US" sz="1800" dirty="0">
                <a:latin typeface="Times New Roman" panose="02020603050405020304" pitchFamily="18" charset="0"/>
                <a:cs typeface="Times New Roman" panose="02020603050405020304" pitchFamily="18" charset="0"/>
              </a:rPr>
              <a:t>Fine-tune the model if necessary</a:t>
            </a:r>
            <a:r>
              <a:rPr lang="en-US" dirty="0">
                <a:latin typeface="Times New Roman" panose="02020603050405020304" pitchFamily="18" charset="0"/>
                <a:cs typeface="Times New Roman" panose="02020603050405020304" pitchFamily="18" charset="0"/>
              </a:rPr>
              <a:t>.</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p:cNvPicPr>
            <a:picLocks noGrp="1" noChangeAspect="1"/>
          </p:cNvPicPr>
          <p:nvPr>
            <p:ph idx="1"/>
          </p:nvPr>
        </p:nvPicPr>
        <p:blipFill rotWithShape="1">
          <a:blip r:embed="rId2"/>
          <a:srcRect l="3310" t="2198" r="1726" b="3496"/>
          <a:stretch/>
        </p:blipFill>
        <p:spPr>
          <a:xfrm>
            <a:off x="2660073" y="4036279"/>
            <a:ext cx="6329413" cy="2442223"/>
          </a:xfrm>
          <a:prstGeom prst="rect">
            <a:avLst/>
          </a:prstGeom>
        </p:spPr>
      </p:pic>
      <p:pic>
        <p:nvPicPr>
          <p:cNvPr id="3" name="Picture 2"/>
          <p:cNvPicPr>
            <a:picLocks noChangeAspect="1"/>
          </p:cNvPicPr>
          <p:nvPr/>
        </p:nvPicPr>
        <p:blipFill rotWithShape="1">
          <a:blip r:embed="rId3"/>
          <a:srcRect l="3872" t="3566" b="3566"/>
          <a:stretch/>
        </p:blipFill>
        <p:spPr>
          <a:xfrm>
            <a:off x="2409991" y="1232452"/>
            <a:ext cx="6734745" cy="280382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Result - CONT</a:t>
            </a:r>
            <a:endParaRPr lang="en-US" dirty="0"/>
          </a:p>
        </p:txBody>
      </p:sp>
      <p:pic>
        <p:nvPicPr>
          <p:cNvPr id="5" name="Content Placeholder 4"/>
          <p:cNvPicPr>
            <a:picLocks noGrp="1" noChangeAspect="1"/>
          </p:cNvPicPr>
          <p:nvPr>
            <p:ph idx="1"/>
          </p:nvPr>
        </p:nvPicPr>
        <p:blipFill>
          <a:blip r:embed="rId2"/>
          <a:stretch>
            <a:fillRect/>
          </a:stretch>
        </p:blipFill>
        <p:spPr>
          <a:xfrm>
            <a:off x="3089563" y="3792769"/>
            <a:ext cx="6586969" cy="2888363"/>
          </a:xfrm>
          <a:prstGeom prst="rect">
            <a:avLst/>
          </a:prstGeom>
        </p:spPr>
      </p:pic>
      <p:pic>
        <p:nvPicPr>
          <p:cNvPr id="4" name="Picture 3"/>
          <p:cNvPicPr>
            <a:picLocks noChangeAspect="1"/>
          </p:cNvPicPr>
          <p:nvPr/>
        </p:nvPicPr>
        <p:blipFill>
          <a:blip r:embed="rId3"/>
          <a:stretch>
            <a:fillRect/>
          </a:stretch>
        </p:blipFill>
        <p:spPr>
          <a:xfrm>
            <a:off x="3089563" y="1331115"/>
            <a:ext cx="6456217" cy="2169028"/>
          </a:xfrm>
          <a:prstGeom prst="rect">
            <a:avLst/>
          </a:prstGeom>
        </p:spPr>
      </p:pic>
    </p:spTree>
    <p:extLst>
      <p:ext uri="{BB962C8B-B14F-4D97-AF65-F5344CB8AC3E}">
        <p14:creationId xmlns:p14="http://schemas.microsoft.com/office/powerpoint/2010/main" val="263715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conclusion, the project aimed to address concerns regarding the integrity and authenticity of Fandango's movie rating system. Through comprehensive data analysis and model development, significant progress has been made towards achieving this goal.</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analysis revealed insights into potential biases in Fandango's current rating system, highlighting the need for improvement. By developing a robust machine learning model that considers various factors such as user reviews, critics' ratings, and movie attributes, we have created a more accurate and reliable rating system.</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55</TotalTime>
  <Words>656</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Times New Roman</vt:lpstr>
      <vt:lpstr>Wingdings 2</vt:lpstr>
      <vt:lpstr>DividendVTI</vt:lpstr>
      <vt:lpstr>FANDANGO MOVIE RATING</vt:lpstr>
      <vt:lpstr>OUTLINE</vt:lpstr>
      <vt:lpstr>Problem Statement</vt:lpstr>
      <vt:lpstr>Proposed Solution</vt:lpstr>
      <vt:lpstr>System  Approach</vt:lpstr>
      <vt:lpstr>Algorithm &amp; Deployment</vt:lpstr>
      <vt:lpstr>Result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Kalimuthu K.</cp:lastModifiedBy>
  <cp:revision>26</cp:revision>
  <dcterms:created xsi:type="dcterms:W3CDTF">2021-05-26T16:50:10Z</dcterms:created>
  <dcterms:modified xsi:type="dcterms:W3CDTF">2024-04-12T06:42:13Z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