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71" r:id="rId6"/>
    <p:sldId id="267" r:id="rId7"/>
    <p:sldId id="272" r:id="rId8"/>
    <p:sldId id="259" r:id="rId9"/>
    <p:sldId id="273" r:id="rId10"/>
    <p:sldId id="274" r:id="rId11"/>
    <p:sldId id="277" r:id="rId12"/>
    <p:sldId id="278" r:id="rId13"/>
    <p:sldId id="260" r:id="rId14"/>
    <p:sldId id="263" r:id="rId15"/>
    <p:sldId id="262" r:id="rId16"/>
    <p:sldId id="261" r:id="rId17"/>
    <p:sldId id="283" r:id="rId18"/>
    <p:sldId id="284" r:id="rId19"/>
    <p:sldId id="285" r:id="rId20"/>
    <p:sldId id="286" r:id="rId21"/>
    <p:sldId id="287" r:id="rId22"/>
    <p:sldId id="264" r:id="rId23"/>
    <p:sldId id="289" r:id="rId24"/>
    <p:sldId id="265" r:id="rId25"/>
    <p:sldId id="291" r:id="rId26"/>
    <p:sldId id="26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l Ijaz hussain" initials="AI" lastIdx="1" clrIdx="0">
    <p:extLst>
      <p:ext uri="{19B8F6BF-5375-455C-9EA6-DF929625EA0E}">
        <p15:presenceInfo xmlns:p15="http://schemas.microsoft.com/office/powerpoint/2012/main" userId="4fad1447943e3f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LUMATAM NAVEEN KUMAR" userId="3737741a08e7feb6" providerId="LiveId" clId="{983A0FC8-2D45-4711-BCEA-BB776CF64ABE}"/>
    <pc:docChg chg="undo custSel modSld">
      <pc:chgData name="KALLUMATAM NAVEEN KUMAR" userId="3737741a08e7feb6" providerId="LiveId" clId="{983A0FC8-2D45-4711-BCEA-BB776CF64ABE}" dt="2024-01-09T09:06:24.576" v="29" actId="120"/>
      <pc:docMkLst>
        <pc:docMk/>
      </pc:docMkLst>
      <pc:sldChg chg="modSp mod">
        <pc:chgData name="KALLUMATAM NAVEEN KUMAR" userId="3737741a08e7feb6" providerId="LiveId" clId="{983A0FC8-2D45-4711-BCEA-BB776CF64ABE}" dt="2024-01-09T09:06:24.576" v="29" actId="120"/>
        <pc:sldMkLst>
          <pc:docMk/>
          <pc:sldMk cId="3122649492" sldId="256"/>
        </pc:sldMkLst>
        <pc:spChg chg="mod">
          <ac:chgData name="KALLUMATAM NAVEEN KUMAR" userId="3737741a08e7feb6" providerId="LiveId" clId="{983A0FC8-2D45-4711-BCEA-BB776CF64ABE}" dt="2024-01-09T09:06:24.576" v="29" actId="120"/>
          <ac:spMkLst>
            <pc:docMk/>
            <pc:sldMk cId="3122649492" sldId="256"/>
            <ac:spMk id="5" creationId="{00000000-0000-0000-0000-000000000000}"/>
          </ac:spMkLst>
        </pc:spChg>
      </pc:sldChg>
      <pc:sldChg chg="modSp mod">
        <pc:chgData name="KALLUMATAM NAVEEN KUMAR" userId="3737741a08e7feb6" providerId="LiveId" clId="{983A0FC8-2D45-4711-BCEA-BB776CF64ABE}" dt="2024-01-09T08:59:42.155" v="28" actId="255"/>
        <pc:sldMkLst>
          <pc:docMk/>
          <pc:sldMk cId="2666729557" sldId="260"/>
        </pc:sldMkLst>
        <pc:spChg chg="mod">
          <ac:chgData name="KALLUMATAM NAVEEN KUMAR" userId="3737741a08e7feb6" providerId="LiveId" clId="{983A0FC8-2D45-4711-BCEA-BB776CF64ABE}" dt="2024-01-09T08:59:42.155" v="28" actId="255"/>
          <ac:spMkLst>
            <pc:docMk/>
            <pc:sldMk cId="2666729557" sldId="260"/>
            <ac:spMk id="3" creationId="{00000000-0000-0000-0000-000000000000}"/>
          </ac:spMkLst>
        </pc:spChg>
      </pc:sldChg>
      <pc:sldChg chg="modSp mod">
        <pc:chgData name="KALLUMATAM NAVEEN KUMAR" userId="3737741a08e7feb6" providerId="LiveId" clId="{983A0FC8-2D45-4711-BCEA-BB776CF64ABE}" dt="2024-01-09T08:57:59.928" v="0" actId="255"/>
        <pc:sldMkLst>
          <pc:docMk/>
          <pc:sldMk cId="1923928155" sldId="263"/>
        </pc:sldMkLst>
        <pc:spChg chg="mod">
          <ac:chgData name="KALLUMATAM NAVEEN KUMAR" userId="3737741a08e7feb6" providerId="LiveId" clId="{983A0FC8-2D45-4711-BCEA-BB776CF64ABE}" dt="2024-01-09T08:57:59.928" v="0" actId="255"/>
          <ac:spMkLst>
            <pc:docMk/>
            <pc:sldMk cId="1923928155"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215" y="1614718"/>
            <a:ext cx="10363200" cy="573849"/>
          </a:xfrm>
        </p:spPr>
        <p:txBody>
          <a:bodyPr>
            <a:noAutofit/>
          </a:bodyPr>
          <a:lstStyle/>
          <a:p>
            <a:pPr marL="626745" marR="744220" indent="1905" algn="ctr">
              <a:spcBef>
                <a:spcPts val="335"/>
              </a:spcBef>
            </a:pPr>
            <a:r>
              <a:rPr lang="en-US" sz="1800" b="1" dirty="0">
                <a:effectLst/>
                <a:latin typeface="Times New Roman" panose="02020603050405020304" pitchFamily="18" charset="0"/>
                <a:ea typeface="Times New Roman" panose="02020603050405020304" pitchFamily="18" charset="0"/>
              </a:rPr>
              <a:t>LOAN BOT – A CHATBOT FOR LOAN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SCHEMES BY USING NLP &amp; MACHINE</a:t>
            </a:r>
            <a:r>
              <a:rPr lang="en-US" sz="1800" b="1" spc="-5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LEARNING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TECHNIQUES</a:t>
            </a:r>
            <a:endParaRPr lang="en-IN" sz="1800" b="1"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a:xfrm>
            <a:off x="790469" y="2605415"/>
            <a:ext cx="3970594" cy="552184"/>
          </a:xfrm>
        </p:spPr>
        <p:txBody>
          <a:bodyPr/>
          <a:lstStyle/>
          <a:p>
            <a:pPr algn="l"/>
            <a:r>
              <a:rPr lang="en-GB" b="1" dirty="0">
                <a:latin typeface="Times New Roman" panose="02020603050405020304" pitchFamily="18" charset="0"/>
                <a:cs typeface="Times New Roman" panose="02020603050405020304" pitchFamily="18" charset="0"/>
              </a:rPr>
              <a:t>Batch Number: 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88891608"/>
              </p:ext>
            </p:extLst>
          </p:nvPr>
        </p:nvGraphicFramePr>
        <p:xfrm>
          <a:off x="630904" y="3274141"/>
          <a:ext cx="5418666" cy="258065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latin typeface="Times New Roman" panose="02020603050405020304" pitchFamily="18" charset="0"/>
                          <a:cs typeface="Times New Roman" panose="02020603050405020304" pitchFamily="18"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latin typeface="Times New Roman" panose="02020603050405020304" pitchFamily="18" charset="0"/>
                          <a:cs typeface="Times New Roman" panose="02020603050405020304" pitchFamily="18"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20201CEI0021</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BHARATH V</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20201CEI0054</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K NAVEEN KUMAR</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20201CEI0005</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KURAPATI VENKATA SUMANTH</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20201CEI0002</a:t>
                      </a:r>
                      <a:endParaRPr>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SHAIK ADIL IJAZ HUSSAIN</a:t>
                      </a:r>
                      <a:endParaRPr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latin typeface="Times New Roman" panose="02020603050405020304" pitchFamily="18" charset="0"/>
                <a:cs typeface="Times New Roman" panose="02020603050405020304" pitchFamily="18" charset="0"/>
              </a:rPr>
              <a:t>Under the Supervision of,</a:t>
            </a:r>
          </a:p>
          <a:p>
            <a:endParaRPr lang="en-GB"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i="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Verdana"/>
              </a:rPr>
              <a:t>Dr.</a:t>
            </a:r>
            <a:r>
              <a:rPr lang="en-US" sz="1800" i="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Verdana"/>
              </a:rPr>
              <a:t> SASIDHAR BABU SUVANAM</a:t>
            </a:r>
            <a:endParaRPr lang="en-US" sz="2000" i="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US" sz="2000" i="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Verdana"/>
              </a:rPr>
              <a:t>Professor</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i="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Verdana"/>
              </a:rPr>
              <a:t>School of Computer Science &amp; Engineering</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i="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Verdana"/>
              </a:rPr>
              <a:t>Presidency University</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solidFill>
                  <a:schemeClr val="tx1"/>
                </a:solidFill>
                <a:latin typeface="Times New Roman" panose="02020603050405020304" pitchFamily="18" charset="0"/>
                <a:cs typeface="Times New Roman" panose="02020603050405020304" pitchFamily="18" charset="0"/>
              </a:rPr>
              <a:t>PIP104 PROFESSIONAL PRACTICE-II</a:t>
            </a:r>
          </a:p>
          <a:p>
            <a:r>
              <a:rPr lang="en-GB" sz="2400" dirty="0">
                <a:solidFill>
                  <a:schemeClr val="tx1"/>
                </a:solidFill>
                <a:latin typeface="Times New Roman" panose="02020603050405020304" pitchFamily="18" charset="0"/>
                <a:cs typeface="Times New Roman" panose="02020603050405020304" pitchFamily="18" charset="0"/>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F604-C35F-E601-99BE-74B66EB3CB3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6230355-89AF-D5B0-2E99-15884AB8799E}"/>
              </a:ext>
            </a:extLst>
          </p:cNvPr>
          <p:cNvSpPr>
            <a:spLocks noGrp="1"/>
          </p:cNvSpPr>
          <p:nvPr>
            <p:ph idx="1"/>
          </p:nvPr>
        </p:nvSpPr>
        <p:spPr>
          <a:xfrm>
            <a:off x="658906" y="1027906"/>
            <a:ext cx="10515600" cy="4351338"/>
          </a:xfrm>
        </p:spPr>
        <p:txBody>
          <a:bodyPr>
            <a:normAutofit lnSpcReduction="10000"/>
          </a:bodyPr>
          <a:lstStyle/>
          <a:p>
            <a:pPr marL="0" indent="0" algn="just">
              <a:buNone/>
            </a:pPr>
            <a:r>
              <a:rPr lang="en-US" sz="1900" b="1" i="0" dirty="0">
                <a:effectLst/>
                <a:latin typeface="Times New Roman" panose="02020603050405020304" pitchFamily="18" charset="0"/>
                <a:cs typeface="Times New Roman" panose="02020603050405020304" pitchFamily="18" charset="0"/>
              </a:rPr>
              <a:t>Outcome: </a:t>
            </a:r>
            <a:r>
              <a:rPr lang="en-US" sz="1900" b="0" i="0" dirty="0">
                <a:effectLst/>
                <a:latin typeface="Times New Roman" panose="02020603050405020304" pitchFamily="18" charset="0"/>
                <a:cs typeface="Times New Roman" panose="02020603050405020304" pitchFamily="18" charset="0"/>
              </a:rPr>
              <a:t>The creation of a developed chatbot equipped with machine learning capabilities for an enriched user interaction experience</a:t>
            </a:r>
          </a:p>
          <a:p>
            <a:pPr marL="0" indent="0" algn="just">
              <a:buNone/>
            </a:pPr>
            <a:r>
              <a:rPr lang="en-US" sz="2000" b="1" i="0" dirty="0">
                <a:effectLst/>
                <a:latin typeface="Times New Roman" panose="02020603050405020304" pitchFamily="18" charset="0"/>
                <a:cs typeface="Times New Roman" panose="02020603050405020304" pitchFamily="18" charset="0"/>
              </a:rPr>
              <a:t>API Integration:</a:t>
            </a:r>
          </a:p>
          <a:p>
            <a:pPr marL="0" indent="0" algn="just">
              <a:buNone/>
            </a:pPr>
            <a:r>
              <a:rPr lang="en-US" sz="1900" b="1" i="0" dirty="0">
                <a:effectLst/>
                <a:latin typeface="Times New Roman" panose="02020603050405020304" pitchFamily="18" charset="0"/>
                <a:cs typeface="Times New Roman" panose="02020603050405020304" pitchFamily="18" charset="0"/>
              </a:rPr>
              <a:t>Objective: </a:t>
            </a:r>
            <a:r>
              <a:rPr lang="en-US" sz="1900" b="0" i="0" dirty="0">
                <a:effectLst/>
                <a:latin typeface="Times New Roman" panose="02020603050405020304" pitchFamily="18" charset="0"/>
                <a:cs typeface="Times New Roman" panose="02020603050405020304" pitchFamily="18" charset="0"/>
              </a:rPr>
              <a:t>The goal is to seamlessly integrate service providers' APIs, enabling users to apply for loans directly through the chatbot. </a:t>
            </a:r>
          </a:p>
          <a:p>
            <a:pPr marL="0" indent="0" algn="just">
              <a:buNone/>
            </a:pPr>
            <a:r>
              <a:rPr lang="en-US" sz="1900" b="1" i="0" dirty="0">
                <a:effectLst/>
                <a:latin typeface="Times New Roman" panose="02020603050405020304" pitchFamily="18" charset="0"/>
                <a:cs typeface="Times New Roman" panose="02020603050405020304" pitchFamily="18" charset="0"/>
              </a:rPr>
              <a:t>Activities: </a:t>
            </a:r>
            <a:r>
              <a:rPr lang="en-US" sz="1900" b="0" i="0" dirty="0">
                <a:effectLst/>
                <a:latin typeface="Times New Roman" panose="02020603050405020304" pitchFamily="18" charset="0"/>
                <a:cs typeface="Times New Roman" panose="02020603050405020304" pitchFamily="18" charset="0"/>
              </a:rPr>
              <a:t>Collaborating closely with service providers to integrate their APIs using Python applications.</a:t>
            </a:r>
          </a:p>
          <a:p>
            <a:pPr marL="0" indent="0" algn="just">
              <a:buNone/>
            </a:pPr>
            <a:r>
              <a:rPr lang="en-US" sz="1900" b="0" i="0" dirty="0">
                <a:effectLst/>
                <a:latin typeface="Times New Roman" panose="02020603050405020304" pitchFamily="18" charset="0"/>
                <a:cs typeface="Times New Roman" panose="02020603050405020304" pitchFamily="18" charset="0"/>
              </a:rPr>
              <a:t> </a:t>
            </a:r>
            <a:r>
              <a:rPr lang="en-US" sz="1900" b="1" i="0" dirty="0">
                <a:effectLst/>
                <a:latin typeface="Times New Roman" panose="02020603050405020304" pitchFamily="18" charset="0"/>
                <a:cs typeface="Times New Roman" panose="02020603050405020304" pitchFamily="18" charset="0"/>
              </a:rPr>
              <a:t>Outcome: </a:t>
            </a:r>
            <a:r>
              <a:rPr lang="en-US" sz="1900" b="0" i="0" dirty="0">
                <a:effectLst/>
                <a:latin typeface="Times New Roman" panose="02020603050405020304" pitchFamily="18" charset="0"/>
                <a:cs typeface="Times New Roman" panose="02020603050405020304" pitchFamily="18" charset="0"/>
              </a:rPr>
              <a:t>The realization of a fully integrated chatbot capable of facilitating direct loan applications through external service providers.</a:t>
            </a:r>
          </a:p>
          <a:p>
            <a:pPr marL="0" indent="0" algn="just">
              <a:buNone/>
            </a:pPr>
            <a:r>
              <a:rPr lang="en-US" sz="2000" b="1" i="0" dirty="0">
                <a:effectLst/>
                <a:latin typeface="Times New Roman" panose="02020603050405020304" pitchFamily="18" charset="0"/>
                <a:cs typeface="Times New Roman" panose="02020603050405020304" pitchFamily="18" charset="0"/>
              </a:rPr>
              <a:t>Testing:</a:t>
            </a:r>
          </a:p>
          <a:p>
            <a:pPr marL="0" indent="0" algn="just">
              <a:buNone/>
            </a:pPr>
            <a:r>
              <a:rPr lang="en-US" sz="1900" b="1" i="0" dirty="0">
                <a:effectLst/>
                <a:latin typeface="Times New Roman" panose="02020603050405020304" pitchFamily="18" charset="0"/>
                <a:cs typeface="Times New Roman" panose="02020603050405020304" pitchFamily="18" charset="0"/>
              </a:rPr>
              <a:t>Objective: </a:t>
            </a:r>
            <a:r>
              <a:rPr lang="en-US" sz="1900" b="0" i="0" dirty="0">
                <a:effectLst/>
                <a:latin typeface="Times New Roman" panose="02020603050405020304" pitchFamily="18" charset="0"/>
                <a:cs typeface="Times New Roman" panose="02020603050405020304" pitchFamily="18" charset="0"/>
              </a:rPr>
              <a:t>Rigorous testing is conducted to identify and rectify issues related to functionality, accuracy, and usability.</a:t>
            </a:r>
          </a:p>
          <a:p>
            <a:pPr marL="0" indent="0" algn="just">
              <a:buNone/>
            </a:pPr>
            <a:r>
              <a:rPr lang="en-US" sz="1900" b="1" i="0" dirty="0">
                <a:effectLst/>
                <a:latin typeface="Times New Roman" panose="02020603050405020304" pitchFamily="18" charset="0"/>
                <a:cs typeface="Times New Roman" panose="02020603050405020304" pitchFamily="18" charset="0"/>
              </a:rPr>
              <a:t>Activities: </a:t>
            </a:r>
            <a:r>
              <a:rPr lang="en-US" sz="1900" b="0" i="0" dirty="0">
                <a:effectLst/>
                <a:latin typeface="Times New Roman" panose="02020603050405020304" pitchFamily="18" charset="0"/>
                <a:cs typeface="Times New Roman" panose="02020603050405020304" pitchFamily="18" charset="0"/>
              </a:rPr>
              <a:t>Conducting usability tests, functional tests, and comprehensive testing procedures.</a:t>
            </a:r>
          </a:p>
          <a:p>
            <a:pPr marL="0" indent="0" algn="just">
              <a:buNone/>
            </a:pPr>
            <a:r>
              <a:rPr lang="en-US" sz="1900" b="1" i="0" dirty="0">
                <a:effectLst/>
                <a:latin typeface="Times New Roman" panose="02020603050405020304" pitchFamily="18" charset="0"/>
                <a:cs typeface="Times New Roman" panose="02020603050405020304" pitchFamily="18" charset="0"/>
              </a:rPr>
              <a:t>Outcome: </a:t>
            </a:r>
            <a:r>
              <a:rPr lang="en-US" sz="1900" b="0" i="0" dirty="0">
                <a:effectLst/>
                <a:latin typeface="Times New Roman" panose="02020603050405020304" pitchFamily="18" charset="0"/>
                <a:cs typeface="Times New Roman" panose="02020603050405020304" pitchFamily="18" charset="0"/>
              </a:rPr>
              <a:t>A meticulously tested chatbot ready for deployment, ensuring reliability and efficiency.</a:t>
            </a:r>
          </a:p>
          <a:p>
            <a:pPr marL="0" indent="0" algn="just">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80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CFF5-9456-5BB7-A604-CBB77928F26F}"/>
              </a:ext>
            </a:extLst>
          </p:cNvPr>
          <p:cNvSpPr>
            <a:spLocks noGrp="1"/>
          </p:cNvSpPr>
          <p:nvPr>
            <p:ph type="title"/>
          </p:nvPr>
        </p:nvSpPr>
        <p:spPr/>
        <p:txBody>
          <a:bodyPr/>
          <a:lstStyle/>
          <a:p>
            <a:r>
              <a:rPr lang="en-US" dirty="0"/>
              <a:t> </a:t>
            </a:r>
          </a:p>
        </p:txBody>
      </p:sp>
      <p:sp>
        <p:nvSpPr>
          <p:cNvPr id="4" name="Rectangle 1">
            <a:extLst>
              <a:ext uri="{FF2B5EF4-FFF2-40B4-BE49-F238E27FC236}">
                <a16:creationId xmlns:a16="http://schemas.microsoft.com/office/drawing/2014/main" id="{0C891901-27D2-C65C-1126-A049C426B3D0}"/>
              </a:ext>
            </a:extLst>
          </p:cNvPr>
          <p:cNvSpPr>
            <a:spLocks noGrp="1" noChangeArrowheads="1"/>
          </p:cNvSpPr>
          <p:nvPr>
            <p:ph idx="1"/>
          </p:nvPr>
        </p:nvSpPr>
        <p:spPr bwMode="auto">
          <a:xfrm>
            <a:off x="838200" y="1750742"/>
            <a:ext cx="10515600" cy="25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Objective: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objective is to deploy the chatbot to various platforms, including web and mobile applications, using Python-compatible deployment tools.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Activities:</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Employing</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deployment tools to guarantee the chatbot's accessibility on diverse platforms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Outcome: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successful deployment of an accessible chatbot, marking the transition from development to real-world usage.</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19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19F3-031A-A818-A838-F81311674033}"/>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E8FF5860-48CD-31DB-ED52-54AC81F59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286" y="1027906"/>
            <a:ext cx="10616514" cy="4014531"/>
          </a:xfrm>
          <a:prstGeom prst="rect">
            <a:avLst/>
          </a:prstGeom>
        </p:spPr>
      </p:pic>
    </p:spTree>
    <p:extLst>
      <p:ext uri="{BB962C8B-B14F-4D97-AF65-F5344CB8AC3E}">
        <p14:creationId xmlns:p14="http://schemas.microsoft.com/office/powerpoint/2010/main" val="335876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775447" y="1484966"/>
            <a:ext cx="10515600" cy="4351338"/>
          </a:xfrm>
        </p:spPr>
        <p:txBody>
          <a:bodyPr>
            <a:normAutofit fontScale="92500" lnSpcReduction="20000"/>
          </a:bodyPr>
          <a:lstStyle/>
          <a:p>
            <a:pPr marR="233045" indent="-179705" algn="just">
              <a:lnSpc>
                <a:spcPct val="120000"/>
              </a:lnSpc>
              <a:spcAft>
                <a:spcPts val="0"/>
              </a:spcAft>
            </a:pPr>
            <a:r>
              <a:rPr lang="en-US" sz="1800" b="1" dirty="0">
                <a:effectLst/>
                <a:latin typeface="Times New Roman" panose="02020603050405020304" pitchFamily="18" charset="0"/>
                <a:ea typeface="Times New Roman" panose="02020603050405020304" pitchFamily="18" charset="0"/>
              </a:rPr>
              <a:t>5.1 Provide Information</a:t>
            </a:r>
            <a:endParaRPr lang="en-IN" sz="1800" dirty="0">
              <a:effectLst/>
              <a:latin typeface="Times New Roman" panose="02020603050405020304" pitchFamily="18" charset="0"/>
              <a:ea typeface="Times New Roman" panose="02020603050405020304" pitchFamily="18" charset="0"/>
            </a:endParaRPr>
          </a:p>
          <a:p>
            <a:pPr marL="342900" marR="233045" lvl="0" indent="-342900" algn="just">
              <a:lnSpc>
                <a:spcPct val="120000"/>
              </a:lnSpc>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primary objective of Loan Pal is to offer comprehensive and accurate information about various loan schemes. </a:t>
            </a:r>
            <a:endParaRPr lang="en-IN" sz="1800" dirty="0">
              <a:effectLst/>
              <a:latin typeface="Times New Roman" panose="02020603050405020304" pitchFamily="18" charset="0"/>
              <a:ea typeface="Times New Roman" panose="02020603050405020304" pitchFamily="18" charset="0"/>
            </a:endParaRPr>
          </a:p>
          <a:p>
            <a:pPr marL="342900" marR="233045" lvl="0" indent="-342900" algn="just">
              <a:lnSpc>
                <a:spcPct val="120000"/>
              </a:lnSpc>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Users should be able to inquire about different loan types, eligibility criteria, interest rates, application procedures, and repayment terms. </a:t>
            </a:r>
            <a:endParaRPr lang="en-IN" sz="1800" dirty="0">
              <a:effectLst/>
              <a:latin typeface="Times New Roman" panose="02020603050405020304" pitchFamily="18" charset="0"/>
              <a:ea typeface="Times New Roman" panose="02020603050405020304" pitchFamily="18" charset="0"/>
            </a:endParaRPr>
          </a:p>
          <a:p>
            <a:pPr marR="233045" indent="-179705" algn="just">
              <a:lnSpc>
                <a:spcPct val="120000"/>
              </a:lnSpc>
              <a:spcAft>
                <a:spcPts val="0"/>
              </a:spcAft>
            </a:pPr>
            <a:r>
              <a:rPr lang="en-US" sz="1800" b="1" dirty="0">
                <a:effectLst/>
                <a:latin typeface="Times New Roman" panose="02020603050405020304" pitchFamily="18" charset="0"/>
                <a:ea typeface="Times New Roman" panose="02020603050405020304" pitchFamily="18" charset="0"/>
              </a:rPr>
              <a:t>5.2 Guide Users through Loan Application</a:t>
            </a:r>
            <a:endParaRPr lang="en-IN" sz="1800" dirty="0">
              <a:effectLst/>
              <a:latin typeface="Times New Roman" panose="02020603050405020304" pitchFamily="18" charset="0"/>
              <a:ea typeface="Times New Roman" panose="02020603050405020304" pitchFamily="18" charset="0"/>
            </a:endParaRPr>
          </a:p>
          <a:p>
            <a:pPr marL="342900" marR="233045" lvl="0" indent="-342900" algn="just">
              <a:lnSpc>
                <a:spcPct val="120000"/>
              </a:lnSpc>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chatbot will assist users in the loan application process. </a:t>
            </a:r>
            <a:endParaRPr lang="en-IN" sz="1800" dirty="0">
              <a:effectLst/>
              <a:latin typeface="Times New Roman" panose="02020603050405020304" pitchFamily="18" charset="0"/>
              <a:ea typeface="Times New Roman" panose="02020603050405020304" pitchFamily="18" charset="0"/>
            </a:endParaRPr>
          </a:p>
          <a:p>
            <a:pPr marL="342900" marR="233045" lvl="0" indent="-342900" algn="just">
              <a:lnSpc>
                <a:spcPct val="120000"/>
              </a:lnSpc>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This involves collecting necessary information, directing users to the appropriate application forms, and providing guidance on the submission process</a:t>
            </a:r>
            <a:endParaRPr lang="en-IN" sz="1800" dirty="0">
              <a:effectLst/>
              <a:latin typeface="Times New Roman" panose="02020603050405020304" pitchFamily="18" charset="0"/>
              <a:ea typeface="Times New Roman" panose="02020603050405020304" pitchFamily="18" charset="0"/>
            </a:endParaRPr>
          </a:p>
          <a:p>
            <a:pPr marR="233045" indent="-179705" algn="just">
              <a:lnSpc>
                <a:spcPct val="120000"/>
              </a:lnSpc>
              <a:spcAft>
                <a:spcPts val="0"/>
              </a:spcAft>
            </a:pPr>
            <a:r>
              <a:rPr lang="en-US" sz="1800" b="1" dirty="0">
                <a:effectLst/>
                <a:latin typeface="Times New Roman" panose="02020603050405020304" pitchFamily="18" charset="0"/>
                <a:ea typeface="Times New Roman" panose="02020603050405020304" pitchFamily="18" charset="0"/>
              </a:rPr>
              <a:t>5.3 Answer User Queries</a:t>
            </a:r>
            <a:endParaRPr lang="en-IN" sz="1800" dirty="0">
              <a:effectLst/>
              <a:latin typeface="Times New Roman" panose="02020603050405020304" pitchFamily="18" charset="0"/>
              <a:ea typeface="Times New Roman" panose="02020603050405020304" pitchFamily="18" charset="0"/>
            </a:endParaRPr>
          </a:p>
          <a:p>
            <a:pPr marL="342900" marR="233045" lvl="0" indent="-342900" algn="just">
              <a:lnSpc>
                <a:spcPct val="120000"/>
              </a:lnSpc>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Loan Pal can effectively and efficiently responds to user inquiries, providing prompt and helpful answers to questions related to loan schemes.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Design &amp; Implementation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900" b="1" i="0" dirty="0">
                <a:effectLst/>
                <a:latin typeface="Times New Roman" panose="02020603050405020304" pitchFamily="18" charset="0"/>
                <a:cs typeface="Times New Roman" panose="02020603050405020304" pitchFamily="18" charset="0"/>
              </a:rPr>
              <a:t>1. Requirements Gathering : </a:t>
            </a:r>
            <a:r>
              <a:rPr lang="en-US" sz="1900" b="0" i="0" dirty="0">
                <a:effectLst/>
                <a:latin typeface="Times New Roman" panose="02020603050405020304" pitchFamily="18" charset="0"/>
                <a:cs typeface="Times New Roman" panose="02020603050405020304" pitchFamily="18" charset="0"/>
              </a:rPr>
              <a:t>Detailed user research, interviews, and analysis of user expectations to define the complexity of the loan process and user preferences.</a:t>
            </a:r>
          </a:p>
          <a:p>
            <a:pPr marL="0" indent="0" algn="just">
              <a:buNone/>
            </a:pPr>
            <a:r>
              <a:rPr lang="en-US" sz="1900" b="1" dirty="0">
                <a:latin typeface="Times New Roman" panose="02020603050405020304" pitchFamily="18" charset="0"/>
                <a:cs typeface="Times New Roman" panose="02020603050405020304" pitchFamily="18" charset="0"/>
              </a:rPr>
              <a:t>2.</a:t>
            </a:r>
            <a:r>
              <a:rPr lang="en-US" sz="1900" b="1" i="0" dirty="0">
                <a:effectLst/>
                <a:latin typeface="Times New Roman" panose="02020603050405020304" pitchFamily="18" charset="0"/>
                <a:cs typeface="Times New Roman" panose="02020603050405020304" pitchFamily="18" charset="0"/>
              </a:rPr>
              <a:t> Design and Architecture : </a:t>
            </a:r>
            <a:r>
              <a:rPr lang="en-US" sz="1900" b="0" i="0" dirty="0">
                <a:effectLst/>
                <a:latin typeface="Times New Roman" panose="02020603050405020304" pitchFamily="18" charset="0"/>
                <a:cs typeface="Times New Roman" panose="02020603050405020304" pitchFamily="18" charset="0"/>
              </a:rPr>
              <a:t>Careful preparation of the chatbot structure, user interface, dialogue, and backend process using Python and NLP technologies such as NLTK or </a:t>
            </a:r>
            <a:r>
              <a:rPr lang="en-US" sz="1900" b="0" i="0" dirty="0" err="1">
                <a:effectLst/>
                <a:latin typeface="Times New Roman" panose="02020603050405020304" pitchFamily="18" charset="0"/>
                <a:cs typeface="Times New Roman" panose="02020603050405020304" pitchFamily="18" charset="0"/>
              </a:rPr>
              <a:t>spaCy</a:t>
            </a:r>
            <a:r>
              <a:rPr lang="en-US" sz="1900" b="0" i="0" dirty="0">
                <a:effectLst/>
                <a:latin typeface="Times New Roman" panose="02020603050405020304" pitchFamily="18" charset="0"/>
                <a:cs typeface="Times New Roman" panose="02020603050405020304" pitchFamily="18" charset="0"/>
              </a:rPr>
              <a:t> . </a:t>
            </a:r>
          </a:p>
          <a:p>
            <a:pPr marL="0" indent="0" algn="just">
              <a:buNone/>
            </a:pPr>
            <a:r>
              <a:rPr lang="en-US" sz="1900" b="1" i="0" dirty="0">
                <a:effectLst/>
                <a:latin typeface="Times New Roman" panose="02020603050405020304" pitchFamily="18" charset="0"/>
                <a:cs typeface="Times New Roman" panose="02020603050405020304" pitchFamily="18" charset="0"/>
              </a:rPr>
              <a:t>3. Development : </a:t>
            </a:r>
            <a:r>
              <a:rPr lang="en-US" sz="1900" b="0" i="0" dirty="0">
                <a:effectLst/>
                <a:latin typeface="Times New Roman" panose="02020603050405020304" pitchFamily="18" charset="0"/>
                <a:cs typeface="Times New Roman" panose="02020603050405020304" pitchFamily="18" charset="0"/>
              </a:rPr>
              <a:t>Development of the chatbot using Python and machine learning algorithms to understand user requests and provide personalized loan recommendations.</a:t>
            </a:r>
          </a:p>
          <a:p>
            <a:pPr marL="0" indent="0" algn="just">
              <a:buNone/>
            </a:pPr>
            <a:r>
              <a:rPr lang="en-US" sz="1900" b="1" i="0" dirty="0">
                <a:effectLst/>
                <a:latin typeface="Times New Roman" panose="02020603050405020304" pitchFamily="18" charset="0"/>
                <a:cs typeface="Times New Roman" panose="02020603050405020304" pitchFamily="18" charset="0"/>
              </a:rPr>
              <a:t>4. Testing : </a:t>
            </a:r>
            <a:r>
              <a:rPr lang="en-US" sz="1900" b="0" i="0" dirty="0">
                <a:effectLst/>
                <a:latin typeface="Times New Roman" panose="02020603050405020304" pitchFamily="18" charset="0"/>
                <a:cs typeface="Times New Roman" panose="02020603050405020304" pitchFamily="18" charset="0"/>
              </a:rPr>
              <a:t>Comprehensive testing to identify and fix problems with functionality, accuracy, and usability. </a:t>
            </a:r>
          </a:p>
          <a:p>
            <a:pPr marL="0" indent="0" algn="just">
              <a:buNone/>
            </a:pPr>
            <a:r>
              <a:rPr lang="en-US" sz="1900" b="1" i="0" dirty="0">
                <a:effectLst/>
                <a:latin typeface="Times New Roman" panose="02020603050405020304" pitchFamily="18" charset="0"/>
                <a:cs typeface="Times New Roman" panose="02020603050405020304" pitchFamily="18" charset="0"/>
              </a:rPr>
              <a:t>5. Deployment : </a:t>
            </a:r>
            <a:r>
              <a:rPr lang="en-US" sz="1900" b="0" i="0" dirty="0">
                <a:effectLst/>
                <a:latin typeface="Times New Roman" panose="02020603050405020304" pitchFamily="18" charset="0"/>
                <a:cs typeface="Times New Roman" panose="02020603050405020304" pitchFamily="18" charset="0"/>
              </a:rPr>
              <a:t>Deployment of the chatbot to various platforms such as web and mobile applications using Python-compatible deployment tools. </a:t>
            </a:r>
          </a:p>
          <a:p>
            <a:pPr marL="0" indent="0" algn="just">
              <a:buNone/>
            </a:pPr>
            <a:r>
              <a:rPr lang="en-US" sz="1900" b="1" i="0" dirty="0">
                <a:effectLst/>
                <a:latin typeface="Times New Roman" panose="02020603050405020304" pitchFamily="18" charset="0"/>
                <a:cs typeface="Times New Roman" panose="02020603050405020304" pitchFamily="18" charset="0"/>
              </a:rPr>
              <a:t>6. Maintenance and Updates : </a:t>
            </a:r>
            <a:r>
              <a:rPr lang="en-US" sz="1900" b="0" i="0" dirty="0">
                <a:effectLst/>
                <a:latin typeface="Times New Roman" panose="02020603050405020304" pitchFamily="18" charset="0"/>
                <a:cs typeface="Times New Roman" panose="02020603050405020304" pitchFamily="18" charset="0"/>
              </a:rPr>
              <a:t>Continuous monitoring of user feedback to implement updates and improvements to the chatbot algorithm and .user interface using Agile development methods</a:t>
            </a:r>
            <a:endParaRPr lang="en-GB"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Timeline of Project</a:t>
            </a:r>
          </a:p>
        </p:txBody>
      </p:sp>
      <p:pic>
        <p:nvPicPr>
          <p:cNvPr id="5" name="Content Placeholder 4">
            <a:extLst>
              <a:ext uri="{FF2B5EF4-FFF2-40B4-BE49-F238E27FC236}">
                <a16:creationId xmlns:a16="http://schemas.microsoft.com/office/drawing/2014/main" id="{FE3BCA46-2383-8498-D9C2-08490A50E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9835"/>
            <a:ext cx="10515600" cy="3089387"/>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3545"/>
          </a:xfrm>
        </p:spPr>
        <p:txBody>
          <a:bodyPr/>
          <a:lstStyle/>
          <a:p>
            <a:r>
              <a:rPr lang="en-GB" b="1" dirty="0">
                <a:latin typeface="Times New Roman" panose="02020603050405020304" pitchFamily="18" charset="0"/>
                <a:cs typeface="Times New Roman" panose="02020603050405020304" pitchFamily="18" charset="0"/>
              </a:rPr>
              <a:t>Outcomes / Results Obtained</a:t>
            </a:r>
          </a:p>
        </p:txBody>
      </p:sp>
      <p:sp>
        <p:nvSpPr>
          <p:cNvPr id="7" name="Content Placeholder 6">
            <a:extLst>
              <a:ext uri="{FF2B5EF4-FFF2-40B4-BE49-F238E27FC236}">
                <a16:creationId xmlns:a16="http://schemas.microsoft.com/office/drawing/2014/main" id="{41CB7863-66AA-8355-A742-CC483FA3C108}"/>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Home Page:</a:t>
            </a:r>
          </a:p>
        </p:txBody>
      </p:sp>
      <p:pic>
        <p:nvPicPr>
          <p:cNvPr id="8" name="Picture 7">
            <a:extLst>
              <a:ext uri="{FF2B5EF4-FFF2-40B4-BE49-F238E27FC236}">
                <a16:creationId xmlns:a16="http://schemas.microsoft.com/office/drawing/2014/main" id="{00C84DFC-94A1-05B7-53FE-CF0011AAF2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2187146"/>
            <a:ext cx="10515600" cy="3558745"/>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AC9F-F1C0-0A0E-C9CD-669DFC4C7AF9}"/>
              </a:ext>
            </a:extLst>
          </p:cNvPr>
          <p:cNvSpPr>
            <a:spLocks noGrp="1"/>
          </p:cNvSpPr>
          <p:nvPr>
            <p:ph type="title"/>
          </p:nvPr>
        </p:nvSpPr>
        <p:spPr/>
        <p:txBody>
          <a:bodyPr/>
          <a:lstStyle/>
          <a:p>
            <a:r>
              <a:rPr lang="en-US" dirty="0"/>
              <a:t> </a:t>
            </a:r>
          </a:p>
        </p:txBody>
      </p:sp>
      <p:sp>
        <p:nvSpPr>
          <p:cNvPr id="6" name="Content Placeholder 5">
            <a:extLst>
              <a:ext uri="{FF2B5EF4-FFF2-40B4-BE49-F238E27FC236}">
                <a16:creationId xmlns:a16="http://schemas.microsoft.com/office/drawing/2014/main" id="{0EA9F9A8-9510-9AE9-2D0A-3BFE5759F465}"/>
              </a:ext>
            </a:extLst>
          </p:cNvPr>
          <p:cNvSpPr>
            <a:spLocks noGrp="1"/>
          </p:cNvSpPr>
          <p:nvPr>
            <p:ph idx="1"/>
          </p:nvPr>
        </p:nvSpPr>
        <p:spPr/>
        <p:txBody>
          <a:bodyPr/>
          <a:lstStyle/>
          <a:p>
            <a:pPr marL="0" indent="0">
              <a:buNone/>
            </a:pPr>
            <a:r>
              <a:rPr lang="en-AU" sz="1800" b="1" dirty="0">
                <a:effectLst/>
                <a:latin typeface="Times New Roman" panose="02020603050405020304" pitchFamily="18" charset="0"/>
                <a:ea typeface="SimSun" panose="02010600030101010101" pitchFamily="2" charset="-122"/>
              </a:rPr>
              <a:t>Chatbot Page:</a:t>
            </a:r>
            <a:endParaRPr lang="en-US" dirty="0"/>
          </a:p>
        </p:txBody>
      </p:sp>
      <p:pic>
        <p:nvPicPr>
          <p:cNvPr id="7" name="Picture 6">
            <a:extLst>
              <a:ext uri="{FF2B5EF4-FFF2-40B4-BE49-F238E27FC236}">
                <a16:creationId xmlns:a16="http://schemas.microsoft.com/office/drawing/2014/main" id="{4D9DF279-9CD0-2D77-78FA-9EEA2B4EB6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162433"/>
            <a:ext cx="10515599" cy="3657600"/>
          </a:xfrm>
          <a:prstGeom prst="rect">
            <a:avLst/>
          </a:prstGeom>
        </p:spPr>
      </p:pic>
    </p:spTree>
    <p:extLst>
      <p:ext uri="{BB962C8B-B14F-4D97-AF65-F5344CB8AC3E}">
        <p14:creationId xmlns:p14="http://schemas.microsoft.com/office/powerpoint/2010/main" val="309266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7B91-A763-25BF-320D-91327632F79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5DF4984-8567-03E2-659B-9542FA9B4F6A}"/>
              </a:ext>
            </a:extLst>
          </p:cNvPr>
          <p:cNvSpPr>
            <a:spLocks noGrp="1"/>
          </p:cNvSpPr>
          <p:nvPr>
            <p:ph idx="1"/>
          </p:nvPr>
        </p:nvSpPr>
        <p:spPr/>
        <p:txBody>
          <a:bodyPr/>
          <a:lstStyle/>
          <a:p>
            <a:pPr marL="0" indent="0">
              <a:buNone/>
            </a:pPr>
            <a:r>
              <a:rPr lang="en-AU" sz="1800" b="1" dirty="0">
                <a:effectLst/>
                <a:latin typeface="Times New Roman" panose="02020603050405020304" pitchFamily="18" charset="0"/>
                <a:ea typeface="SimSun" panose="02010600030101010101" pitchFamily="2" charset="-122"/>
              </a:rPr>
              <a:t>Chatbot interaction</a:t>
            </a:r>
            <a:endParaRPr lang="en-US" dirty="0"/>
          </a:p>
        </p:txBody>
      </p:sp>
      <p:pic>
        <p:nvPicPr>
          <p:cNvPr id="4" name="Picture 3">
            <a:extLst>
              <a:ext uri="{FF2B5EF4-FFF2-40B4-BE49-F238E27FC236}">
                <a16:creationId xmlns:a16="http://schemas.microsoft.com/office/drawing/2014/main" id="{3A2E3D35-9999-FEC0-8C77-66E684FCA1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61286"/>
            <a:ext cx="10515600" cy="3620529"/>
          </a:xfrm>
          <a:prstGeom prst="rect">
            <a:avLst/>
          </a:prstGeom>
        </p:spPr>
      </p:pic>
    </p:spTree>
    <p:extLst>
      <p:ext uri="{BB962C8B-B14F-4D97-AF65-F5344CB8AC3E}">
        <p14:creationId xmlns:p14="http://schemas.microsoft.com/office/powerpoint/2010/main" val="2493057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F5F9-100E-DD04-29C3-BEA128EDF34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A305D04-072C-DFF1-464D-A66C3A66CF6B}"/>
              </a:ext>
            </a:extLst>
          </p:cNvPr>
          <p:cNvSpPr>
            <a:spLocks noGrp="1"/>
          </p:cNvSpPr>
          <p:nvPr>
            <p:ph idx="1"/>
          </p:nvPr>
        </p:nvSpPr>
        <p:spPr>
          <a:xfrm>
            <a:off x="488576" y="597461"/>
            <a:ext cx="10515600" cy="4351338"/>
          </a:xfrm>
        </p:spPr>
        <p:txBody>
          <a:bodyPr/>
          <a:lstStyle/>
          <a:p>
            <a:pPr marL="0" indent="0">
              <a:buNone/>
            </a:pPr>
            <a:r>
              <a:rPr lang="en-AU" sz="1800" b="1" dirty="0">
                <a:effectLst/>
                <a:latin typeface="Times New Roman" panose="02020603050405020304" pitchFamily="18" charset="0"/>
                <a:ea typeface="SimSun" panose="02010600030101010101" pitchFamily="2" charset="-122"/>
              </a:rPr>
              <a:t>Result 1:</a:t>
            </a:r>
          </a:p>
          <a:p>
            <a:pPr marL="0" indent="0">
              <a:buNone/>
            </a:pPr>
            <a:endParaRPr lang="en-US" dirty="0"/>
          </a:p>
        </p:txBody>
      </p:sp>
      <p:pic>
        <p:nvPicPr>
          <p:cNvPr id="4" name="Picture 3">
            <a:extLst>
              <a:ext uri="{FF2B5EF4-FFF2-40B4-BE49-F238E27FC236}">
                <a16:creationId xmlns:a16="http://schemas.microsoft.com/office/drawing/2014/main" id="{430BB52B-71B7-CA1A-793E-82C9AABE16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388" y="1027906"/>
            <a:ext cx="10515600" cy="3659538"/>
          </a:xfrm>
          <a:prstGeom prst="rect">
            <a:avLst/>
          </a:prstGeom>
        </p:spPr>
      </p:pic>
    </p:spTree>
    <p:extLst>
      <p:ext uri="{BB962C8B-B14F-4D97-AF65-F5344CB8AC3E}">
        <p14:creationId xmlns:p14="http://schemas.microsoft.com/office/powerpoint/2010/main" val="311970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699653"/>
            <a:ext cx="10515600" cy="5664819"/>
          </a:xfrm>
        </p:spPr>
        <p:txBody>
          <a:bodyPr>
            <a:normAutofit/>
          </a:bodyPr>
          <a:lstStyle/>
          <a:p>
            <a:pPr marL="0" indent="0" algn="just">
              <a:buNone/>
            </a:pPr>
            <a:r>
              <a:rPr lang="en-US" sz="1900" b="0" i="0" dirty="0">
                <a:effectLst/>
                <a:latin typeface="Times New Roman" panose="02020603050405020304" pitchFamily="18" charset="0"/>
                <a:cs typeface="Times New Roman" panose="02020603050405020304" pitchFamily="18" charset="0"/>
              </a:rPr>
              <a:t>The development of the Loan Bot is driven by the need to overcome challenges and inefficiencies in obtaining information about government loans. Traditional methods of accessing loan-related information can be time-consuming and cumbersome, often requiring individuals to navigate complex websites or engage with representatives. To address these issues, the Loan Bot utilizes Natural Language Processing (NLP) and Machine Learning techniques.</a:t>
            </a:r>
            <a:endParaRPr lang="en-US" sz="1900" dirty="0">
              <a:latin typeface="Times New Roman" panose="02020603050405020304" pitchFamily="18" charset="0"/>
              <a:cs typeface="Times New Roman" panose="02020603050405020304" pitchFamily="18" charset="0"/>
            </a:endParaRPr>
          </a:p>
          <a:p>
            <a:pPr marL="0" indent="0" algn="just">
              <a:buNone/>
            </a:pPr>
            <a:br>
              <a:rPr lang="en-US" dirty="0">
                <a:latin typeface="Times New Roman" panose="02020603050405020304" pitchFamily="18" charset="0"/>
                <a:cs typeface="Times New Roman" panose="02020603050405020304" pitchFamily="18" charset="0"/>
              </a:rPr>
            </a:br>
            <a:r>
              <a:rPr lang="en-US" sz="1900" b="0" i="0" dirty="0">
                <a:effectLst/>
                <a:latin typeface="Times New Roman" panose="02020603050405020304" pitchFamily="18" charset="0"/>
                <a:cs typeface="Times New Roman" panose="02020603050405020304" pitchFamily="18" charset="0"/>
              </a:rPr>
              <a:t>The Loan Bot PDF addresses the challenge individuals encounter in understanding government loan schemes, causing inefficiencies and delays in obtaining crucial information. The chatbot's purpose is to streamline this process by serving as an efficient intermediary between users and the complex landscape of government loan procedures. Through intelligent analysis of user queries, the bot provides optimal answers, saving users time and eliminating the necessity for direct visits to financial institutions for inquiries</a:t>
            </a:r>
            <a:endParaRPr lang="en-GB"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E8B4-05E2-881D-2566-C251F6AD565C}"/>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23043E1E-FE23-8A81-226F-32F6FDA12822}"/>
              </a:ext>
            </a:extLst>
          </p:cNvPr>
          <p:cNvSpPr>
            <a:spLocks noGrp="1"/>
          </p:cNvSpPr>
          <p:nvPr>
            <p:ph idx="1"/>
          </p:nvPr>
        </p:nvSpPr>
        <p:spPr/>
        <p:txBody>
          <a:bodyPr/>
          <a:lstStyle/>
          <a:p>
            <a:pPr marL="0" indent="0">
              <a:buNone/>
            </a:pPr>
            <a:r>
              <a:rPr lang="en-US" dirty="0"/>
              <a:t>Result 2:</a:t>
            </a:r>
          </a:p>
          <a:p>
            <a:pPr marL="0" indent="0">
              <a:buNone/>
            </a:pPr>
            <a:endParaRPr lang="en-US" dirty="0"/>
          </a:p>
        </p:txBody>
      </p:sp>
      <p:pic>
        <p:nvPicPr>
          <p:cNvPr id="8" name="Picture 7">
            <a:extLst>
              <a:ext uri="{FF2B5EF4-FFF2-40B4-BE49-F238E27FC236}">
                <a16:creationId xmlns:a16="http://schemas.microsoft.com/office/drawing/2014/main" id="{48700F8C-6102-3AEA-4D02-EB0F208381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36573"/>
            <a:ext cx="10515600" cy="3694670"/>
          </a:xfrm>
          <a:prstGeom prst="rect">
            <a:avLst/>
          </a:prstGeom>
        </p:spPr>
      </p:pic>
    </p:spTree>
    <p:extLst>
      <p:ext uri="{BB962C8B-B14F-4D97-AF65-F5344CB8AC3E}">
        <p14:creationId xmlns:p14="http://schemas.microsoft.com/office/powerpoint/2010/main" val="7391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BAA0-35FB-362F-067D-5F88DB6FD7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0365E2-7944-FB0F-24FD-C5A0756CD39E}"/>
              </a:ext>
            </a:extLst>
          </p:cNvPr>
          <p:cNvSpPr>
            <a:spLocks noGrp="1"/>
          </p:cNvSpPr>
          <p:nvPr>
            <p:ph idx="1"/>
          </p:nvPr>
        </p:nvSpPr>
        <p:spPr/>
        <p:txBody>
          <a:bodyPr/>
          <a:lstStyle/>
          <a:p>
            <a:pPr marL="0" indent="0">
              <a:buNone/>
            </a:pPr>
            <a:r>
              <a:rPr lang="en-US" dirty="0"/>
              <a:t>Result 3:</a:t>
            </a:r>
          </a:p>
          <a:p>
            <a:pPr marL="0" indent="0">
              <a:buNone/>
            </a:pPr>
            <a:endParaRPr lang="en-US" dirty="0"/>
          </a:p>
        </p:txBody>
      </p:sp>
      <p:pic>
        <p:nvPicPr>
          <p:cNvPr id="4" name="Picture 3">
            <a:extLst>
              <a:ext uri="{FF2B5EF4-FFF2-40B4-BE49-F238E27FC236}">
                <a16:creationId xmlns:a16="http://schemas.microsoft.com/office/drawing/2014/main" id="{54DB1C27-FF38-FEAB-2572-14408DB616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11860"/>
            <a:ext cx="10515599" cy="3707026"/>
          </a:xfrm>
          <a:prstGeom prst="rect">
            <a:avLst/>
          </a:prstGeom>
        </p:spPr>
      </p:pic>
    </p:spTree>
    <p:extLst>
      <p:ext uri="{BB962C8B-B14F-4D97-AF65-F5344CB8AC3E}">
        <p14:creationId xmlns:p14="http://schemas.microsoft.com/office/powerpoint/2010/main" val="406876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lgn="just">
              <a:buNone/>
            </a:pPr>
            <a:r>
              <a:rPr lang="en-US" sz="1900" b="0" i="0" dirty="0">
                <a:effectLst/>
                <a:latin typeface="Times New Roman" panose="02020603050405020304" pitchFamily="18" charset="0"/>
                <a:cs typeface="Times New Roman" panose="02020603050405020304" pitchFamily="18" charset="0"/>
              </a:rPr>
              <a:t>In conclusion, the development and deployment of the Loan Bot mark a significant leap forward in leveraging technology to streamline the dissemination of financial information, particularly within the domain of government loan schemes. The integration of Natural Language Processing (NLP) and machine learning empowers the chatbot to intelligently comprehend and respond to user queries, providing a user-friendly alternative to conventional methods of obtaining loan-related information.</a:t>
            </a:r>
          </a:p>
          <a:p>
            <a:pPr marL="0" indent="0" algn="just">
              <a:buNone/>
            </a:pPr>
            <a:r>
              <a:rPr lang="en-US" sz="1900" b="0" i="0" dirty="0">
                <a:effectLst/>
                <a:latin typeface="Times New Roman" panose="02020603050405020304" pitchFamily="18" charset="0"/>
                <a:cs typeface="Times New Roman" panose="02020603050405020304" pitchFamily="18" charset="0"/>
              </a:rPr>
              <a:t>The primary objective of the Loan Bot is to enhance user convenience by saving time through the delivery of prompt and accurate responses to user queries. This not only contributes to the overall efficiency of the loan application process but also establishes the chatbot as a reliable tool in facilitating seamless interactions. Through the continuous application of machine learning techniques, the chatbot refines its understanding and response patterns, ensuring adaptability and precision in its interactions with users.</a:t>
            </a:r>
          </a:p>
          <a:p>
            <a:pPr marL="0" indent="0" algn="just">
              <a:buNone/>
            </a:pPr>
            <a:r>
              <a:rPr lang="en-US" sz="1900" i="0" dirty="0">
                <a:effectLst/>
                <a:latin typeface="Times New Roman" panose="02020603050405020304" pitchFamily="18" charset="0"/>
                <a:cs typeface="Times New Roman" panose="02020603050405020304" pitchFamily="18" charset="0"/>
              </a:rPr>
              <a:t>The document underscores key principles such as transparency, user trust, and compliance with regulatory standards. It emphasizes the importance of continuous improvement, multi-channel integration, and user education in financial literacy as essential elements for evolving the Loan Bot into a sophisticated and user-centric tool.</a:t>
            </a:r>
            <a:endParaRPr lang="en-GB"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4AAD-ABBF-D1CD-9712-F0A36A24213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AA0BC63-2D72-5F19-F8CD-165CE77F0ED3}"/>
              </a:ext>
            </a:extLst>
          </p:cNvPr>
          <p:cNvSpPr>
            <a:spLocks noGrp="1"/>
          </p:cNvSpPr>
          <p:nvPr>
            <p:ph idx="1"/>
          </p:nvPr>
        </p:nvSpPr>
        <p:spPr/>
        <p:txBody>
          <a:bodyPr>
            <a:normAutofit/>
          </a:bodyPr>
          <a:lstStyle/>
          <a:p>
            <a:pPr marL="0" indent="0" algn="just">
              <a:buNone/>
            </a:pPr>
            <a:r>
              <a:rPr lang="en-US" sz="1900" b="0" i="0" dirty="0">
                <a:effectLst/>
                <a:latin typeface="Times New Roman" panose="02020603050405020304" pitchFamily="18" charset="0"/>
                <a:cs typeface="Times New Roman" panose="02020603050405020304" pitchFamily="18" charset="0"/>
              </a:rPr>
              <a:t>Looking towards the future, the direction of work for the Loan Bot includes refining natural language understanding, sentiment analysis, entity recognition, and intent classification. Additionally, there will be a focus on developing machine learning algorithms for dynamic and personalized loan recommendations, risk assessment, and fraud detection. These advancements aim to further enhance user interaction and ensure the security and reliability of loan processes.</a:t>
            </a:r>
          </a:p>
          <a:p>
            <a:pPr marL="0" indent="0" algn="just">
              <a:buNone/>
            </a:pPr>
            <a:r>
              <a:rPr lang="en-US" sz="1900" b="0" i="0" dirty="0">
                <a:effectLst/>
                <a:latin typeface="Times New Roman" panose="02020603050405020304" pitchFamily="18" charset="0"/>
                <a:cs typeface="Times New Roman" panose="02020603050405020304" pitchFamily="18" charset="0"/>
              </a:rPr>
              <a:t>In summary, the Loan Bot exemplifies the transformative potential of NLP and machine learning-powered chatbots in reshaping how individuals engage with financial services. It prioritizes precision, efficiency, and user satisfaction, setting the stage for continued advancements in the realm of financial assistance and information dissemination.</a:t>
            </a:r>
          </a:p>
          <a:p>
            <a:pPr algn="just"/>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77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40143"/>
            <a:ext cx="10515600" cy="4351338"/>
          </a:xfrm>
        </p:spPr>
        <p:txBody>
          <a:bodyPr/>
          <a:lstStyle/>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[1] Yingying Gao and Marijn Janssen. 2020. Generating value from government data using AI: An exploratory study. In 19th IFIP WG 8.5 International Conference on Electronic Government. Springer, 319–331.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[2] </a:t>
            </a:r>
            <a:r>
              <a:rPr lang="en-AU" sz="1800" dirty="0" err="1">
                <a:effectLst/>
                <a:latin typeface="Times New Roman" panose="02020603050405020304" pitchFamily="18" charset="0"/>
                <a:ea typeface="SimSun" panose="02010600030101010101" pitchFamily="2" charset="-122"/>
              </a:rPr>
              <a:t>Rizk</a:t>
            </a:r>
            <a:r>
              <a:rPr lang="en-AU" sz="1800" dirty="0">
                <a:effectLst/>
                <a:latin typeface="Times New Roman" panose="02020603050405020304" pitchFamily="18" charset="0"/>
                <a:ea typeface="SimSun" panose="02010600030101010101" pitchFamily="2" charset="-122"/>
              </a:rPr>
              <a:t>, Y., </a:t>
            </a:r>
            <a:r>
              <a:rPr lang="en-AU" sz="1800" dirty="0" err="1">
                <a:effectLst/>
                <a:latin typeface="Times New Roman" panose="02020603050405020304" pitchFamily="18" charset="0"/>
                <a:ea typeface="SimSun" panose="02010600030101010101" pitchFamily="2" charset="-122"/>
              </a:rPr>
              <a:t>Isahagian</a:t>
            </a:r>
            <a:r>
              <a:rPr lang="en-AU" sz="1800" dirty="0">
                <a:effectLst/>
                <a:latin typeface="Times New Roman" panose="02020603050405020304" pitchFamily="18" charset="0"/>
                <a:ea typeface="SimSun" panose="02010600030101010101" pitchFamily="2" charset="-122"/>
              </a:rPr>
              <a:t>, V., Boag, S., </a:t>
            </a:r>
            <a:r>
              <a:rPr lang="en-AU" sz="1800" dirty="0" err="1">
                <a:effectLst/>
                <a:latin typeface="Times New Roman" panose="02020603050405020304" pitchFamily="18" charset="0"/>
                <a:ea typeface="SimSun" panose="02010600030101010101" pitchFamily="2" charset="-122"/>
              </a:rPr>
              <a:t>Khazaeni</a:t>
            </a:r>
            <a:r>
              <a:rPr lang="en-AU" sz="1800" dirty="0">
                <a:effectLst/>
                <a:latin typeface="Times New Roman" panose="02020603050405020304" pitchFamily="18" charset="0"/>
                <a:ea typeface="SimSun" panose="02010600030101010101" pitchFamily="2" charset="-122"/>
              </a:rPr>
              <a:t>, Y., </a:t>
            </a:r>
            <a:r>
              <a:rPr lang="en-AU" sz="1800" dirty="0" err="1">
                <a:effectLst/>
                <a:latin typeface="Times New Roman" panose="02020603050405020304" pitchFamily="18" charset="0"/>
                <a:ea typeface="SimSun" panose="02010600030101010101" pitchFamily="2" charset="-122"/>
              </a:rPr>
              <a:t>Unuvar</a:t>
            </a:r>
            <a:r>
              <a:rPr lang="en-AU" sz="1800" dirty="0">
                <a:effectLst/>
                <a:latin typeface="Times New Roman" panose="02020603050405020304" pitchFamily="18" charset="0"/>
                <a:ea typeface="SimSun" panose="02010600030101010101" pitchFamily="2" charset="-122"/>
              </a:rPr>
              <a:t>, </a:t>
            </a:r>
            <a:r>
              <a:rPr lang="en-AU" sz="1800" dirty="0" err="1">
                <a:effectLst/>
                <a:latin typeface="Times New Roman" panose="02020603050405020304" pitchFamily="18" charset="0"/>
                <a:ea typeface="SimSun" panose="02010600030101010101" pitchFamily="2" charset="-122"/>
              </a:rPr>
              <a:t>M.,Muthusamy</a:t>
            </a:r>
            <a:r>
              <a:rPr lang="en-AU" sz="1800" dirty="0">
                <a:effectLst/>
                <a:latin typeface="Times New Roman" panose="02020603050405020304" pitchFamily="18" charset="0"/>
                <a:ea typeface="SimSun" panose="02010600030101010101" pitchFamily="2" charset="-122"/>
              </a:rPr>
              <a:t>, V. and Khalaf, R., 2020, September. A Conversational Digital Assistant for Intelligent Process Automation. In International Conference on Business Process Management (pp. 85-100).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[3] </a:t>
            </a:r>
            <a:r>
              <a:rPr lang="en-AU" sz="1800" dirty="0" err="1">
                <a:effectLst/>
                <a:latin typeface="Times New Roman" panose="02020603050405020304" pitchFamily="18" charset="0"/>
                <a:ea typeface="SimSun" panose="02010600030101010101" pitchFamily="2" charset="-122"/>
              </a:rPr>
              <a:t>Adamopoulou</a:t>
            </a:r>
            <a:r>
              <a:rPr lang="en-AU" sz="1800" dirty="0">
                <a:effectLst/>
                <a:latin typeface="Times New Roman" panose="02020603050405020304" pitchFamily="18" charset="0"/>
                <a:ea typeface="SimSun" panose="02010600030101010101" pitchFamily="2" charset="-122"/>
              </a:rPr>
              <a:t>, Eleni, and </a:t>
            </a:r>
            <a:r>
              <a:rPr lang="en-AU" sz="1800" dirty="0" err="1">
                <a:effectLst/>
                <a:latin typeface="Times New Roman" panose="02020603050405020304" pitchFamily="18" charset="0"/>
                <a:ea typeface="SimSun" panose="02010600030101010101" pitchFamily="2" charset="-122"/>
              </a:rPr>
              <a:t>Lefteris</a:t>
            </a:r>
            <a:r>
              <a:rPr lang="en-AU" sz="1800" dirty="0">
                <a:effectLst/>
                <a:latin typeface="Times New Roman" panose="02020603050405020304" pitchFamily="18" charset="0"/>
                <a:ea typeface="SimSun" panose="02010600030101010101" pitchFamily="2" charset="-122"/>
              </a:rPr>
              <a:t> </a:t>
            </a:r>
            <a:r>
              <a:rPr lang="en-AU" sz="1800" dirty="0" err="1">
                <a:effectLst/>
                <a:latin typeface="Times New Roman" panose="02020603050405020304" pitchFamily="18" charset="0"/>
                <a:ea typeface="SimSun" panose="02010600030101010101" pitchFamily="2" charset="-122"/>
              </a:rPr>
              <a:t>Moussiades</a:t>
            </a:r>
            <a:r>
              <a:rPr lang="en-AU" sz="1800" dirty="0">
                <a:effectLst/>
                <a:latin typeface="Times New Roman" panose="02020603050405020304" pitchFamily="18" charset="0"/>
                <a:ea typeface="SimSun" panose="02010600030101010101" pitchFamily="2" charset="-122"/>
              </a:rPr>
              <a:t>. “An overview of chatbot technology.” IFIP International Conference on Artificial Intelligence Applications and Innovations. Springer, Cham, vol. 584, 2020.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[4] O. </a:t>
            </a:r>
            <a:r>
              <a:rPr lang="en-AU" sz="1800" dirty="0" err="1">
                <a:effectLst/>
                <a:latin typeface="Times New Roman" panose="02020603050405020304" pitchFamily="18" charset="0"/>
                <a:ea typeface="SimSun" panose="02010600030101010101" pitchFamily="2" charset="-122"/>
              </a:rPr>
              <a:t>Hourrane</a:t>
            </a:r>
            <a:r>
              <a:rPr lang="en-AU" sz="1800" dirty="0">
                <a:effectLst/>
                <a:latin typeface="Times New Roman" panose="02020603050405020304" pitchFamily="18" charset="0"/>
                <a:ea typeface="SimSun" panose="02010600030101010101" pitchFamily="2" charset="-122"/>
              </a:rPr>
              <a:t>, H. </a:t>
            </a:r>
            <a:r>
              <a:rPr lang="en-AU" sz="1800" dirty="0" err="1">
                <a:effectLst/>
                <a:latin typeface="Times New Roman" panose="02020603050405020304" pitchFamily="18" charset="0"/>
                <a:ea typeface="SimSun" panose="02010600030101010101" pitchFamily="2" charset="-122"/>
              </a:rPr>
              <a:t>Ouchra</a:t>
            </a:r>
            <a:r>
              <a:rPr lang="en-AU" sz="1800" dirty="0">
                <a:effectLst/>
                <a:latin typeface="Times New Roman" panose="02020603050405020304" pitchFamily="18" charset="0"/>
                <a:ea typeface="SimSun" panose="02010600030101010101" pitchFamily="2" charset="-122"/>
              </a:rPr>
              <a:t>, A. Hafsa, EL. </a:t>
            </a:r>
            <a:r>
              <a:rPr lang="en-AU" sz="1800" dirty="0" err="1">
                <a:effectLst/>
                <a:latin typeface="Times New Roman" panose="02020603050405020304" pitchFamily="18" charset="0"/>
                <a:ea typeface="SimSun" panose="02010600030101010101" pitchFamily="2" charset="-122"/>
              </a:rPr>
              <a:t>Eddaoui</a:t>
            </a:r>
            <a:r>
              <a:rPr lang="en-AU" sz="1800" dirty="0">
                <a:effectLst/>
                <a:latin typeface="Times New Roman" panose="02020603050405020304" pitchFamily="18" charset="0"/>
                <a:ea typeface="SimSun" panose="02010600030101010101" pitchFamily="2" charset="-122"/>
              </a:rPr>
              <a:t>, H. </a:t>
            </a:r>
            <a:r>
              <a:rPr lang="en-AU" sz="1800" dirty="0" err="1">
                <a:effectLst/>
                <a:latin typeface="Times New Roman" panose="02020603050405020304" pitchFamily="18" charset="0"/>
                <a:ea typeface="SimSun" panose="02010600030101010101" pitchFamily="2" charset="-122"/>
              </a:rPr>
              <a:t>Benlahmar</a:t>
            </a:r>
            <a:r>
              <a:rPr lang="en-AU" sz="1800" dirty="0">
                <a:effectLst/>
                <a:latin typeface="Times New Roman" panose="02020603050405020304" pitchFamily="18" charset="0"/>
                <a:ea typeface="SimSun" panose="02010600030101010101" pitchFamily="2" charset="-122"/>
              </a:rPr>
              <a:t> and O. </a:t>
            </a:r>
            <a:r>
              <a:rPr lang="en-AU" sz="1800" dirty="0" err="1">
                <a:effectLst/>
                <a:latin typeface="Times New Roman" panose="02020603050405020304" pitchFamily="18" charset="0"/>
                <a:ea typeface="SimSun" panose="02010600030101010101" pitchFamily="2" charset="-122"/>
              </a:rPr>
              <a:t>Zahour</a:t>
            </a:r>
            <a:r>
              <a:rPr lang="en-AU" sz="1800" dirty="0">
                <a:effectLst/>
                <a:latin typeface="Times New Roman" panose="02020603050405020304" pitchFamily="18" charset="0"/>
                <a:ea typeface="SimSun" panose="02010600030101010101" pitchFamily="2" charset="-122"/>
              </a:rPr>
              <a:t>, "Towards a Chatbot for educational and vocational guidance in Morocco: Chatbot E-Orientation", International Journal of Advanced Trends in Computer Science and Engineering, vol. 9, no. 2, pp. 2479-2487, April 2020.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[5] R. Rajkumar and V. Ganapathy, "Bio-Inspiring Learning Style Chatbot Inventory Using Brain Computing Interface to Increase the Efficiency of E-Learning", IEEE Access, vol. 8, pp. 67377-67395, 2020. </a:t>
            </a:r>
            <a:endParaRPr lang="en-US" sz="1800" dirty="0">
              <a:effectLst/>
              <a:latin typeface="Times New Roman" panose="02020603050405020304" pitchFamily="18" charset="0"/>
              <a:ea typeface="SimSun" panose="02010600030101010101" pitchFamily="2" charset="-122"/>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DFC2-B69B-B964-27C2-FA4144DB3A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7D3827-520C-EFC3-B40A-C11511A71ACF}"/>
              </a:ext>
            </a:extLst>
          </p:cNvPr>
          <p:cNvSpPr>
            <a:spLocks noGrp="1"/>
          </p:cNvSpPr>
          <p:nvPr>
            <p:ph idx="1"/>
          </p:nvPr>
        </p:nvSpPr>
        <p:spPr/>
        <p:txBody>
          <a:bodyPr>
            <a:normAutofit/>
          </a:bodyPr>
          <a:lstStyle/>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 </a:t>
            </a:r>
            <a:r>
              <a:rPr lang="en-AU" sz="1800" dirty="0">
                <a:effectLst/>
                <a:latin typeface="Times New Roman" panose="02020603050405020304" pitchFamily="18" charset="0"/>
                <a:ea typeface="SimSun" panose="02010600030101010101" pitchFamily="2" charset="-122"/>
              </a:rPr>
              <a:t>[6] M. Dharani, J. V. S. L. </a:t>
            </a:r>
            <a:r>
              <a:rPr lang="en-AU" sz="1800" dirty="0" err="1">
                <a:effectLst/>
                <a:latin typeface="Times New Roman" panose="02020603050405020304" pitchFamily="18" charset="0"/>
                <a:ea typeface="SimSun" panose="02010600030101010101" pitchFamily="2" charset="-122"/>
              </a:rPr>
              <a:t>Jyostna</a:t>
            </a:r>
            <a:r>
              <a:rPr lang="en-AU" sz="1800" dirty="0">
                <a:effectLst/>
                <a:latin typeface="Times New Roman" panose="02020603050405020304" pitchFamily="18" charset="0"/>
                <a:ea typeface="SimSun" panose="02010600030101010101" pitchFamily="2" charset="-122"/>
              </a:rPr>
              <a:t>, E. </a:t>
            </a:r>
            <a:r>
              <a:rPr lang="en-AU" sz="1800" dirty="0" err="1">
                <a:effectLst/>
                <a:latin typeface="Times New Roman" panose="02020603050405020304" pitchFamily="18" charset="0"/>
                <a:ea typeface="SimSun" panose="02010600030101010101" pitchFamily="2" charset="-122"/>
              </a:rPr>
              <a:t>Sucharitha</a:t>
            </a:r>
            <a:r>
              <a:rPr lang="en-AU" sz="1800" dirty="0">
                <a:effectLst/>
                <a:latin typeface="Times New Roman" panose="02020603050405020304" pitchFamily="18" charset="0"/>
                <a:ea typeface="SimSun" panose="02010600030101010101" pitchFamily="2" charset="-122"/>
              </a:rPr>
              <a:t>, R. </a:t>
            </a:r>
            <a:r>
              <a:rPr lang="en-AU" sz="1800" dirty="0" err="1">
                <a:effectLst/>
                <a:latin typeface="Times New Roman" panose="02020603050405020304" pitchFamily="18" charset="0"/>
                <a:ea typeface="SimSun" panose="02010600030101010101" pitchFamily="2" charset="-122"/>
              </a:rPr>
              <a:t>Likitha</a:t>
            </a:r>
            <a:r>
              <a:rPr lang="en-AU" sz="1800" dirty="0">
                <a:effectLst/>
                <a:latin typeface="Times New Roman" panose="02020603050405020304" pitchFamily="18" charset="0"/>
                <a:ea typeface="SimSun" panose="02010600030101010101" pitchFamily="2" charset="-122"/>
              </a:rPr>
              <a:t> and S. Manne, "Interactive Transport Enquiry with AI Chatbot", 2020 4th International Conference on Intelligent Computing and Control Systems (ICICCS), pp. 1271-1276, 2020.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AU" sz="1800" dirty="0">
                <a:effectLst/>
                <a:latin typeface="Times New Roman" panose="02020603050405020304" pitchFamily="18" charset="0"/>
                <a:ea typeface="SimSun" panose="02010600030101010101" pitchFamily="2" charset="-122"/>
              </a:rPr>
              <a:t>[7] </a:t>
            </a:r>
            <a:r>
              <a:rPr lang="en-AU" sz="1800" dirty="0" err="1">
                <a:effectLst/>
                <a:latin typeface="Times New Roman" panose="02020603050405020304" pitchFamily="18" charset="0"/>
                <a:ea typeface="SimSun" panose="02010600030101010101" pitchFamily="2" charset="-122"/>
              </a:rPr>
              <a:t>Ramires</a:t>
            </a:r>
            <a:r>
              <a:rPr lang="en-AU" sz="1800" dirty="0">
                <a:effectLst/>
                <a:latin typeface="Times New Roman" panose="02020603050405020304" pitchFamily="18" charset="0"/>
                <a:ea typeface="SimSun" panose="02010600030101010101" pitchFamily="2" charset="-122"/>
              </a:rPr>
              <a:t> Hernández P, Valle-Cruz D and Mendoza Méndez R.(2022). Review on the Application of Artificial Intelligence-Based Chatbots in Public Administration. Handbook of Research on Applied Artificial Intelligence and Robotics for Government Processes. 10.4018/978-1-6684-5624-8.ch007. (133-155).</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tabLst>
                <a:tab pos="274320" algn="l"/>
              </a:tabLst>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tabLst>
                <a:tab pos="274320" algn="l"/>
              </a:tabLst>
            </a:pPr>
            <a:r>
              <a:rPr lang="en-US" sz="1800" dirty="0">
                <a:effectLst/>
                <a:latin typeface="Times New Roman" panose="02020603050405020304" pitchFamily="18" charset="0"/>
                <a:ea typeface="SimSun" panose="02010600030101010101" pitchFamily="2" charset="-122"/>
              </a:rPr>
              <a:t>[8] Collins,  Coty  M.  “Chatbot  development  and  deployment  platform.”  US  Patent  No. 10,817,265. October 27 2020.</a:t>
            </a:r>
          </a:p>
          <a:p>
            <a:pPr marL="0" marR="0" indent="0" algn="just">
              <a:spcBef>
                <a:spcPts val="0"/>
              </a:spcBef>
              <a:spcAft>
                <a:spcPts val="0"/>
              </a:spcAft>
              <a:buNone/>
              <a:tabLst>
                <a:tab pos="274320" algn="l"/>
              </a:tabLst>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tabLst>
                <a:tab pos="274320" algn="l"/>
              </a:tabLst>
            </a:pPr>
            <a:r>
              <a:rPr lang="en-US" sz="1800" dirty="0">
                <a:effectLst/>
                <a:latin typeface="Times New Roman" panose="02020603050405020304" pitchFamily="18" charset="0"/>
                <a:ea typeface="SimSun" panose="02010600030101010101" pitchFamily="2" charset="-122"/>
              </a:rPr>
              <a:t>[9] Muhammad,  </a:t>
            </a:r>
            <a:r>
              <a:rPr lang="en-US" sz="1800" dirty="0" err="1">
                <a:effectLst/>
                <a:latin typeface="Times New Roman" panose="02020603050405020304" pitchFamily="18" charset="0"/>
                <a:ea typeface="SimSun" panose="02010600030101010101" pitchFamily="2" charset="-122"/>
              </a:rPr>
              <a:t>Aliv</a:t>
            </a:r>
            <a:r>
              <a:rPr lang="en-US" sz="1800" dirty="0">
                <a:effectLst/>
                <a:latin typeface="Times New Roman" panose="02020603050405020304" pitchFamily="18" charset="0"/>
                <a:ea typeface="SimSun" panose="02010600030101010101" pitchFamily="2" charset="-122"/>
              </a:rPr>
              <a:t>  Faizal,  et  al.  “Developing English  Conversation  Chatbot  Using </a:t>
            </a:r>
            <a:r>
              <a:rPr lang="en-US" sz="1800" dirty="0" err="1">
                <a:effectLst/>
                <a:latin typeface="Times New Roman" panose="02020603050405020304" pitchFamily="18" charset="0"/>
                <a:ea typeface="SimSun" panose="02010600030101010101" pitchFamily="2" charset="-122"/>
              </a:rPr>
              <a:t>Dialogflow</a:t>
            </a:r>
            <a:r>
              <a:rPr lang="en-US" sz="1800" dirty="0">
                <a:effectLst/>
                <a:latin typeface="Times New Roman" panose="02020603050405020304" pitchFamily="18" charset="0"/>
                <a:ea typeface="SimSun" panose="02010600030101010101" pitchFamily="2" charset="-122"/>
              </a:rPr>
              <a:t>.” 2020 International Electronics Symposium (IES). IEEE, pp. 468–475, 2020.</a:t>
            </a:r>
          </a:p>
          <a:p>
            <a:pPr marL="0" marR="0" indent="0" algn="just">
              <a:spcBef>
                <a:spcPts val="0"/>
              </a:spcBef>
              <a:spcAft>
                <a:spcPts val="0"/>
              </a:spcAft>
              <a:buNone/>
              <a:tabLst>
                <a:tab pos="274320" algn="l"/>
              </a:tabLst>
            </a:pPr>
            <a:r>
              <a:rPr lang="en-US" sz="1800" dirty="0">
                <a:effectLst/>
                <a:latin typeface="Times New Roman" panose="02020603050405020304" pitchFamily="18" charset="0"/>
                <a:ea typeface="SimSun" panose="02010600030101010101" pitchFamily="2" charset="-122"/>
              </a:rPr>
              <a:t> </a:t>
            </a:r>
          </a:p>
          <a:p>
            <a:pPr marL="0" marR="0" indent="0" algn="just">
              <a:spcBef>
                <a:spcPts val="0"/>
              </a:spcBef>
              <a:spcAft>
                <a:spcPts val="0"/>
              </a:spcAft>
              <a:buNone/>
              <a:tabLst>
                <a:tab pos="274320" algn="l"/>
              </a:tabLst>
            </a:pPr>
            <a:r>
              <a:rPr lang="en-US" sz="1800" dirty="0">
                <a:effectLst/>
                <a:latin typeface="Times New Roman" panose="02020603050405020304" pitchFamily="18" charset="0"/>
                <a:ea typeface="SimSun" panose="02010600030101010101" pitchFamily="2" charset="-122"/>
              </a:rPr>
              <a:t>[10] Sharma, Rakesh Kumar, and Manoj Joshi. “An Analytical Study and Review of open Source Chatbot framework,  RASA.” International Journal  of Engineering  Research and , vol.9, no.06 (2020).</a:t>
            </a:r>
          </a:p>
          <a:p>
            <a:pPr marL="0" indent="0">
              <a:buNone/>
            </a:pPr>
            <a:endParaRPr lang="en-US" dirty="0"/>
          </a:p>
        </p:txBody>
      </p:sp>
    </p:spTree>
    <p:extLst>
      <p:ext uri="{BB962C8B-B14F-4D97-AF65-F5344CB8AC3E}">
        <p14:creationId xmlns:p14="http://schemas.microsoft.com/office/powerpoint/2010/main" val="375664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Publication Details</a:t>
            </a:r>
          </a:p>
        </p:txBody>
      </p:sp>
      <p:pic>
        <p:nvPicPr>
          <p:cNvPr id="5" name="Content Placeholder 4">
            <a:extLst>
              <a:ext uri="{FF2B5EF4-FFF2-40B4-BE49-F238E27FC236}">
                <a16:creationId xmlns:a16="http://schemas.microsoft.com/office/drawing/2014/main" id="{D11B4BBB-34D1-A5AA-F9E4-A337872A3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647" y="1422213"/>
            <a:ext cx="8416471" cy="4351338"/>
          </a:xfrm>
        </p:spPr>
      </p:pic>
    </p:spTree>
    <p:extLst>
      <p:ext uri="{BB962C8B-B14F-4D97-AF65-F5344CB8AC3E}">
        <p14:creationId xmlns:p14="http://schemas.microsoft.com/office/powerpoint/2010/main" val="62545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F9CE-293F-2376-47CE-69BB6B139B55}"/>
              </a:ext>
            </a:extLst>
          </p:cNvPr>
          <p:cNvSpPr>
            <a:spLocks noGrp="1"/>
          </p:cNvSpPr>
          <p:nvPr>
            <p:ph type="title"/>
          </p:nvPr>
        </p:nvSpPr>
        <p:spPr>
          <a:xfrm flipV="1">
            <a:off x="838200" y="-2074126"/>
            <a:ext cx="10515600" cy="46835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87C551-4CA5-331C-667A-B6452BE50B5D}"/>
              </a:ext>
            </a:extLst>
          </p:cNvPr>
          <p:cNvSpPr>
            <a:spLocks noGrp="1"/>
          </p:cNvSpPr>
          <p:nvPr>
            <p:ph idx="1"/>
          </p:nvPr>
        </p:nvSpPr>
        <p:spPr>
          <a:xfrm>
            <a:off x="838200" y="847493"/>
            <a:ext cx="10515600" cy="4817327"/>
          </a:xfrm>
        </p:spPr>
        <p:txBody>
          <a:bodyPr>
            <a:normAutofit/>
          </a:bodyPr>
          <a:lstStyle/>
          <a:p>
            <a:pPr marL="0" indent="0" algn="just">
              <a:buNone/>
            </a:pPr>
            <a:r>
              <a:rPr lang="en-US" sz="1900" b="0" i="0" dirty="0">
                <a:effectLst/>
                <a:latin typeface="Times New Roman" panose="02020603050405020304" pitchFamily="18" charset="0"/>
                <a:cs typeface="Times New Roman" panose="02020603050405020304" pitchFamily="18" charset="0"/>
              </a:rPr>
              <a:t>The Loan Bot integrates Natural Language Processing (NLP) and machine learning to efficiently respond to users' government loan inquiries. For example, when a user asks about small business loan eligibility criteria, the chatbot, leveraging NLP, interprets and provides specific requirements, saving time. Its adaptive functionality is evident in educational loan queries, where machine learning enables nuanced responses tailored to the user's context, offering step-by-step guidance.</a:t>
            </a:r>
          </a:p>
          <a:p>
            <a:pPr marL="0" indent="0" algn="just">
              <a:buNone/>
            </a:pPr>
            <a:r>
              <a:rPr lang="en-US" sz="1900" b="0" i="0" dirty="0">
                <a:effectLst/>
                <a:latin typeface="Times New Roman" panose="02020603050405020304" pitchFamily="18" charset="0"/>
                <a:cs typeface="Times New Roman" panose="02020603050405020304" pitchFamily="18" charset="0"/>
              </a:rPr>
              <a:t> The project's overarching goal is to enhance accessibility to vital loan information, enabling users, such as those interested in mortgage loans, to obtain details about interest rates and application processes efficiently. By contributing to the overall efficiency of the loan application process, the Loan Bot aims to empower individuals with the information needed for informed decisions.</a:t>
            </a:r>
            <a:endParaRPr lang="en-US"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76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427356"/>
            <a:ext cx="10515600" cy="4749607"/>
          </a:xfrm>
        </p:spPr>
        <p:txBody>
          <a:bodyPr/>
          <a:lstStyle/>
          <a:p>
            <a:pPr marL="0" indent="0" algn="just">
              <a:buNone/>
            </a:pPr>
            <a:r>
              <a:rPr lang="en-GB" b="1" dirty="0">
                <a:latin typeface="Times New Roman" panose="02020603050405020304" pitchFamily="18" charset="0"/>
                <a:cs typeface="Times New Roman" panose="02020603050405020304" pitchFamily="18" charset="0"/>
              </a:rPr>
              <a:t>Related Work</a:t>
            </a:r>
          </a:p>
          <a:p>
            <a:pPr marL="0" indent="0" algn="just">
              <a:buNone/>
            </a:pPr>
            <a:r>
              <a:rPr lang="en-GB" sz="1900" dirty="0">
                <a:latin typeface="Times New Roman" panose="02020603050405020304" pitchFamily="18" charset="0"/>
                <a:cs typeface="Times New Roman" panose="02020603050405020304" pitchFamily="18" charset="0"/>
              </a:rPr>
              <a:t>1. </a:t>
            </a:r>
            <a:r>
              <a:rPr lang="en-US" sz="1900" dirty="0">
                <a:latin typeface="Times New Roman" panose="02020603050405020304" pitchFamily="18" charset="0"/>
                <a:cs typeface="Times New Roman" panose="02020603050405020304" pitchFamily="18" charset="0"/>
              </a:rPr>
              <a:t>A New Approach To Medical Assistance Using a Trained Chatbot This paper was presented by Divya   Madhu, Neeraj Jain C.J, </a:t>
            </a:r>
            <a:r>
              <a:rPr lang="en-US" sz="1900" dirty="0" err="1">
                <a:latin typeface="Times New Roman" panose="02020603050405020304" pitchFamily="18" charset="0"/>
                <a:cs typeface="Times New Roman" panose="02020603050405020304" pitchFamily="18" charset="0"/>
              </a:rPr>
              <a:t>Elmy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Sebastain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Shinoy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Shaji</a:t>
            </a:r>
            <a:r>
              <a:rPr lang="en-US" sz="1900" dirty="0">
                <a:latin typeface="Times New Roman" panose="02020603050405020304" pitchFamily="18" charset="0"/>
                <a:cs typeface="Times New Roman" panose="02020603050405020304" pitchFamily="18" charset="0"/>
              </a:rPr>
              <a:t> and </a:t>
            </a:r>
            <a:r>
              <a:rPr lang="en-US" sz="1900" dirty="0" err="1">
                <a:latin typeface="Times New Roman" panose="02020603050405020304" pitchFamily="18" charset="0"/>
                <a:cs typeface="Times New Roman" panose="02020603050405020304" pitchFamily="18" charset="0"/>
              </a:rPr>
              <a:t>Anandhu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Ajaya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kumar</a:t>
            </a:r>
            <a:r>
              <a:rPr lang="en-US" sz="1900" dirty="0">
                <a:latin typeface="Times New Roman" panose="02020603050405020304" pitchFamily="18" charset="0"/>
                <a:cs typeface="Times New Roman" panose="02020603050405020304" pitchFamily="18" charset="0"/>
              </a:rPr>
              <a:t> at ICICCT 2017 The main objective was to develop an AI chatbot that can predict diseases based on symptoms and   provide a list of available treatments. . It provides possible predictions of possible diseases even before they start to grow. However, there is no guarantee that it always predicts the correct disease.</a:t>
            </a:r>
          </a:p>
          <a:p>
            <a:pPr marL="457200" lvl="1" indent="0" algn="just">
              <a:buNone/>
            </a:pPr>
            <a:r>
              <a:rPr lang="en-US" sz="1500" b="1" dirty="0">
                <a:latin typeface="Times New Roman" panose="02020603050405020304" pitchFamily="18" charset="0"/>
                <a:cs typeface="Times New Roman" panose="02020603050405020304" pitchFamily="18" charset="0"/>
              </a:rPr>
              <a:t>  </a:t>
            </a:r>
            <a:endParaRPr lang="en-GB" sz="1500" b="1" dirty="0">
              <a:latin typeface="Times New Roman" panose="02020603050405020304" pitchFamily="18" charset="0"/>
              <a:cs typeface="Times New Roman" panose="02020603050405020304" pitchFamily="18" charset="0"/>
            </a:endParaRPr>
          </a:p>
          <a:p>
            <a:pPr marL="0" indent="0" algn="just">
              <a:buNone/>
            </a:pPr>
            <a:r>
              <a:rPr lang="en-GB" sz="1900" dirty="0">
                <a:latin typeface="Times New Roman" panose="02020603050405020304" pitchFamily="18" charset="0"/>
                <a:cs typeface="Times New Roman" panose="02020603050405020304" pitchFamily="18" charset="0"/>
              </a:rPr>
              <a:t>2. </a:t>
            </a:r>
            <a:r>
              <a:rPr lang="en-US" sz="1900" dirty="0">
                <a:latin typeface="Times New Roman" panose="02020603050405020304" pitchFamily="18" charset="0"/>
                <a:cs typeface="Times New Roman" panose="02020603050405020304" pitchFamily="18" charset="0"/>
              </a:rPr>
              <a:t>Chatbot programming challenges: current and future </a:t>
            </a:r>
            <a:r>
              <a:rPr lang="en-US" sz="1900" dirty="0" err="1">
                <a:latin typeface="Times New Roman" panose="02020603050405020304" pitchFamily="18" charset="0"/>
                <a:cs typeface="Times New Roman" panose="02020603050405020304" pitchFamily="18" charset="0"/>
              </a:rPr>
              <a:t>perspectiveThis</a:t>
            </a:r>
            <a:r>
              <a:rPr lang="en-US" sz="1900" dirty="0">
                <a:latin typeface="Times New Roman" panose="02020603050405020304" pitchFamily="18" charset="0"/>
                <a:cs typeface="Times New Roman" panose="02020603050405020304" pitchFamily="18" charset="0"/>
              </a:rPr>
              <a:t> paper was submitted by AM       Rahman, Abdullah Al Mamun, Alma Islam in 2017 IEEE Region 10 Humanitarian Technology Conference   It provided an overview of chatbot technologies and challenges of programming in current and future Era of chatbot. It is inferred that the dynamic response using knowledge base provides better results than static response. The programming challenges include NLP and ML.</a:t>
            </a: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1475-EDBF-5FA5-9759-87B49AA9D440}"/>
              </a:ext>
            </a:extLst>
          </p:cNvPr>
          <p:cNvSpPr>
            <a:spLocks noGrp="1"/>
          </p:cNvSpPr>
          <p:nvPr>
            <p:ph type="title"/>
          </p:nvPr>
        </p:nvSpPr>
        <p:spPr>
          <a:xfrm>
            <a:off x="838200" y="365126"/>
            <a:ext cx="10515600" cy="616182"/>
          </a:xfrm>
        </p:spPr>
        <p:txBody>
          <a:bodyPr>
            <a:normAutofit fontScale="90000"/>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A3691502-6074-3728-BCAB-F4FFB12A13EB}"/>
              </a:ext>
            </a:extLst>
          </p:cNvPr>
          <p:cNvSpPr>
            <a:spLocks noGrp="1"/>
          </p:cNvSpPr>
          <p:nvPr>
            <p:ph idx="1"/>
          </p:nvPr>
        </p:nvSpPr>
        <p:spPr>
          <a:xfrm>
            <a:off x="766482" y="783210"/>
            <a:ext cx="10515600" cy="5017236"/>
          </a:xfrm>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3. Extending the chatbot's conventional knowledge base to an external knowledge source and introducing user sessions for diabetes </a:t>
            </a:r>
            <a:r>
              <a:rPr lang="en-US" sz="1900" dirty="0" err="1">
                <a:latin typeface="Times New Roman" panose="02020603050405020304" pitchFamily="18" charset="0"/>
                <a:cs typeface="Times New Roman" panose="02020603050405020304" pitchFamily="18" charset="0"/>
              </a:rPr>
              <a:t>educationThis</a:t>
            </a:r>
            <a:r>
              <a:rPr lang="en-US" sz="1900" dirty="0">
                <a:latin typeface="Times New Roman" panose="02020603050405020304" pitchFamily="18" charset="0"/>
                <a:cs typeface="Times New Roman" panose="02020603050405020304" pitchFamily="18" charset="0"/>
              </a:rPr>
              <a:t> post was submitted by </a:t>
            </a:r>
            <a:r>
              <a:rPr lang="en-US" sz="1900" dirty="0" err="1">
                <a:latin typeface="Times New Roman" panose="02020603050405020304" pitchFamily="18" charset="0"/>
                <a:cs typeface="Times New Roman" panose="02020603050405020304" pitchFamily="18" charset="0"/>
              </a:rPr>
              <a:t>Shafquat</a:t>
            </a:r>
            <a:r>
              <a:rPr lang="en-US" sz="1900" dirty="0">
                <a:latin typeface="Times New Roman" panose="02020603050405020304" pitchFamily="18" charset="0"/>
                <a:cs typeface="Times New Roman" panose="02020603050405020304" pitchFamily="18" charset="0"/>
              </a:rPr>
              <a:t> Hussain, Prof. Athula </a:t>
            </a:r>
            <a:r>
              <a:rPr lang="en-US" sz="1900" dirty="0" err="1">
                <a:latin typeface="Times New Roman" panose="02020603050405020304" pitchFamily="18" charset="0"/>
                <a:cs typeface="Times New Roman" panose="02020603050405020304" pitchFamily="18" charset="0"/>
              </a:rPr>
              <a:t>Ginige</a:t>
            </a:r>
            <a:r>
              <a:rPr lang="en-US" sz="1900" dirty="0">
                <a:latin typeface="Times New Roman" panose="02020603050405020304" pitchFamily="18" charset="0"/>
                <a:cs typeface="Times New Roman" panose="02020603050405020304" pitchFamily="18" charset="0"/>
              </a:rPr>
              <a:t> at the 32nd International Conference on Advanced Information Networks and Applications in 2018. Their goal was to develop a VDMS (Virtual Diabetes Management System) chatbot for diabetes education and management using AIML. But AIML does not use a logic engine and has poor pattern matching capability. The pattern matching technique can be improved by improving the algorithm of the existing chatbot technology.</a:t>
            </a:r>
          </a:p>
          <a:p>
            <a:pPr marL="0" indent="0" algn="just">
              <a:buNone/>
            </a:pPr>
            <a:r>
              <a:rPr lang="en-US" sz="1900" dirty="0">
                <a:latin typeface="Times New Roman" panose="02020603050405020304" pitchFamily="18" charset="0"/>
                <a:cs typeface="Times New Roman" panose="02020603050405020304" pitchFamily="18" charset="0"/>
              </a:rPr>
              <a:t>4. Observations of a new </a:t>
            </a:r>
            <a:r>
              <a:rPr lang="en-US" sz="1900" dirty="0" err="1">
                <a:latin typeface="Times New Roman" panose="02020603050405020304" pitchFamily="18" charset="0"/>
                <a:cs typeface="Times New Roman" panose="02020603050405020304" pitchFamily="18" charset="0"/>
              </a:rPr>
              <a:t>chatbotThis</a:t>
            </a:r>
            <a:r>
              <a:rPr lang="en-US" sz="1900" dirty="0">
                <a:latin typeface="Times New Roman" panose="02020603050405020304" pitchFamily="18" charset="0"/>
                <a:cs typeface="Times New Roman" panose="02020603050405020304" pitchFamily="18" charset="0"/>
              </a:rPr>
              <a:t> post was submitted by Lisa N. Michaud in Virtual Assistant Chatbots (2018). It draws conclusions from early user interactions to approach the design of chatbots in the customer service domain. It concludes that: </a:t>
            </a:r>
            <a:r>
              <a:rPr lang="en-US" sz="1900" dirty="0" err="1">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Keyword-based approaches fail when sentences are complex. </a:t>
            </a:r>
            <a:r>
              <a:rPr lang="en-US" sz="1900" dirty="0" err="1">
                <a:latin typeface="Times New Roman" panose="02020603050405020304" pitchFamily="18" charset="0"/>
                <a:cs typeface="Times New Roman" panose="02020603050405020304" pitchFamily="18" charset="0"/>
              </a:rPr>
              <a:t>Ii</a:t>
            </a:r>
            <a:r>
              <a:rPr lang="en-US" sz="1900" dirty="0">
                <a:latin typeface="Times New Roman" panose="02020603050405020304" pitchFamily="18" charset="0"/>
                <a:cs typeface="Times New Roman" panose="02020603050405020304" pitchFamily="18" charset="0"/>
              </a:rPr>
              <a:t>) Data collection should be a continuous process so that throughput is high.</a:t>
            </a:r>
          </a:p>
          <a:p>
            <a:pPr marL="0" indent="0" algn="just">
              <a:buNone/>
            </a:pPr>
            <a:r>
              <a:rPr lang="en-US" sz="1900" dirty="0">
                <a:latin typeface="Times New Roman" panose="02020603050405020304" pitchFamily="18" charset="0"/>
                <a:cs typeface="Times New Roman" panose="02020603050405020304" pitchFamily="18" charset="0"/>
              </a:rPr>
              <a:t>5. A chatbot using TensorFlow for small </a:t>
            </a:r>
            <a:r>
              <a:rPr lang="en-US" sz="1900" dirty="0" err="1">
                <a:latin typeface="Times New Roman" panose="02020603050405020304" pitchFamily="18" charset="0"/>
                <a:cs typeface="Times New Roman" panose="02020603050405020304" pitchFamily="18" charset="0"/>
              </a:rPr>
              <a:t>businessesThis</a:t>
            </a:r>
            <a:r>
              <a:rPr lang="en-US" sz="1900" dirty="0">
                <a:latin typeface="Times New Roman" panose="02020603050405020304" pitchFamily="18" charset="0"/>
                <a:cs typeface="Times New Roman" panose="02020603050405020304" pitchFamily="18" charset="0"/>
              </a:rPr>
              <a:t> paper was presented by Rupesh Singh, </a:t>
            </a:r>
            <a:r>
              <a:rPr lang="en-US" sz="1900" dirty="0" err="1">
                <a:latin typeface="Times New Roman" panose="02020603050405020304" pitchFamily="18" charset="0"/>
                <a:cs typeface="Times New Roman" panose="02020603050405020304" pitchFamily="18" charset="0"/>
              </a:rPr>
              <a:t>Harshkumar</a:t>
            </a:r>
            <a:r>
              <a:rPr lang="en-US" sz="1900" dirty="0">
                <a:latin typeface="Times New Roman" panose="02020603050405020304" pitchFamily="18" charset="0"/>
                <a:cs typeface="Times New Roman" panose="02020603050405020304" pitchFamily="18" charset="0"/>
              </a:rPr>
              <a:t> Patel, Manmath Paste, Nitin Mishra, Nirmala Shinde at ICICCT 2018. Their goal was to create a chatbot that could be used by small businesses as a customer support replacement using TensorFlow. They noted that the accuracy of a chatbot is directly proportional to the size of the intent set used to train the chatbot.</a:t>
            </a:r>
          </a:p>
          <a:p>
            <a:pPr marL="0" indent="0" algn="just">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4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Research Gaps Identified</a:t>
            </a:r>
          </a:p>
        </p:txBody>
      </p:sp>
      <p:sp>
        <p:nvSpPr>
          <p:cNvPr id="8" name="Content Placeholder 7">
            <a:extLst>
              <a:ext uri="{FF2B5EF4-FFF2-40B4-BE49-F238E27FC236}">
                <a16:creationId xmlns:a16="http://schemas.microsoft.com/office/drawing/2014/main" id="{4C8F36B8-733C-FFA5-603D-7A451758D011}"/>
              </a:ext>
            </a:extLst>
          </p:cNvPr>
          <p:cNvSpPr>
            <a:spLocks noGrp="1"/>
          </p:cNvSpPr>
          <p:nvPr>
            <p:ph idx="1"/>
          </p:nvPr>
        </p:nvSpPr>
        <p:spPr>
          <a:xfrm>
            <a:off x="838200" y="1574614"/>
            <a:ext cx="10515600" cy="4351338"/>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Existing System</a:t>
            </a:r>
            <a:endParaRPr lang="en-US" sz="1400" dirty="0">
              <a:latin typeface="Times New Roman" panose="02020603050405020304" pitchFamily="18" charset="0"/>
              <a:cs typeface="Times New Roman" panose="02020603050405020304" pitchFamily="18" charset="0"/>
            </a:endParaRPr>
          </a:p>
          <a:p>
            <a:pPr marL="0" indent="0" algn="just">
              <a:buNone/>
            </a:pPr>
            <a:r>
              <a:rPr lang="en-US" sz="1900" b="0" i="0" dirty="0">
                <a:effectLst/>
                <a:latin typeface="Times New Roman" panose="02020603050405020304" pitchFamily="18" charset="0"/>
                <a:cs typeface="Times New Roman" panose="02020603050405020304" pitchFamily="18" charset="0"/>
              </a:rPr>
              <a:t>The current state of systems </a:t>
            </a:r>
            <a:r>
              <a:rPr lang="en-US" sz="1900" dirty="0">
                <a:latin typeface="Times New Roman" panose="02020603050405020304" pitchFamily="18" charset="0"/>
                <a:cs typeface="Times New Roman" panose="02020603050405020304" pitchFamily="18" charset="0"/>
              </a:rPr>
              <a:t>u</a:t>
            </a:r>
            <a:r>
              <a:rPr lang="en-US" sz="1900" b="0" i="0" dirty="0">
                <a:effectLst/>
                <a:latin typeface="Times New Roman" panose="02020603050405020304" pitchFamily="18" charset="0"/>
                <a:cs typeface="Times New Roman" panose="02020603050405020304" pitchFamily="18" charset="0"/>
              </a:rPr>
              <a:t>sers may encounter challenges in understanding loan-related details, resulting in inefficiencies and delays. The introduction of the Loan Bot is positioned as a solution to these issues by incorporating Natural Language Processing (NLP) and machine learning techniques into a chatbot system. This integration aims to provide users with a more streamlined and accessible method to interact with and acquire information about various loans.</a:t>
            </a:r>
          </a:p>
          <a:p>
            <a:pPr marL="0" indent="0" algn="just">
              <a:buNone/>
            </a:pPr>
            <a:endParaRPr lang="en-US" sz="1900" b="0" i="0" dirty="0">
              <a:effectLst/>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Gaps in the System</a:t>
            </a:r>
          </a:p>
          <a:p>
            <a:pPr marL="0" indent="0" algn="just">
              <a:buNone/>
            </a:pPr>
            <a:br>
              <a:rPr lang="en-US" sz="1400" b="0" i="0" dirty="0">
                <a:effectLst/>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User Adoption and Trust: </a:t>
            </a:r>
            <a:r>
              <a:rPr lang="en-US" sz="1900" b="0" i="0" dirty="0">
                <a:effectLst/>
                <a:latin typeface="Times New Roman" panose="02020603050405020304" pitchFamily="18" charset="0"/>
                <a:cs typeface="Times New Roman" panose="02020603050405020304" pitchFamily="18" charset="0"/>
              </a:rPr>
              <a:t>The introduction underscores the innovative nature of Loan Bot but fails to address potential user hesitations or concerns about adopting a chatbot for critical financial information. Users may have reservations regarding the accuracy and reliability of the chatbot's responses, impacting their trust in the system.</a:t>
            </a:r>
          </a:p>
          <a:p>
            <a:pPr marL="0" indent="0" algn="just">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C5BD-053A-3EA4-F74C-90EE4A0E363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52408F1-8F30-F42B-0B33-DD135118C53F}"/>
              </a:ext>
            </a:extLst>
          </p:cNvPr>
          <p:cNvSpPr>
            <a:spLocks noGrp="1"/>
          </p:cNvSpPr>
          <p:nvPr>
            <p:ph idx="1"/>
          </p:nvPr>
        </p:nvSpPr>
        <p:spPr>
          <a:xfrm>
            <a:off x="730623" y="979441"/>
            <a:ext cx="10515600" cy="4351338"/>
          </a:xfrm>
        </p:spPr>
        <p:txBody>
          <a:bodyPr>
            <a:normAutofit/>
          </a:bodyPr>
          <a:lstStyle/>
          <a:p>
            <a:pPr marL="0" indent="0" algn="just">
              <a:buNone/>
            </a:pPr>
            <a:r>
              <a:rPr lang="en-US" sz="2000" b="1" i="0" dirty="0">
                <a:effectLst/>
                <a:latin typeface="Times New Roman" panose="02020603050405020304" pitchFamily="18" charset="0"/>
                <a:cs typeface="Times New Roman" panose="02020603050405020304" pitchFamily="18" charset="0"/>
              </a:rPr>
              <a:t>Coverage and Specificity: </a:t>
            </a:r>
            <a:r>
              <a:rPr lang="en-US" sz="1900" b="0" i="0" dirty="0">
                <a:effectLst/>
                <a:latin typeface="Times New Roman" panose="02020603050405020304" pitchFamily="18" charset="0"/>
                <a:cs typeface="Times New Roman" panose="02020603050405020304" pitchFamily="18" charset="0"/>
              </a:rPr>
              <a:t>Although the paper outlines the goal of addressing queries related to diverse loan schemes, it lacks details on the chatbot's coverage or its ability to handle highly specific or complex inquiries. Potential gaps may exist if the system is not comprehensive enough to address a wide range of user scenarios.</a:t>
            </a:r>
          </a:p>
          <a:p>
            <a:pPr marL="0" indent="0" algn="just">
              <a:buNone/>
            </a:pPr>
            <a:r>
              <a:rPr lang="en-US" sz="2000" b="1" i="0" dirty="0">
                <a:effectLst/>
                <a:latin typeface="Times New Roman" panose="02020603050405020304" pitchFamily="18" charset="0"/>
                <a:cs typeface="Times New Roman" panose="02020603050405020304" pitchFamily="18" charset="0"/>
              </a:rPr>
              <a:t>Data Privacy and Security</a:t>
            </a:r>
            <a:r>
              <a:rPr lang="en-US" sz="1900" b="1" i="0" dirty="0">
                <a:effectLst/>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The text does not explicitly discuss measures taken to ensure the security and privacy of user data. Given the involvement of NLP and machine learning, which may handle sensitive information, concerns about data protection and compliance with privacy regulations should be addressed.</a:t>
            </a:r>
          </a:p>
          <a:p>
            <a:pPr marL="0" indent="0" algn="just">
              <a:buNone/>
            </a:pPr>
            <a:r>
              <a:rPr lang="en-US" sz="2000" b="1" i="0" dirty="0">
                <a:effectLst/>
                <a:latin typeface="Times New Roman" panose="02020603050405020304" pitchFamily="18" charset="0"/>
                <a:cs typeface="Times New Roman" panose="02020603050405020304" pitchFamily="18" charset="0"/>
              </a:rPr>
              <a:t>User Feedback and Continuous Improvement: </a:t>
            </a:r>
            <a:r>
              <a:rPr lang="en-US" sz="1900" b="0" i="0" dirty="0">
                <a:effectLst/>
                <a:latin typeface="Times New Roman" panose="02020603050405020304" pitchFamily="18" charset="0"/>
                <a:cs typeface="Times New Roman" panose="02020603050405020304" pitchFamily="18" charset="0"/>
              </a:rPr>
              <a:t>There is no mention of mechanisms for gathering user feedback or plans for continuous improvement based on user interactions. A lack of feedback loops may impede the system's capacity to adapt and evolve in response to user experiences.</a:t>
            </a:r>
          </a:p>
          <a:p>
            <a:pPr marL="0" indent="0" algn="just">
              <a:buNone/>
            </a:pPr>
            <a:r>
              <a:rPr lang="en-US" sz="1900" b="0" i="0" dirty="0">
                <a:solidFill>
                  <a:srgbClr val="374151"/>
                </a:solidFill>
                <a:effectLst/>
                <a:latin typeface="Times New Roman" panose="02020603050405020304" pitchFamily="18" charset="0"/>
                <a:cs typeface="Times New Roman" panose="02020603050405020304" pitchFamily="18" charset="0"/>
              </a:rPr>
              <a:t>.</a:t>
            </a:r>
            <a:endParaRPr lang="en-US" sz="1900" b="0" i="0" dirty="0">
              <a:effectLst/>
              <a:latin typeface="Times New Roman" panose="02020603050405020304" pitchFamily="18" charset="0"/>
              <a:cs typeface="Times New Roman" panose="02020603050405020304" pitchFamily="18" charset="0"/>
            </a:endParaRPr>
          </a:p>
          <a:p>
            <a:pPr marL="0" indent="0" algn="just">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9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p:txBody>
          <a:bodyPr>
            <a:normAutofit/>
          </a:bodyPr>
          <a:lstStyle/>
          <a:p>
            <a:pPr marL="0" indent="0" algn="just">
              <a:buNone/>
            </a:pPr>
            <a:r>
              <a:rPr lang="en-AU" sz="1900" dirty="0">
                <a:effectLst/>
                <a:latin typeface="Times New Roman" panose="02020603050405020304" pitchFamily="18" charset="0"/>
                <a:ea typeface="SimSun" panose="02010600030101010101" pitchFamily="2" charset="-122"/>
                <a:cs typeface="Times New Roman" panose="02020603050405020304" pitchFamily="18" charset="0"/>
              </a:rPr>
              <a:t>In the Requirements Gathering phase, Detailed user research, interviews and the Team focus on carefully defining and </a:t>
            </a:r>
            <a:r>
              <a:rPr lang="en-AU" sz="1900" dirty="0" err="1">
                <a:effectLst/>
                <a:latin typeface="Times New Roman" panose="02020603050405020304" pitchFamily="18" charset="0"/>
                <a:ea typeface="SimSun" panose="02010600030101010101" pitchFamily="2" charset="-122"/>
                <a:cs typeface="Times New Roman" panose="02020603050405020304" pitchFamily="18" charset="0"/>
              </a:rPr>
              <a:t>analyzing</a:t>
            </a:r>
            <a:r>
              <a:rPr lang="en-AU" sz="1900" dirty="0">
                <a:effectLst/>
                <a:latin typeface="Times New Roman" panose="02020603050405020304" pitchFamily="18" charset="0"/>
                <a:ea typeface="SimSun" panose="02010600030101010101" pitchFamily="2" charset="-122"/>
                <a:cs typeface="Times New Roman" panose="02020603050405020304" pitchFamily="18" charset="0"/>
              </a:rPr>
              <a:t> user expectations. We will also cover the complexity of the loan process by explaining basic needs and user preferences</a:t>
            </a:r>
          </a:p>
          <a:p>
            <a:pPr marL="0" indent="0" algn="just">
              <a:buNone/>
            </a:pPr>
            <a:endParaRPr lang="en-AU" sz="19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AutoNum type="arabicPeriod"/>
            </a:pPr>
            <a:r>
              <a:rPr lang="en-US" sz="1900" b="1" i="0" dirty="0">
                <a:solidFill>
                  <a:srgbClr val="0F0F0F"/>
                </a:solidFill>
                <a:effectLst/>
                <a:latin typeface="Times New Roman" panose="02020603050405020304" pitchFamily="18" charset="0"/>
                <a:cs typeface="Times New Roman" panose="02020603050405020304" pitchFamily="18" charset="0"/>
              </a:rPr>
              <a:t>Requirements Gathering:</a:t>
            </a:r>
          </a:p>
          <a:p>
            <a:pPr marL="0" indent="0" algn="just">
              <a:buNone/>
            </a:pPr>
            <a:r>
              <a:rPr lang="en-US" sz="1400" dirty="0">
                <a:solidFill>
                  <a:srgbClr val="0F0F0F"/>
                </a:solidFill>
                <a:latin typeface="Times New Roman" panose="02020603050405020304" pitchFamily="18" charset="0"/>
                <a:cs typeface="Times New Roman" panose="02020603050405020304" pitchFamily="18" charset="0"/>
              </a:rPr>
              <a:t>       </a:t>
            </a:r>
            <a:r>
              <a:rPr lang="en-US" sz="1900" dirty="0">
                <a:solidFill>
                  <a:srgbClr val="0F0F0F"/>
                </a:solidFill>
                <a:latin typeface="Times New Roman" panose="02020603050405020304" pitchFamily="18" charset="0"/>
                <a:cs typeface="Times New Roman" panose="02020603050405020304" pitchFamily="18" charset="0"/>
              </a:rPr>
              <a:t>   </a:t>
            </a:r>
            <a:r>
              <a:rPr lang="en-US" sz="1900" b="1" i="0" dirty="0">
                <a:effectLst/>
                <a:latin typeface="Times New Roman" panose="02020603050405020304" pitchFamily="18" charset="0"/>
                <a:cs typeface="Times New Roman" panose="02020603050405020304" pitchFamily="18" charset="0"/>
              </a:rPr>
              <a:t>Objective: </a:t>
            </a:r>
            <a:r>
              <a:rPr lang="en-US" sz="1900" b="0" i="0" dirty="0">
                <a:effectLst/>
                <a:latin typeface="Times New Roman" panose="02020603050405020304" pitchFamily="18" charset="0"/>
                <a:cs typeface="Times New Roman" panose="02020603050405020304" pitchFamily="18" charset="0"/>
              </a:rPr>
              <a:t>Carefully defining and analyzing user expectations.</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 </a:t>
            </a:r>
            <a:r>
              <a:rPr lang="en-US" sz="1900" b="1" i="0" dirty="0">
                <a:effectLst/>
                <a:latin typeface="Times New Roman" panose="02020603050405020304" pitchFamily="18" charset="0"/>
                <a:cs typeface="Times New Roman" panose="02020603050405020304" pitchFamily="18" charset="0"/>
              </a:rPr>
              <a:t>Activities: </a:t>
            </a:r>
            <a:r>
              <a:rPr lang="en-US" sz="1900" b="0" i="0" dirty="0">
                <a:effectLst/>
                <a:latin typeface="Times New Roman" panose="02020603050405020304" pitchFamily="18" charset="0"/>
                <a:cs typeface="Times New Roman" panose="02020603050405020304" pitchFamily="18" charset="0"/>
              </a:rPr>
              <a:t>Detailed user research and interviews. Team collaboration to understand user preferences. Explaining basic needs and user preferences related to the complexity of the loan process. </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b="1" i="0" dirty="0">
                <a:effectLst/>
                <a:latin typeface="Times New Roman" panose="02020603050405020304" pitchFamily="18" charset="0"/>
                <a:cs typeface="Times New Roman" panose="02020603050405020304" pitchFamily="18" charset="0"/>
              </a:rPr>
              <a:t>Outcome: </a:t>
            </a:r>
            <a:r>
              <a:rPr lang="en-US" sz="1900" b="0" i="0" dirty="0">
                <a:effectLst/>
                <a:latin typeface="Times New Roman" panose="02020603050405020304" pitchFamily="18" charset="0"/>
                <a:cs typeface="Times New Roman" panose="02020603050405020304" pitchFamily="18" charset="0"/>
              </a:rPr>
              <a:t>A comprehensive understanding of user expectations, forming the basis for the subsequent development stages.</a:t>
            </a:r>
            <a:endParaRPr lang="en-AU"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AU" sz="1900" dirty="0">
              <a:latin typeface="Times New Roman" panose="02020603050405020304" pitchFamily="18" charset="0"/>
              <a:ea typeface="SimSun" panose="02010600030101010101" pitchFamily="2" charset="-122"/>
            </a:endParaRPr>
          </a:p>
          <a:p>
            <a:pPr marL="0" indent="0" algn="just">
              <a:buNone/>
            </a:pPr>
            <a:endParaRPr lang="en-GB" sz="1900" dirty="0"/>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AC84-E056-3CAC-9CC7-C17848A559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20B511D-EBD2-B13B-DC82-A28ACCE9A6E5}"/>
              </a:ext>
            </a:extLst>
          </p:cNvPr>
          <p:cNvSpPr>
            <a:spLocks noGrp="1"/>
          </p:cNvSpPr>
          <p:nvPr>
            <p:ph idx="1"/>
          </p:nvPr>
        </p:nvSpPr>
        <p:spPr>
          <a:xfrm>
            <a:off x="775447" y="1027906"/>
            <a:ext cx="10515600" cy="4351338"/>
          </a:xfrm>
        </p:spPr>
        <p:txBody>
          <a:bodyPr>
            <a:normAutofit/>
          </a:bodyPr>
          <a:lstStyle/>
          <a:p>
            <a:pPr marL="0" indent="0" algn="just">
              <a:buNone/>
            </a:pPr>
            <a:r>
              <a:rPr lang="en-US" sz="2000" b="1" i="0" dirty="0">
                <a:solidFill>
                  <a:srgbClr val="0F0F0F"/>
                </a:solidFill>
                <a:effectLst/>
                <a:latin typeface="Times New Roman" panose="02020603050405020304" pitchFamily="18" charset="0"/>
                <a:cs typeface="Times New Roman" panose="02020603050405020304" pitchFamily="18" charset="0"/>
              </a:rPr>
              <a:t>2. Design and Architecture:</a:t>
            </a:r>
          </a:p>
          <a:p>
            <a:pPr marL="0" indent="0" algn="just">
              <a:buNone/>
            </a:pPr>
            <a:r>
              <a:rPr lang="en-US" sz="1900" b="1" i="0" dirty="0">
                <a:solidFill>
                  <a:srgbClr val="0F0F0F"/>
                </a:solidFill>
                <a:effectLst/>
                <a:latin typeface="Times New Roman" panose="02020603050405020304" pitchFamily="18" charset="0"/>
                <a:cs typeface="Times New Roman" panose="02020603050405020304" pitchFamily="18" charset="0"/>
              </a:rPr>
              <a:t>Objective: </a:t>
            </a:r>
            <a:r>
              <a:rPr lang="en-US" sz="1900" b="0" i="0" dirty="0">
                <a:solidFill>
                  <a:srgbClr val="0F0F0F"/>
                </a:solidFill>
                <a:effectLst/>
                <a:latin typeface="Times New Roman" panose="02020603050405020304" pitchFamily="18" charset="0"/>
                <a:cs typeface="Times New Roman" panose="02020603050405020304" pitchFamily="18" charset="0"/>
              </a:rPr>
              <a:t>Carefully preparing the chatbot's structure, user interface, dialogue, and backend processes</a:t>
            </a:r>
          </a:p>
          <a:p>
            <a:pPr marL="0" indent="0" algn="just">
              <a:buNone/>
            </a:pPr>
            <a:r>
              <a:rPr lang="en-US" sz="1900" b="1" i="0" dirty="0">
                <a:solidFill>
                  <a:srgbClr val="0F0F0F"/>
                </a:solidFill>
                <a:effectLst/>
                <a:latin typeface="Times New Roman" panose="02020603050405020304" pitchFamily="18" charset="0"/>
                <a:cs typeface="Times New Roman" panose="02020603050405020304" pitchFamily="18" charset="0"/>
              </a:rPr>
              <a:t>Activities: </a:t>
            </a:r>
            <a:r>
              <a:rPr lang="en-US" sz="1900" b="0" i="0" dirty="0">
                <a:solidFill>
                  <a:srgbClr val="0F0F0F"/>
                </a:solidFill>
                <a:effectLst/>
                <a:latin typeface="Times New Roman" panose="02020603050405020304" pitchFamily="18" charset="0"/>
                <a:cs typeface="Times New Roman" panose="02020603050405020304" pitchFamily="18" charset="0"/>
              </a:rPr>
              <a:t>Selection of Python as the main programming language for its simplicity and versatility. Integration of NLP technologies such as NLTK or </a:t>
            </a:r>
            <a:r>
              <a:rPr lang="en-US" sz="1900" b="0" i="0" dirty="0" err="1">
                <a:solidFill>
                  <a:srgbClr val="0F0F0F"/>
                </a:solidFill>
                <a:effectLst/>
                <a:latin typeface="Times New Roman" panose="02020603050405020304" pitchFamily="18" charset="0"/>
                <a:cs typeface="Times New Roman" panose="02020603050405020304" pitchFamily="18" charset="0"/>
              </a:rPr>
              <a:t>spaCy</a:t>
            </a:r>
            <a:r>
              <a:rPr lang="en-US" sz="1900" b="0" i="0" dirty="0">
                <a:solidFill>
                  <a:srgbClr val="0F0F0F"/>
                </a:solidFill>
                <a:effectLst/>
                <a:latin typeface="Times New Roman" panose="02020603050405020304" pitchFamily="18" charset="0"/>
                <a:cs typeface="Times New Roman" panose="02020603050405020304" pitchFamily="18" charset="0"/>
              </a:rPr>
              <a:t> to enhance the chatbot's understanding of natural language. </a:t>
            </a:r>
          </a:p>
          <a:p>
            <a:pPr marL="0" indent="0" algn="just">
              <a:buNone/>
            </a:pPr>
            <a:r>
              <a:rPr lang="en-US" sz="1900" b="1" i="0" dirty="0">
                <a:solidFill>
                  <a:srgbClr val="0F0F0F"/>
                </a:solidFill>
                <a:effectLst/>
                <a:latin typeface="Times New Roman" panose="02020603050405020304" pitchFamily="18" charset="0"/>
                <a:cs typeface="Times New Roman" panose="02020603050405020304" pitchFamily="18" charset="0"/>
              </a:rPr>
              <a:t>Outcome: </a:t>
            </a:r>
            <a:r>
              <a:rPr lang="en-US" sz="1900" b="0" i="0" dirty="0">
                <a:solidFill>
                  <a:srgbClr val="0F0F0F"/>
                </a:solidFill>
                <a:effectLst/>
                <a:latin typeface="Times New Roman" panose="02020603050405020304" pitchFamily="18" charset="0"/>
                <a:cs typeface="Times New Roman" panose="02020603050405020304" pitchFamily="18" charset="0"/>
              </a:rPr>
              <a:t>A well-designed framework for the chatbot, incorporating both the chosen programming language and NLP technologies.</a:t>
            </a:r>
          </a:p>
          <a:p>
            <a:pPr marL="0" indent="0" algn="just">
              <a:buNone/>
            </a:pPr>
            <a:r>
              <a:rPr lang="en-US" sz="1900" b="1" i="0" dirty="0">
                <a:solidFill>
                  <a:srgbClr val="0F0F0F"/>
                </a:solidFill>
                <a:effectLst/>
                <a:latin typeface="Times New Roman" panose="02020603050405020304" pitchFamily="18" charset="0"/>
                <a:cs typeface="Times New Roman" panose="02020603050405020304" pitchFamily="18" charset="0"/>
              </a:rPr>
              <a:t>3. </a:t>
            </a:r>
            <a:r>
              <a:rPr lang="en-US" sz="2000" b="1" i="0" dirty="0">
                <a:effectLst/>
                <a:latin typeface="Times New Roman" panose="02020603050405020304" pitchFamily="18" charset="0"/>
                <a:cs typeface="Times New Roman" panose="02020603050405020304" pitchFamily="18" charset="0"/>
              </a:rPr>
              <a:t>Development:</a:t>
            </a:r>
          </a:p>
          <a:p>
            <a:pPr marL="0" indent="0" algn="just">
              <a:buNone/>
            </a:pPr>
            <a:r>
              <a:rPr lang="en-US" sz="1900" b="1" i="0" dirty="0">
                <a:effectLst/>
                <a:latin typeface="Times New Roman" panose="02020603050405020304" pitchFamily="18" charset="0"/>
                <a:cs typeface="Times New Roman" panose="02020603050405020304" pitchFamily="18" charset="0"/>
              </a:rPr>
              <a:t>Objective: </a:t>
            </a:r>
            <a:r>
              <a:rPr lang="en-US" sz="1900" b="0" i="0" dirty="0">
                <a:effectLst/>
                <a:latin typeface="Times New Roman" panose="02020603050405020304" pitchFamily="18" charset="0"/>
                <a:cs typeface="Times New Roman" panose="02020603050405020304" pitchFamily="18" charset="0"/>
              </a:rPr>
              <a:t>The aim is to develop the chatbot using Python while adhering to best practices in coding and software development. </a:t>
            </a:r>
          </a:p>
          <a:p>
            <a:pPr marL="0" indent="0" algn="just">
              <a:buNone/>
            </a:pPr>
            <a:r>
              <a:rPr lang="en-US" sz="1900" b="1" i="0" dirty="0" err="1">
                <a:effectLst/>
                <a:latin typeface="Times New Roman" panose="02020603050405020304" pitchFamily="18" charset="0"/>
                <a:cs typeface="Times New Roman" panose="02020603050405020304" pitchFamily="18" charset="0"/>
              </a:rPr>
              <a:t>Activities:</a:t>
            </a:r>
            <a:r>
              <a:rPr lang="en-US" sz="1900" i="0" dirty="0" err="1">
                <a:effectLst/>
                <a:latin typeface="Times New Roman" panose="02020603050405020304" pitchFamily="18" charset="0"/>
                <a:cs typeface="Times New Roman" panose="02020603050405020304" pitchFamily="18" charset="0"/>
              </a:rPr>
              <a:t>Introducing</a:t>
            </a:r>
            <a:r>
              <a:rPr lang="en-US" sz="1900" i="0" dirty="0">
                <a:effectLst/>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machine learning algorithms to empower the chatbot to comprehend user requests and provide personalized loan recommendations.</a:t>
            </a:r>
          </a:p>
          <a:p>
            <a:pPr marL="0" indent="0" algn="just">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486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242</TotalTime>
  <Words>2572</Words>
  <Application>Microsoft Office PowerPoint</Application>
  <PresentationFormat>Widescreen</PresentationFormat>
  <Paragraphs>132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Times New Roman</vt:lpstr>
      <vt:lpstr>Presidency University 45 Yrs</vt:lpstr>
      <vt:lpstr>LOAN BOT – A CHATBOT FOR LOAN SCHEMES BY USING NLP &amp; MACHINE LEARNING TECHNIQUES</vt:lpstr>
      <vt:lpstr>Introduction</vt:lpstr>
      <vt:lpstr>PowerPoint Presentation</vt:lpstr>
      <vt:lpstr>Literature Review</vt:lpstr>
      <vt:lpstr>  </vt:lpstr>
      <vt:lpstr>Research Gaps Identified</vt:lpstr>
      <vt:lpstr> </vt:lpstr>
      <vt:lpstr>Proposed Methodology</vt:lpstr>
      <vt:lpstr> </vt:lpstr>
      <vt:lpstr> </vt:lpstr>
      <vt:lpstr> </vt:lpstr>
      <vt:lpstr> </vt:lpstr>
      <vt:lpstr>Objectives</vt:lpstr>
      <vt:lpstr>System Design &amp; Implementation</vt:lpstr>
      <vt:lpstr>Timeline of Project</vt:lpstr>
      <vt:lpstr>Outcomes / Results Obtained</vt:lpstr>
      <vt:lpstr> </vt:lpstr>
      <vt:lpstr> </vt:lpstr>
      <vt:lpstr> </vt:lpstr>
      <vt:lpstr>PowerPoint Presentation</vt:lpstr>
      <vt:lpstr>PowerPoint Presentation</vt:lpstr>
      <vt:lpstr>Conclusion</vt:lpstr>
      <vt:lpstr> </vt:lpstr>
      <vt:lpstr>References</vt:lpstr>
      <vt:lpstr>PowerPoint Presentation</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KALLUMATAM NAVEEN KUMAR</cp:lastModifiedBy>
  <cp:revision>25</cp:revision>
  <dcterms:created xsi:type="dcterms:W3CDTF">2023-03-16T03:26:27Z</dcterms:created>
  <dcterms:modified xsi:type="dcterms:W3CDTF">2024-01-09T09:06:25Z</dcterms:modified>
</cp:coreProperties>
</file>