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22" r:id="rId4"/>
    <p:sldId id="264" r:id="rId5"/>
    <p:sldId id="267" r:id="rId6"/>
    <p:sldId id="327" r:id="rId7"/>
    <p:sldId id="326" r:id="rId8"/>
    <p:sldId id="328" r:id="rId9"/>
    <p:sldId id="329" r:id="rId10"/>
    <p:sldId id="353" r:id="rId11"/>
    <p:sldId id="354" r:id="rId12"/>
    <p:sldId id="355" r:id="rId13"/>
    <p:sldId id="356" r:id="rId14"/>
    <p:sldId id="357" r:id="rId15"/>
    <p:sldId id="358" r:id="rId16"/>
    <p:sldId id="359" r:id="rId17"/>
    <p:sldId id="360" r:id="rId18"/>
    <p:sldId id="330" r:id="rId19"/>
    <p:sldId id="344" r:id="rId20"/>
    <p:sldId id="347" r:id="rId21"/>
    <p:sldId id="346" r:id="rId22"/>
    <p:sldId id="349" r:id="rId23"/>
    <p:sldId id="350" r:id="rId24"/>
    <p:sldId id="352" r:id="rId25"/>
    <p:sldId id="331" r:id="rId26"/>
    <p:sldId id="365" r:id="rId27"/>
    <p:sldId id="332" r:id="rId28"/>
    <p:sldId id="361" r:id="rId29"/>
    <p:sldId id="362" r:id="rId30"/>
    <p:sldId id="3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ML Algorithm Without PCA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28731407475013"/>
          <c:y val="9.936148670027635E-2"/>
          <c:w val="0.85598370227581644"/>
          <c:h val="0.74778302782289541"/>
        </c:manualLayout>
      </c:layout>
      <c:barChart>
        <c:barDir val="col"/>
        <c:grouping val="clustered"/>
        <c:varyColors val="0"/>
        <c:ser>
          <c:idx val="0"/>
          <c:order val="0"/>
          <c:tx>
            <c:strRef>
              <c:f>Sheet1!$I$58</c:f>
              <c:strCache>
                <c:ptCount val="1"/>
                <c:pt idx="0">
                  <c:v>Training Accuracy</c:v>
                </c:pt>
              </c:strCache>
            </c:strRef>
          </c:tx>
          <c:spPr>
            <a:solidFill>
              <a:schemeClr val="accent1"/>
            </a:solidFill>
            <a:ln>
              <a:noFill/>
            </a:ln>
            <a:effectLst/>
          </c:spPr>
          <c:invertIfNegative val="0"/>
          <c:dLbls>
            <c:dLbl>
              <c:idx val="3"/>
              <c:layout>
                <c:manualLayout>
                  <c:x val="-1.6275776887843072E-2"/>
                  <c:y val="-2.275191427426378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741-4D0A-9FB7-DF7AEA202DE9}"/>
                </c:ext>
              </c:extLst>
            </c:dLbl>
            <c:dLbl>
              <c:idx val="4"/>
              <c:layout>
                <c:manualLayout>
                  <c:x val="-2.3341455521019516E-2"/>
                  <c:y val="1.38473221254245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741-4D0A-9FB7-DF7AEA202DE9}"/>
                </c:ext>
              </c:extLst>
            </c:dLbl>
            <c:dLbl>
              <c:idx val="5"/>
              <c:layout>
                <c:manualLayout>
                  <c:x val="-2.056394082941532E-2"/>
                  <c:y val="5.052207479908030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741-4D0A-9FB7-DF7AEA202DE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Sheet1!$H$59:$H$65</c:f>
              <c:strCache>
                <c:ptCount val="7"/>
                <c:pt idx="0">
                  <c:v>Random Forest</c:v>
                </c:pt>
                <c:pt idx="1">
                  <c:v>Decision Tree</c:v>
                </c:pt>
                <c:pt idx="2">
                  <c:v>XGBoost</c:v>
                </c:pt>
                <c:pt idx="3">
                  <c:v>AdaBoost</c:v>
                </c:pt>
                <c:pt idx="4">
                  <c:v>Support Vector Machine</c:v>
                </c:pt>
                <c:pt idx="5">
                  <c:v>Logistic Regression</c:v>
                </c:pt>
                <c:pt idx="6">
                  <c:v>KNN</c:v>
                </c:pt>
              </c:strCache>
            </c:strRef>
          </c:cat>
          <c:val>
            <c:numRef>
              <c:f>Sheet1!$I$59:$I$65</c:f>
              <c:numCache>
                <c:formatCode>0%</c:formatCode>
                <c:ptCount val="7"/>
                <c:pt idx="0">
                  <c:v>1</c:v>
                </c:pt>
                <c:pt idx="1">
                  <c:v>1</c:v>
                </c:pt>
                <c:pt idx="2" formatCode="0.00%">
                  <c:v>0.98370000000000002</c:v>
                </c:pt>
                <c:pt idx="3" formatCode="0.00%">
                  <c:v>0.92779999999999996</c:v>
                </c:pt>
                <c:pt idx="4" formatCode="0.00%">
                  <c:v>0.86080000000000001</c:v>
                </c:pt>
                <c:pt idx="5" formatCode="0.00%">
                  <c:v>0.85899999999999999</c:v>
                </c:pt>
                <c:pt idx="6" formatCode="0.00%">
                  <c:v>0.88800000000000001</c:v>
                </c:pt>
              </c:numCache>
            </c:numRef>
          </c:val>
          <c:extLst>
            <c:ext xmlns:c16="http://schemas.microsoft.com/office/drawing/2014/chart" uri="{C3380CC4-5D6E-409C-BE32-E72D297353CC}">
              <c16:uniqueId val="{00000003-D741-4D0A-9FB7-DF7AEA202DE9}"/>
            </c:ext>
          </c:extLst>
        </c:ser>
        <c:ser>
          <c:idx val="1"/>
          <c:order val="1"/>
          <c:tx>
            <c:strRef>
              <c:f>Sheet1!$J$58</c:f>
              <c:strCache>
                <c:ptCount val="1"/>
                <c:pt idx="0">
                  <c:v>Testing Accuracy</c:v>
                </c:pt>
              </c:strCache>
            </c:strRef>
          </c:tx>
          <c:spPr>
            <a:solidFill>
              <a:schemeClr val="accent2"/>
            </a:solidFill>
            <a:ln>
              <a:noFill/>
            </a:ln>
            <a:effectLst/>
          </c:spPr>
          <c:invertIfNegative val="0"/>
          <c:dLbls>
            <c:dLbl>
              <c:idx val="0"/>
              <c:layout>
                <c:manualLayout>
                  <c:x val="1.5008573795502864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741-4D0A-9FB7-DF7AEA202DE9}"/>
                </c:ext>
              </c:extLst>
            </c:dLbl>
            <c:dLbl>
              <c:idx val="1"/>
              <c:layout>
                <c:manualLayout>
                  <c:x val="2.1440819707861197E-2"/>
                  <c:y val="2.67892927204838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741-4D0A-9FB7-DF7AEA202DE9}"/>
                </c:ext>
              </c:extLst>
            </c:dLbl>
            <c:dLbl>
              <c:idx val="2"/>
              <c:layout>
                <c:manualLayout>
                  <c:x val="1.2621045667088899E-2"/>
                  <c:y val="2.324129347986584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741-4D0A-9FB7-DF7AEA202DE9}"/>
                </c:ext>
              </c:extLst>
            </c:dLbl>
            <c:dLbl>
              <c:idx val="6"/>
              <c:layout>
                <c:manualLayout>
                  <c:x val="8.3329596988761436E-3"/>
                  <c:y val="9.198892366440412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741-4D0A-9FB7-DF7AEA202DE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Sheet1!$H$59:$H$65</c:f>
              <c:strCache>
                <c:ptCount val="7"/>
                <c:pt idx="0">
                  <c:v>Random Forest</c:v>
                </c:pt>
                <c:pt idx="1">
                  <c:v>Decision Tree</c:v>
                </c:pt>
                <c:pt idx="2">
                  <c:v>XGBoost</c:v>
                </c:pt>
                <c:pt idx="3">
                  <c:v>AdaBoost</c:v>
                </c:pt>
                <c:pt idx="4">
                  <c:v>Support Vector Machine</c:v>
                </c:pt>
                <c:pt idx="5">
                  <c:v>Logistic Regression</c:v>
                </c:pt>
                <c:pt idx="6">
                  <c:v>KNN</c:v>
                </c:pt>
              </c:strCache>
            </c:strRef>
          </c:cat>
          <c:val>
            <c:numRef>
              <c:f>Sheet1!$J$59:$J$65</c:f>
              <c:numCache>
                <c:formatCode>0.00%</c:formatCode>
                <c:ptCount val="7"/>
                <c:pt idx="0">
                  <c:v>0.96440000000000003</c:v>
                </c:pt>
                <c:pt idx="1">
                  <c:v>0.95079999999999998</c:v>
                </c:pt>
                <c:pt idx="2">
                  <c:v>0.96020000000000005</c:v>
                </c:pt>
                <c:pt idx="3">
                  <c:v>0.94969999999999999</c:v>
                </c:pt>
                <c:pt idx="4">
                  <c:v>0.87019999999999997</c:v>
                </c:pt>
                <c:pt idx="5">
                  <c:v>0.86819999999999997</c:v>
                </c:pt>
                <c:pt idx="6">
                  <c:v>0.85770000000000002</c:v>
                </c:pt>
              </c:numCache>
            </c:numRef>
          </c:val>
          <c:extLst>
            <c:ext xmlns:c16="http://schemas.microsoft.com/office/drawing/2014/chart" uri="{C3380CC4-5D6E-409C-BE32-E72D297353CC}">
              <c16:uniqueId val="{00000006-D741-4D0A-9FB7-DF7AEA202DE9}"/>
            </c:ext>
          </c:extLst>
        </c:ser>
        <c:dLbls>
          <c:dLblPos val="outEnd"/>
          <c:showLegendKey val="0"/>
          <c:showVal val="1"/>
          <c:showCatName val="0"/>
          <c:showSerName val="0"/>
          <c:showPercent val="0"/>
          <c:showBubbleSize val="0"/>
        </c:dLbls>
        <c:gapWidth val="219"/>
        <c:overlap val="-27"/>
        <c:axId val="628117759"/>
        <c:axId val="724046383"/>
      </c:barChart>
      <c:catAx>
        <c:axId val="6281177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046383"/>
        <c:crosses val="autoZero"/>
        <c:auto val="1"/>
        <c:lblAlgn val="ctr"/>
        <c:lblOffset val="100"/>
        <c:noMultiLvlLbl val="0"/>
      </c:catAx>
      <c:valAx>
        <c:axId val="724046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8117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ML Algorithm With</a:t>
            </a:r>
            <a:r>
              <a:rPr lang="en-IN" baseline="0"/>
              <a:t> PCA</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Sheet2!$H$11</c:f>
              <c:strCache>
                <c:ptCount val="1"/>
                <c:pt idx="0">
                  <c:v>Training Accuracy</c:v>
                </c:pt>
              </c:strCache>
            </c:strRef>
          </c:tx>
          <c:spPr>
            <a:solidFill>
              <a:schemeClr val="accent1"/>
            </a:solidFill>
            <a:ln>
              <a:noFill/>
            </a:ln>
            <a:effectLst/>
          </c:spPr>
          <c:invertIfNegative val="0"/>
          <c:dLbls>
            <c:dLbl>
              <c:idx val="3"/>
              <c:layout>
                <c:manualLayout>
                  <c:x val="-2.0101736948353729E-3"/>
                  <c:y val="1.07157170881937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F7-4FCA-951E-BF3FA7DAB48C}"/>
                </c:ext>
              </c:extLst>
            </c:dLbl>
            <c:dLbl>
              <c:idx val="4"/>
              <c:layout>
                <c:manualLayout>
                  <c:x val="-6.0305210845061933E-3"/>
                  <c:y val="3.482608053662961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AF7-4FCA-951E-BF3FA7DAB48C}"/>
                </c:ext>
              </c:extLst>
            </c:dLbl>
            <c:dLbl>
              <c:idx val="6"/>
              <c:layout>
                <c:manualLayout>
                  <c:x val="-1.0050868474176865E-2"/>
                  <c:y val="2.678929272048426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AF7-4FCA-951E-BF3FA7DAB48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Sheet2!$G$12:$G$18</c:f>
              <c:strCache>
                <c:ptCount val="7"/>
                <c:pt idx="0">
                  <c:v>Random Forest</c:v>
                </c:pt>
                <c:pt idx="1">
                  <c:v>Decision Tree</c:v>
                </c:pt>
                <c:pt idx="2">
                  <c:v>XGBoost</c:v>
                </c:pt>
                <c:pt idx="3">
                  <c:v>AdaBoost</c:v>
                </c:pt>
                <c:pt idx="4">
                  <c:v>Support Vector Machine</c:v>
                </c:pt>
                <c:pt idx="5">
                  <c:v>Logistic Regression</c:v>
                </c:pt>
                <c:pt idx="6">
                  <c:v>KNN</c:v>
                </c:pt>
              </c:strCache>
            </c:strRef>
          </c:cat>
          <c:val>
            <c:numRef>
              <c:f>Sheet2!$H$12:$H$18</c:f>
              <c:numCache>
                <c:formatCode>0%</c:formatCode>
                <c:ptCount val="7"/>
                <c:pt idx="0">
                  <c:v>1</c:v>
                </c:pt>
                <c:pt idx="1">
                  <c:v>1</c:v>
                </c:pt>
                <c:pt idx="2" formatCode="0.00%">
                  <c:v>0.97929999999999995</c:v>
                </c:pt>
                <c:pt idx="3" formatCode="0.00%">
                  <c:v>0.92169999999999996</c:v>
                </c:pt>
                <c:pt idx="4" formatCode="0.00%">
                  <c:v>0.86080000000000001</c:v>
                </c:pt>
                <c:pt idx="5" formatCode="0.00%">
                  <c:v>0.88749999999999996</c:v>
                </c:pt>
                <c:pt idx="6" formatCode="0.00%">
                  <c:v>0.77549999999999997</c:v>
                </c:pt>
              </c:numCache>
            </c:numRef>
          </c:val>
          <c:extLst>
            <c:ext xmlns:c16="http://schemas.microsoft.com/office/drawing/2014/chart" uri="{C3380CC4-5D6E-409C-BE32-E72D297353CC}">
              <c16:uniqueId val="{00000000-9AF7-4FCA-951E-BF3FA7DAB48C}"/>
            </c:ext>
          </c:extLst>
        </c:ser>
        <c:ser>
          <c:idx val="1"/>
          <c:order val="1"/>
          <c:tx>
            <c:strRef>
              <c:f>Sheet2!$I$11</c:f>
              <c:strCache>
                <c:ptCount val="1"/>
                <c:pt idx="0">
                  <c:v>Testing Accuracy</c:v>
                </c:pt>
              </c:strCache>
            </c:strRef>
          </c:tx>
          <c:spPr>
            <a:solidFill>
              <a:schemeClr val="accent2"/>
            </a:solidFill>
            <a:ln>
              <a:noFill/>
            </a:ln>
            <a:effectLst/>
          </c:spPr>
          <c:invertIfNegative val="0"/>
          <c:dLbls>
            <c:dLbl>
              <c:idx val="2"/>
              <c:layout>
                <c:manualLayout>
                  <c:x val="1.2061042169012239E-2"/>
                  <c:y val="2.9468221992532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AF7-4FCA-951E-BF3FA7DAB48C}"/>
                </c:ext>
              </c:extLst>
            </c:dLbl>
            <c:dLbl>
              <c:idx val="5"/>
              <c:layout>
                <c:manualLayout>
                  <c:x val="8.0406947793413442E-3"/>
                  <c:y val="4.286286835277490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F7-4FCA-951E-BF3FA7DAB48C}"/>
                </c:ext>
              </c:extLst>
            </c:dLbl>
            <c:dLbl>
              <c:idx val="6"/>
              <c:layout>
                <c:manualLayout>
                  <c:x val="2.4122084338024478E-2"/>
                  <c:y val="2.143143417638740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AF7-4FCA-951E-BF3FA7DAB48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Sheet2!$G$12:$G$18</c:f>
              <c:strCache>
                <c:ptCount val="7"/>
                <c:pt idx="0">
                  <c:v>Random Forest</c:v>
                </c:pt>
                <c:pt idx="1">
                  <c:v>Decision Tree</c:v>
                </c:pt>
                <c:pt idx="2">
                  <c:v>XGBoost</c:v>
                </c:pt>
                <c:pt idx="3">
                  <c:v>AdaBoost</c:v>
                </c:pt>
                <c:pt idx="4">
                  <c:v>Support Vector Machine</c:v>
                </c:pt>
                <c:pt idx="5">
                  <c:v>Logistic Regression</c:v>
                </c:pt>
                <c:pt idx="6">
                  <c:v>KNN</c:v>
                </c:pt>
              </c:strCache>
            </c:strRef>
          </c:cat>
          <c:val>
            <c:numRef>
              <c:f>Sheet2!$I$12:$I$18</c:f>
              <c:numCache>
                <c:formatCode>0.00%</c:formatCode>
                <c:ptCount val="7"/>
                <c:pt idx="0">
                  <c:v>0.96330000000000005</c:v>
                </c:pt>
                <c:pt idx="1">
                  <c:v>0.94450000000000001</c:v>
                </c:pt>
                <c:pt idx="2">
                  <c:v>0.95599999999999996</c:v>
                </c:pt>
                <c:pt idx="3">
                  <c:v>0.9456</c:v>
                </c:pt>
                <c:pt idx="4">
                  <c:v>0.87019999999999997</c:v>
                </c:pt>
                <c:pt idx="5">
                  <c:v>0.85980000000000001</c:v>
                </c:pt>
                <c:pt idx="6">
                  <c:v>0.77610000000000001</c:v>
                </c:pt>
              </c:numCache>
            </c:numRef>
          </c:val>
          <c:extLst>
            <c:ext xmlns:c16="http://schemas.microsoft.com/office/drawing/2014/chart" uri="{C3380CC4-5D6E-409C-BE32-E72D297353CC}">
              <c16:uniqueId val="{00000001-9AF7-4FCA-951E-BF3FA7DAB48C}"/>
            </c:ext>
          </c:extLst>
        </c:ser>
        <c:dLbls>
          <c:dLblPos val="outEnd"/>
          <c:showLegendKey val="0"/>
          <c:showVal val="1"/>
          <c:showCatName val="0"/>
          <c:showSerName val="0"/>
          <c:showPercent val="0"/>
          <c:showBubbleSize val="0"/>
        </c:dLbls>
        <c:gapWidth val="219"/>
        <c:overlap val="-27"/>
        <c:axId val="841564143"/>
        <c:axId val="716579983"/>
      </c:barChart>
      <c:catAx>
        <c:axId val="84156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579983"/>
        <c:crosses val="autoZero"/>
        <c:auto val="1"/>
        <c:lblAlgn val="ctr"/>
        <c:lblOffset val="100"/>
        <c:noMultiLvlLbl val="0"/>
      </c:catAx>
      <c:valAx>
        <c:axId val="7165799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1564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40BC-8B4F-46B5-B90E-069823729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7DD5A0-6425-4552-9B70-A5031079E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000B9F-8C4B-48B9-B5E2-30B1FBC820A6}"/>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5" name="Footer Placeholder 4">
            <a:extLst>
              <a:ext uri="{FF2B5EF4-FFF2-40B4-BE49-F238E27FC236}">
                <a16:creationId xmlns:a16="http://schemas.microsoft.com/office/drawing/2014/main" id="{567B5481-7025-4E04-A703-2221B5658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F2C47E-BF67-4CA2-83A6-5C6C0AD97E09}"/>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355014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C8E4-CBC3-4CC2-AD32-3F9B1AD150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D8592B-A72E-4F96-9D34-B33EE16600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2907A-80C9-4D5F-B76A-09C630F33646}"/>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5" name="Footer Placeholder 4">
            <a:extLst>
              <a:ext uri="{FF2B5EF4-FFF2-40B4-BE49-F238E27FC236}">
                <a16:creationId xmlns:a16="http://schemas.microsoft.com/office/drawing/2014/main" id="{8EBBD977-F5BF-422A-84F2-1DFDA2F2B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2D0C8-8827-4D4E-86E1-7B79FA4B774C}"/>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334624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FADB8-644D-48BD-B90E-092961DAFD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EDC26-B3CC-424A-9644-B730364739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A39C1-2D34-48CE-BD1F-00B504A91CA6}"/>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5" name="Footer Placeholder 4">
            <a:extLst>
              <a:ext uri="{FF2B5EF4-FFF2-40B4-BE49-F238E27FC236}">
                <a16:creationId xmlns:a16="http://schemas.microsoft.com/office/drawing/2014/main" id="{E8C6F84F-FA87-4A03-BF13-59C5B7CF1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1798F-7A95-4E6C-9DE2-1478B61CF970}"/>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1867025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CBAA-24B2-418F-97AD-2D0E9C0C2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7DEF95-1162-4110-93DB-281922CDD5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0D3A34-15B0-4029-9D0C-630DD2819599}"/>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5" name="Footer Placeholder 4">
            <a:extLst>
              <a:ext uri="{FF2B5EF4-FFF2-40B4-BE49-F238E27FC236}">
                <a16:creationId xmlns:a16="http://schemas.microsoft.com/office/drawing/2014/main" id="{15C04660-0912-4517-8621-00EA33FF9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1CF54-E385-434D-A644-C5FB9E9ABACF}"/>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4064750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5B58-31C8-4081-830E-52320933E6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B531F-439C-4258-ACCD-7955B8925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F1A664-98CB-414D-A816-5B9395080E4F}"/>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5" name="Footer Placeholder 4">
            <a:extLst>
              <a:ext uri="{FF2B5EF4-FFF2-40B4-BE49-F238E27FC236}">
                <a16:creationId xmlns:a16="http://schemas.microsoft.com/office/drawing/2014/main" id="{FC6E3A78-E49F-450E-8980-AD47C7237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160E4-8C38-4BE6-BB96-9A1D9BE6C7E2}"/>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3538299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EDCE-29D6-4F00-AB02-3A7422C62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6BD5DB-78EF-4B23-B65E-F2322BB7C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A5EFEF-3546-4C3B-AEA3-717566C1A2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D26C18-67A5-4D2B-B679-8139FD89F3AD}"/>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6" name="Footer Placeholder 5">
            <a:extLst>
              <a:ext uri="{FF2B5EF4-FFF2-40B4-BE49-F238E27FC236}">
                <a16:creationId xmlns:a16="http://schemas.microsoft.com/office/drawing/2014/main" id="{A75FFB7B-F104-4F59-8B97-C89E83A90A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E40B9-E5CF-4FDF-9804-3C0874F9A7FD}"/>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4207165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63B3-192C-4B31-A8AF-15F1F3D838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253979-5832-4351-8714-CF9E08C55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316BDF-9D7E-4BA5-B0CD-31FACAC67E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2C8308-4117-4191-B9E4-844920FD5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7E3ED1-B0F0-43C4-95D0-80BE3FBD13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0BD618-1A36-4906-8A33-1E860BC51E93}"/>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8" name="Footer Placeholder 7">
            <a:extLst>
              <a:ext uri="{FF2B5EF4-FFF2-40B4-BE49-F238E27FC236}">
                <a16:creationId xmlns:a16="http://schemas.microsoft.com/office/drawing/2014/main" id="{621EFC83-BD56-4D61-9F9C-7709C7E5EF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98A29F-FEFD-4F16-A9F0-9869617DAE3A}"/>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3983527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EF6D-322D-4447-B5EE-37B36F328C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F6F1C3-3437-441E-AE1D-9210DF726B70}"/>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4" name="Footer Placeholder 3">
            <a:extLst>
              <a:ext uri="{FF2B5EF4-FFF2-40B4-BE49-F238E27FC236}">
                <a16:creationId xmlns:a16="http://schemas.microsoft.com/office/drawing/2014/main" id="{6F21A811-8257-4290-A0C5-40C071FB18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D11340-9D12-4AFB-91E0-A8065E298C6D}"/>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3081634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DFF09-4706-48B3-88C4-DB7143A4F12C}"/>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3" name="Footer Placeholder 2">
            <a:extLst>
              <a:ext uri="{FF2B5EF4-FFF2-40B4-BE49-F238E27FC236}">
                <a16:creationId xmlns:a16="http://schemas.microsoft.com/office/drawing/2014/main" id="{C3C17D6F-05DB-4A0B-A7BC-069C8B118D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27E5A1-745C-4EA5-A4E8-D3A5BC3E4599}"/>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333717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B183-2B66-463D-B842-7BDA6BF23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5AC3D9-14B8-42B0-96A8-2BD03F082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8B2E20-063F-48C3-A89A-FD7817641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93BF3E-00CB-4C86-BAD3-90C2B3B7B825}"/>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6" name="Footer Placeholder 5">
            <a:extLst>
              <a:ext uri="{FF2B5EF4-FFF2-40B4-BE49-F238E27FC236}">
                <a16:creationId xmlns:a16="http://schemas.microsoft.com/office/drawing/2014/main" id="{1BEE9A07-A472-4B93-A841-0B8794060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7494EB-34F0-44AD-9855-E85691488D5B}"/>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245787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3708-9E64-4940-B48D-3DFF37F6C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4CB421-0FFB-4886-8860-52D507A80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89904E-C575-4D78-8C4D-5153CAC83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11D558-B81F-497D-94FB-186EF2F829D4}"/>
              </a:ext>
            </a:extLst>
          </p:cNvPr>
          <p:cNvSpPr>
            <a:spLocks noGrp="1"/>
          </p:cNvSpPr>
          <p:nvPr>
            <p:ph type="dt" sz="half" idx="10"/>
          </p:nvPr>
        </p:nvSpPr>
        <p:spPr/>
        <p:txBody>
          <a:bodyPr/>
          <a:lstStyle/>
          <a:p>
            <a:fld id="{DABA62F5-7238-4698-B736-5A88BD84D6DF}" type="datetimeFigureOut">
              <a:rPr lang="en-IN" smtClean="0"/>
              <a:t>18-05-2023</a:t>
            </a:fld>
            <a:endParaRPr lang="en-IN"/>
          </a:p>
        </p:txBody>
      </p:sp>
      <p:sp>
        <p:nvSpPr>
          <p:cNvPr id="6" name="Footer Placeholder 5">
            <a:extLst>
              <a:ext uri="{FF2B5EF4-FFF2-40B4-BE49-F238E27FC236}">
                <a16:creationId xmlns:a16="http://schemas.microsoft.com/office/drawing/2014/main" id="{6B3BD77F-1FE6-4FBF-8408-38B7F816A0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49716-67D5-4715-AB97-DA743280FCA6}"/>
              </a:ext>
            </a:extLst>
          </p:cNvPr>
          <p:cNvSpPr>
            <a:spLocks noGrp="1"/>
          </p:cNvSpPr>
          <p:nvPr>
            <p:ph type="sldNum" sz="quarter" idx="12"/>
          </p:nvPr>
        </p:nvSpPr>
        <p:spPr/>
        <p:txBody>
          <a:bodyPr/>
          <a:lstStyle/>
          <a:p>
            <a:fld id="{5DF9B77C-3405-4A95-ADED-E6DBAD57EA22}" type="slidenum">
              <a:rPr lang="en-IN" smtClean="0"/>
              <a:t>‹#›</a:t>
            </a:fld>
            <a:endParaRPr lang="en-IN"/>
          </a:p>
        </p:txBody>
      </p:sp>
    </p:spTree>
    <p:extLst>
      <p:ext uri="{BB962C8B-B14F-4D97-AF65-F5344CB8AC3E}">
        <p14:creationId xmlns:p14="http://schemas.microsoft.com/office/powerpoint/2010/main" val="4237042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rgbClr val="C7D5EE"/>
            </a:gs>
            <a:gs pos="25000">
              <a:schemeClr val="bg1"/>
            </a:gs>
            <a:gs pos="95000">
              <a:schemeClr val="accent1">
                <a:lumMod val="60000"/>
                <a:lumOff val="40000"/>
              </a:schemeClr>
            </a:gs>
          </a:gsLst>
          <a:lin ang="17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4F728-4CB8-4EAF-B49B-5C4DF51F2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A6FD48-6D85-4A15-A0AE-3071CD8EE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F7EA7-C7EF-434C-9ACA-6B797AE6E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A62F5-7238-4698-B736-5A88BD84D6DF}" type="datetimeFigureOut">
              <a:rPr lang="en-IN" smtClean="0"/>
              <a:t>18-05-2023</a:t>
            </a:fld>
            <a:endParaRPr lang="en-IN"/>
          </a:p>
        </p:txBody>
      </p:sp>
      <p:sp>
        <p:nvSpPr>
          <p:cNvPr id="5" name="Footer Placeholder 4">
            <a:extLst>
              <a:ext uri="{FF2B5EF4-FFF2-40B4-BE49-F238E27FC236}">
                <a16:creationId xmlns:a16="http://schemas.microsoft.com/office/drawing/2014/main" id="{1E842E7C-B927-4433-B2BA-F3AA9A5E1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ABF438-6801-4119-BC07-524CC5DDA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9B77C-3405-4A95-ADED-E6DBAD57EA22}" type="slidenum">
              <a:rPr lang="en-IN" smtClean="0"/>
              <a:t>‹#›</a:t>
            </a:fld>
            <a:endParaRPr lang="en-IN"/>
          </a:p>
        </p:txBody>
      </p:sp>
    </p:spTree>
    <p:extLst>
      <p:ext uri="{BB962C8B-B14F-4D97-AF65-F5344CB8AC3E}">
        <p14:creationId xmlns:p14="http://schemas.microsoft.com/office/powerpoint/2010/main" val="402202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machine-learning-databases/thyroid-diseas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F5CA-7DBC-42A0-BFDE-1AAB191B3BAD}"/>
              </a:ext>
            </a:extLst>
          </p:cNvPr>
          <p:cNvSpPr>
            <a:spLocks noGrp="1"/>
          </p:cNvSpPr>
          <p:nvPr>
            <p:ph type="ctrTitle"/>
          </p:nvPr>
        </p:nvSpPr>
        <p:spPr>
          <a:xfrm>
            <a:off x="0" y="647998"/>
            <a:ext cx="12192000" cy="2884059"/>
          </a:xfrm>
          <a:noFill/>
        </p:spPr>
        <p:txBody>
          <a:bodyPr>
            <a:noAutofit/>
          </a:bodyPr>
          <a:lstStyle/>
          <a:p>
            <a:pPr fontAlgn="base">
              <a:lnSpc>
                <a:spcPct val="100000"/>
              </a:lnSpc>
            </a:pPr>
            <a:br>
              <a:rPr lang="en-US" sz="3200" dirty="0">
                <a:solidFill>
                  <a:schemeClr val="tx1">
                    <a:lumMod val="85000"/>
                    <a:lumOff val="15000"/>
                  </a:schemeClr>
                </a:solidFill>
                <a:latin typeface="Arial Black" panose="020B0A04020102020204" pitchFamily="34" charset="0"/>
              </a:rPr>
            </a:br>
            <a:br>
              <a:rPr lang="en-US" sz="3200" dirty="0">
                <a:solidFill>
                  <a:schemeClr val="tx1">
                    <a:lumMod val="85000"/>
                    <a:lumOff val="15000"/>
                  </a:schemeClr>
                </a:solidFill>
                <a:latin typeface="Arial Black" panose="020B0A04020102020204" pitchFamily="34" charset="0"/>
              </a:rPr>
            </a:br>
            <a:r>
              <a:rPr lang="en-US" sz="2800" dirty="0">
                <a:solidFill>
                  <a:schemeClr val="tx1">
                    <a:lumMod val="85000"/>
                    <a:lumOff val="15000"/>
                  </a:schemeClr>
                </a:solidFill>
                <a:latin typeface="Cambria" panose="02040503050406030204" pitchFamily="18" charset="0"/>
                <a:ea typeface="Cambria" panose="02040503050406030204" pitchFamily="18" charset="0"/>
              </a:rPr>
              <a:t>Maratha Vidya Prasarak Samaj’s</a:t>
            </a:r>
            <a:br>
              <a:rPr lang="en-US" sz="3200" dirty="0">
                <a:solidFill>
                  <a:schemeClr val="tx1">
                    <a:lumMod val="85000"/>
                    <a:lumOff val="15000"/>
                  </a:schemeClr>
                </a:solidFill>
                <a:latin typeface="Cambria" panose="02040503050406030204" pitchFamily="18" charset="0"/>
                <a:ea typeface="Cambria" panose="02040503050406030204" pitchFamily="18" charset="0"/>
              </a:rPr>
            </a:br>
            <a:r>
              <a:rPr lang="en-US" sz="3200" dirty="0">
                <a:solidFill>
                  <a:schemeClr val="tx1">
                    <a:lumMod val="85000"/>
                    <a:lumOff val="15000"/>
                  </a:schemeClr>
                </a:solidFill>
                <a:latin typeface="Cambria" panose="02040503050406030204" pitchFamily="18" charset="0"/>
                <a:ea typeface="Cambria" panose="02040503050406030204" pitchFamily="18" charset="0"/>
              </a:rPr>
              <a:t>K.R.T. Arts, B.H. Commerce &amp; A.M. Science (</a:t>
            </a:r>
            <a:r>
              <a:rPr lang="en-US" sz="3200" b="1" dirty="0">
                <a:solidFill>
                  <a:schemeClr val="tx1">
                    <a:lumMod val="85000"/>
                    <a:lumOff val="15000"/>
                  </a:schemeClr>
                </a:solidFill>
                <a:latin typeface="Cambria" panose="02040503050406030204" pitchFamily="18" charset="0"/>
                <a:ea typeface="Cambria" panose="02040503050406030204" pitchFamily="18" charset="0"/>
              </a:rPr>
              <a:t>KTHM</a:t>
            </a:r>
            <a:r>
              <a:rPr lang="en-US" sz="3200" dirty="0">
                <a:solidFill>
                  <a:schemeClr val="tx1">
                    <a:lumMod val="85000"/>
                    <a:lumOff val="15000"/>
                  </a:schemeClr>
                </a:solidFill>
                <a:latin typeface="Cambria" panose="02040503050406030204" pitchFamily="18" charset="0"/>
                <a:ea typeface="Cambria" panose="02040503050406030204" pitchFamily="18" charset="0"/>
              </a:rPr>
              <a:t>) College, Nashik.</a:t>
            </a:r>
            <a:r>
              <a:rPr lang="en-US" sz="3200" dirty="0">
                <a:solidFill>
                  <a:schemeClr val="tx1">
                    <a:lumMod val="85000"/>
                    <a:lumOff val="15000"/>
                  </a:schemeClr>
                </a:solidFill>
                <a:latin typeface="Arial Black" panose="020B0A04020102020204" pitchFamily="34" charset="0"/>
              </a:rPr>
              <a:t> </a:t>
            </a:r>
            <a:r>
              <a:rPr lang="en-US" sz="3200" dirty="0">
                <a:solidFill>
                  <a:schemeClr val="bg1"/>
                </a:solidFill>
                <a:latin typeface="Arial Black" panose="020B0A04020102020204" pitchFamily="34" charset="0"/>
              </a:rPr>
              <a:t>​</a:t>
            </a:r>
            <a:br>
              <a:rPr lang="en-US" sz="3200" b="0" i="0" dirty="0">
                <a:solidFill>
                  <a:schemeClr val="bg1"/>
                </a:solidFill>
                <a:effectLst/>
                <a:latin typeface="Segoe UI" panose="020B0502040204020203" pitchFamily="34" charset="0"/>
              </a:rPr>
            </a:br>
            <a:r>
              <a:rPr lang="en-US" sz="3200" dirty="0">
                <a:solidFill>
                  <a:schemeClr val="bg1"/>
                </a:solidFill>
                <a:latin typeface="Arial Black" panose="020B0A04020102020204" pitchFamily="34" charset="0"/>
              </a:rPr>
              <a:t>​</a:t>
            </a:r>
            <a:br>
              <a:rPr lang="en-US" sz="3200" b="0" i="0" dirty="0">
                <a:solidFill>
                  <a:schemeClr val="bg1"/>
                </a:solidFill>
                <a:effectLst/>
                <a:latin typeface="Segoe UI" panose="020B0502040204020203" pitchFamily="34" charset="0"/>
              </a:rPr>
            </a:br>
            <a:endParaRPr lang="en-IN" sz="3200" dirty="0">
              <a:solidFill>
                <a:schemeClr val="bg1"/>
              </a:solidFill>
            </a:endParaRPr>
          </a:p>
        </p:txBody>
      </p:sp>
      <p:sp>
        <p:nvSpPr>
          <p:cNvPr id="3" name="Subtitle 2">
            <a:extLst>
              <a:ext uri="{FF2B5EF4-FFF2-40B4-BE49-F238E27FC236}">
                <a16:creationId xmlns:a16="http://schemas.microsoft.com/office/drawing/2014/main" id="{5667D075-587C-4395-8292-16A156535824}"/>
              </a:ext>
            </a:extLst>
          </p:cNvPr>
          <p:cNvSpPr>
            <a:spLocks noGrp="1"/>
          </p:cNvSpPr>
          <p:nvPr>
            <p:ph type="subTitle" idx="1"/>
          </p:nvPr>
        </p:nvSpPr>
        <p:spPr>
          <a:xfrm>
            <a:off x="99353" y="2670992"/>
            <a:ext cx="12109337" cy="465677"/>
          </a:xfrm>
        </p:spPr>
        <p:txBody>
          <a:bodyPr>
            <a:normAutofit/>
          </a:bodyPr>
          <a:lstStyle/>
          <a:p>
            <a:r>
              <a:rPr lang="en-IN" sz="1800" dirty="0">
                <a:latin typeface="Cambria" panose="02040503050406030204" pitchFamily="18" charset="0"/>
                <a:ea typeface="Cambria" panose="02040503050406030204" pitchFamily="18" charset="0"/>
              </a:rPr>
              <a:t>Affiliated to Savitribai Phule Pune University. (SPPU)</a:t>
            </a:r>
          </a:p>
          <a:p>
            <a:endParaRPr lang="en-IN" sz="18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91AE962-E31B-4D64-B651-34C4ED370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34" y="-57180"/>
            <a:ext cx="4114023" cy="2147207"/>
          </a:xfrm>
          <a:prstGeom prst="rect">
            <a:avLst/>
          </a:prstGeom>
        </p:spPr>
      </p:pic>
      <p:pic>
        <p:nvPicPr>
          <p:cNvPr id="11" name="Picture 10">
            <a:extLst>
              <a:ext uri="{FF2B5EF4-FFF2-40B4-BE49-F238E27FC236}">
                <a16:creationId xmlns:a16="http://schemas.microsoft.com/office/drawing/2014/main" id="{C7116A52-7AD9-4B14-AB53-9E9A1BB7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791" y="206943"/>
            <a:ext cx="2918441" cy="2292583"/>
          </a:xfrm>
          <a:prstGeom prst="rect">
            <a:avLst/>
          </a:prstGeom>
        </p:spPr>
      </p:pic>
      <p:sp>
        <p:nvSpPr>
          <p:cNvPr id="12" name="Rectangle 11">
            <a:extLst>
              <a:ext uri="{FF2B5EF4-FFF2-40B4-BE49-F238E27FC236}">
                <a16:creationId xmlns:a16="http://schemas.microsoft.com/office/drawing/2014/main" id="{087E12FC-5B8A-490E-9F64-3894398225F9}"/>
              </a:ext>
            </a:extLst>
          </p:cNvPr>
          <p:cNvSpPr/>
          <p:nvPr/>
        </p:nvSpPr>
        <p:spPr>
          <a:xfrm>
            <a:off x="46895" y="680176"/>
            <a:ext cx="12120465" cy="584775"/>
          </a:xfrm>
          <a:prstGeom prst="rect">
            <a:avLst/>
          </a:prstGeom>
        </p:spPr>
        <p:txBody>
          <a:bodyPr wrap="square">
            <a:spAutoFit/>
          </a:bodyPr>
          <a:lstStyle/>
          <a:p>
            <a:pPr algn="ctr"/>
            <a:r>
              <a:rPr lang="en-US" sz="3200" b="1" dirty="0">
                <a:solidFill>
                  <a:schemeClr val="tx1">
                    <a:lumMod val="85000"/>
                    <a:lumOff val="15000"/>
                  </a:schemeClr>
                </a:solidFill>
                <a:latin typeface="Cambria" panose="02040503050406030204" pitchFamily="18" charset="0"/>
                <a:ea typeface="Cambria" panose="02040503050406030204" pitchFamily="18" charset="0"/>
              </a:rPr>
              <a:t>Department of Statistics</a:t>
            </a:r>
            <a:endParaRPr lang="en-IN" sz="3200" b="1" dirty="0"/>
          </a:p>
        </p:txBody>
      </p:sp>
      <p:sp>
        <p:nvSpPr>
          <p:cNvPr id="13" name="Rectangle 12">
            <a:extLst>
              <a:ext uri="{FF2B5EF4-FFF2-40B4-BE49-F238E27FC236}">
                <a16:creationId xmlns:a16="http://schemas.microsoft.com/office/drawing/2014/main" id="{5A3C14B1-FCA1-4D1D-8335-4FCFD1AC8C81}"/>
              </a:ext>
            </a:extLst>
          </p:cNvPr>
          <p:cNvSpPr/>
          <p:nvPr/>
        </p:nvSpPr>
        <p:spPr>
          <a:xfrm>
            <a:off x="58023" y="2886637"/>
            <a:ext cx="12191999" cy="830997"/>
          </a:xfrm>
          <a:prstGeom prst="rect">
            <a:avLst/>
          </a:prstGeom>
        </p:spPr>
        <p:txBody>
          <a:bodyPr wrap="square">
            <a:spAutoFit/>
          </a:bodyPr>
          <a:lstStyle/>
          <a:p>
            <a:endParaRPr lang="en-IN" sz="2400" dirty="0">
              <a:latin typeface="Cambria" panose="02040503050406030204" pitchFamily="18" charset="0"/>
              <a:ea typeface="Cambria" panose="02040503050406030204" pitchFamily="18" charset="0"/>
            </a:endParaRPr>
          </a:p>
          <a:p>
            <a:pPr algn="ctr"/>
            <a:r>
              <a:rPr lang="en-IN" sz="2400" dirty="0">
                <a:latin typeface="Cambria" panose="02040503050406030204" pitchFamily="18" charset="0"/>
                <a:ea typeface="Cambria" panose="02040503050406030204" pitchFamily="18" charset="0"/>
              </a:rPr>
              <a:t>A project Presentation on</a:t>
            </a:r>
          </a:p>
        </p:txBody>
      </p:sp>
      <p:sp>
        <p:nvSpPr>
          <p:cNvPr id="14" name="Rectangle 13">
            <a:extLst>
              <a:ext uri="{FF2B5EF4-FFF2-40B4-BE49-F238E27FC236}">
                <a16:creationId xmlns:a16="http://schemas.microsoft.com/office/drawing/2014/main" id="{31AA25C4-318C-40DE-BC18-D92610346255}"/>
              </a:ext>
            </a:extLst>
          </p:cNvPr>
          <p:cNvSpPr/>
          <p:nvPr/>
        </p:nvSpPr>
        <p:spPr>
          <a:xfrm>
            <a:off x="729927" y="5159663"/>
            <a:ext cx="5523040" cy="1200329"/>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      Presented By</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Nikumbh Kalpesh Sanjay</a:t>
            </a:r>
          </a:p>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Khairnar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Krushnai</a:t>
            </a:r>
            <a:r>
              <a:rPr lang="en-IN" dirty="0">
                <a:latin typeface="Cambria" panose="02040503050406030204" pitchFamily="18" charset="0"/>
                <a:ea typeface="Cambria" panose="02040503050406030204" pitchFamily="18" charset="0"/>
              </a:rPr>
              <a:t> Chandrakant</a:t>
            </a:r>
          </a:p>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Bhamare</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Rutuja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Nanaji</a:t>
            </a:r>
            <a:r>
              <a:rPr lang="en-IN" dirty="0">
                <a:latin typeface="Cambria" panose="02040503050406030204" pitchFamily="18" charset="0"/>
                <a:ea typeface="Cambria" panose="02040503050406030204" pitchFamily="18" charset="0"/>
              </a:rPr>
              <a:t> </a:t>
            </a:r>
          </a:p>
        </p:txBody>
      </p:sp>
      <p:sp>
        <p:nvSpPr>
          <p:cNvPr id="15" name="Rectangle 14">
            <a:extLst>
              <a:ext uri="{FF2B5EF4-FFF2-40B4-BE49-F238E27FC236}">
                <a16:creationId xmlns:a16="http://schemas.microsoft.com/office/drawing/2014/main" id="{BC14CA1D-7A84-40F4-943B-D27C0E412624}"/>
              </a:ext>
            </a:extLst>
          </p:cNvPr>
          <p:cNvSpPr/>
          <p:nvPr/>
        </p:nvSpPr>
        <p:spPr>
          <a:xfrm>
            <a:off x="7519206" y="5159663"/>
            <a:ext cx="3593553" cy="1477328"/>
          </a:xfrm>
          <a:prstGeom prst="rect">
            <a:avLst/>
          </a:prstGeom>
        </p:spPr>
        <p:txBody>
          <a:bodyPr wrap="square">
            <a:spAutoFit/>
          </a:bodyPr>
          <a:lstStyle/>
          <a:p>
            <a:pPr algn="ctr"/>
            <a:r>
              <a:rPr lang="en-IN" dirty="0">
                <a:latin typeface="Cambria" panose="02040503050406030204" pitchFamily="18" charset="0"/>
                <a:ea typeface="Cambria" panose="02040503050406030204" pitchFamily="18" charset="0"/>
              </a:rPr>
              <a:t>Under The Guidance Of</a:t>
            </a:r>
          </a:p>
          <a:p>
            <a:pPr algn="ctr"/>
            <a:r>
              <a:rPr lang="en-IN" dirty="0"/>
              <a:t>Prof. Mansi </a:t>
            </a:r>
            <a:r>
              <a:rPr lang="en-IN" dirty="0" err="1"/>
              <a:t>Hiray</a:t>
            </a:r>
            <a:r>
              <a:rPr lang="en-IN" dirty="0"/>
              <a:t>,</a:t>
            </a:r>
          </a:p>
          <a:p>
            <a:pPr algn="ctr"/>
            <a:r>
              <a:rPr lang="en-IN" dirty="0"/>
              <a:t>Department Of Statistics,</a:t>
            </a:r>
          </a:p>
          <a:p>
            <a:pPr algn="ctr"/>
            <a:r>
              <a:rPr lang="en-IN" dirty="0"/>
              <a:t>K.T.H.M College , Nashik</a:t>
            </a:r>
          </a:p>
          <a:p>
            <a:pPr algn="ctr"/>
            <a:endParaRPr lang="en-IN" dirty="0"/>
          </a:p>
        </p:txBody>
      </p:sp>
      <p:sp>
        <p:nvSpPr>
          <p:cNvPr id="5" name="Rectangle 4">
            <a:extLst>
              <a:ext uri="{FF2B5EF4-FFF2-40B4-BE49-F238E27FC236}">
                <a16:creationId xmlns:a16="http://schemas.microsoft.com/office/drawing/2014/main" id="{2E384F0D-DB13-47BE-89F0-FE4D0F0DDDB8}"/>
              </a:ext>
            </a:extLst>
          </p:cNvPr>
          <p:cNvSpPr/>
          <p:nvPr/>
        </p:nvSpPr>
        <p:spPr>
          <a:xfrm>
            <a:off x="58023" y="3901827"/>
            <a:ext cx="12109337" cy="584775"/>
          </a:xfrm>
          <a:prstGeom prst="rect">
            <a:avLst/>
          </a:prstGeom>
        </p:spPr>
        <p:txBody>
          <a:bodyPr wrap="square">
            <a:spAutoFit/>
          </a:bodyPr>
          <a:lstStyle/>
          <a:p>
            <a:pPr algn="ctr"/>
            <a:r>
              <a:rPr lang="en-IN" sz="3200" b="1" dirty="0">
                <a:latin typeface="Cambria" panose="02040503050406030204" pitchFamily="18" charset="0"/>
                <a:ea typeface="Cambria" panose="02040503050406030204" pitchFamily="18" charset="0"/>
              </a:rPr>
              <a:t>Thyroid Disease Detection Using Machine Learning Techniques</a:t>
            </a:r>
          </a:p>
        </p:txBody>
      </p:sp>
      <p:sp>
        <p:nvSpPr>
          <p:cNvPr id="16" name="!!1">
            <a:extLst>
              <a:ext uri="{FF2B5EF4-FFF2-40B4-BE49-F238E27FC236}">
                <a16:creationId xmlns:a16="http://schemas.microsoft.com/office/drawing/2014/main" id="{5631BB95-4F33-4C9B-BB5B-735D31EF1BAC}"/>
              </a:ext>
            </a:extLst>
          </p:cNvPr>
          <p:cNvSpPr/>
          <p:nvPr/>
        </p:nvSpPr>
        <p:spPr>
          <a:xfrm>
            <a:off x="-1455576" y="102637"/>
            <a:ext cx="1259634" cy="839754"/>
          </a:xfrm>
          <a:prstGeom prst="rect">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27037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6096000" y="477829"/>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277727" y="1773778"/>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277727" y="2251963"/>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277727" y="2678506"/>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277727" y="3156691"/>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277727" y="3583234"/>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279313" y="4009777"/>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 name="Rectangle 1">
            <a:extLst>
              <a:ext uri="{FF2B5EF4-FFF2-40B4-BE49-F238E27FC236}">
                <a16:creationId xmlns:a16="http://schemas.microsoft.com/office/drawing/2014/main" id="{61F38FFC-6077-420D-88DE-ACE568AC88F6}"/>
              </a:ext>
            </a:extLst>
          </p:cNvPr>
          <p:cNvSpPr/>
          <p:nvPr/>
        </p:nvSpPr>
        <p:spPr>
          <a:xfrm>
            <a:off x="3801427" y="1605632"/>
            <a:ext cx="8112846" cy="2308324"/>
          </a:xfrm>
          <a:prstGeom prst="rect">
            <a:avLst/>
          </a:prstGeom>
        </p:spPr>
        <p:txBody>
          <a:bodyPr wrap="square">
            <a:spAutoFit/>
          </a:bodyPr>
          <a:lstStyle/>
          <a:p>
            <a:pPr marL="285750" indent="-285750">
              <a:buFont typeface="Arial" panose="020B0604020202020204" pitchFamily="34" charset="0"/>
              <a:buChar char="•"/>
            </a:pPr>
            <a:r>
              <a:rPr lang="en-IN" dirty="0"/>
              <a:t>Logistic regression is used for predicting categorical dependent variables using the given set of independent variables. It predicts two values 0 and 1.</a:t>
            </a:r>
          </a:p>
          <a:p>
            <a:endParaRPr lang="en-IN" dirty="0"/>
          </a:p>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 </a:t>
            </a:r>
            <a:r>
              <a:rPr lang="en-US" dirty="0"/>
              <a:t>algorithm has been implemented with the help of the </a:t>
            </a:r>
            <a:r>
              <a:rPr lang="en-US" dirty="0" err="1"/>
              <a:t>sklearn</a:t>
            </a:r>
            <a:r>
              <a:rPr lang="en-US" dirty="0"/>
              <a:t> library and an </a:t>
            </a:r>
            <a:r>
              <a:rPr lang="en-US" b="1" dirty="0"/>
              <a:t>86.82%</a:t>
            </a:r>
            <a:r>
              <a:rPr lang="en-US" dirty="0"/>
              <a:t> accuracy score is obtained.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IN" kern="100" dirty="0">
                <a:latin typeface="Cambria" panose="02040503050406030204" pitchFamily="18" charset="0"/>
                <a:ea typeface="Cambria" panose="02040503050406030204" pitchFamily="18" charset="0"/>
                <a:cs typeface="Mangal" panose="02040503050203030202" pitchFamily="18" charset="0"/>
              </a:rPr>
              <a:t>Logistic Regression </a:t>
            </a:r>
            <a:r>
              <a:rPr lang="en-US" dirty="0"/>
              <a:t>equation as follows.</a:t>
            </a:r>
            <a:endParaRPr lang="en-IN" dirty="0"/>
          </a:p>
          <a:p>
            <a:endParaRPr lang="en-IN" dirty="0"/>
          </a:p>
        </p:txBody>
      </p:sp>
      <p:pic>
        <p:nvPicPr>
          <p:cNvPr id="21" name="Picture 20">
            <a:extLst>
              <a:ext uri="{FF2B5EF4-FFF2-40B4-BE49-F238E27FC236}">
                <a16:creationId xmlns:a16="http://schemas.microsoft.com/office/drawing/2014/main" id="{7BCCABC9-317D-4CA7-9814-E4E1A046E9E8}"/>
              </a:ext>
            </a:extLst>
          </p:cNvPr>
          <p:cNvPicPr>
            <a:picLocks noChangeAspect="1"/>
          </p:cNvPicPr>
          <p:nvPr/>
        </p:nvPicPr>
        <p:blipFill>
          <a:blip r:embed="rId2"/>
          <a:stretch>
            <a:fillRect/>
          </a:stretch>
        </p:blipFill>
        <p:spPr>
          <a:xfrm>
            <a:off x="5253640" y="3709573"/>
            <a:ext cx="4762500" cy="2857500"/>
          </a:xfrm>
          <a:prstGeom prst="rect">
            <a:avLst/>
          </a:prstGeom>
        </p:spPr>
      </p:pic>
      <p:sp>
        <p:nvSpPr>
          <p:cNvPr id="3" name="Rectangle 2">
            <a:extLst>
              <a:ext uri="{FF2B5EF4-FFF2-40B4-BE49-F238E27FC236}">
                <a16:creationId xmlns:a16="http://schemas.microsoft.com/office/drawing/2014/main" id="{99560BCF-C824-4261-B294-D2079919ABA0}"/>
              </a:ext>
            </a:extLst>
          </p:cNvPr>
          <p:cNvSpPr/>
          <p:nvPr/>
        </p:nvSpPr>
        <p:spPr>
          <a:xfrm>
            <a:off x="10753628" y="6581001"/>
            <a:ext cx="1556645" cy="276999"/>
          </a:xfrm>
          <a:prstGeom prst="rect">
            <a:avLst/>
          </a:prstGeom>
        </p:spPr>
        <p:txBody>
          <a:bodyPr wrap="none">
            <a:spAutoFit/>
          </a:bodyPr>
          <a:lstStyle/>
          <a:p>
            <a:r>
              <a:rPr lang="en-US" sz="1200" b="1" dirty="0">
                <a:latin typeface="+mj-lt"/>
              </a:rPr>
              <a:t>Image source: Google</a:t>
            </a:r>
            <a:endParaRPr lang="en-IN" sz="1200" b="1" dirty="0">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D49B853-D0F9-4D65-BA0F-DA81C664F1C7}"/>
                  </a:ext>
                </a:extLst>
              </p:cNvPr>
              <p:cNvSpPr/>
              <p:nvPr/>
            </p:nvSpPr>
            <p:spPr>
              <a:xfrm>
                <a:off x="8321021" y="3086069"/>
                <a:ext cx="1986377"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𝑦</m:t>
                      </m:r>
                      <m:r>
                        <a:rPr lang="en-IN" i="0">
                          <a:latin typeface="Cambria Math" panose="02040503050406030204" pitchFamily="18" charset="0"/>
                        </a:rPr>
                        <m:t>=</m:t>
                      </m:r>
                      <m:f>
                        <m:fPr>
                          <m:ctrlPr>
                            <a:rPr lang="en-IN" i="1">
                              <a:latin typeface="Cambria Math" panose="02040503050406030204" pitchFamily="18" charset="0"/>
                            </a:rPr>
                          </m:ctrlPr>
                        </m:fPr>
                        <m:num>
                          <m:r>
                            <a:rPr lang="en-IN" i="0">
                              <a:latin typeface="Cambria Math" panose="02040503050406030204" pitchFamily="18" charset="0"/>
                            </a:rPr>
                            <m:t>1</m:t>
                          </m:r>
                        </m:num>
                        <m:den>
                          <m:r>
                            <a:rPr lang="en-IN" i="0">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0">
                                  <a:latin typeface="Cambria Math" panose="02040503050406030204" pitchFamily="18" charset="0"/>
                                </a:rPr>
                                <m:t>−</m:t>
                              </m:r>
                              <m:r>
                                <a:rPr lang="en-IN" i="1">
                                  <a:latin typeface="Cambria Math" panose="02040503050406030204" pitchFamily="18" charset="0"/>
                                </a:rPr>
                                <m:t>𝛽</m:t>
                              </m:r>
                              <m:r>
                                <a:rPr lang="en-IN" i="0">
                                  <a:latin typeface="Cambria Math" panose="02040503050406030204" pitchFamily="18" charset="0"/>
                                </a:rPr>
                                <m:t>0+</m:t>
                              </m:r>
                              <m:r>
                                <a:rPr lang="en-IN" i="1">
                                  <a:latin typeface="Cambria Math" panose="02040503050406030204" pitchFamily="18" charset="0"/>
                                </a:rPr>
                                <m:t>𝛽</m:t>
                              </m:r>
                              <m:r>
                                <a:rPr lang="en-IN" i="0">
                                  <a:latin typeface="Cambria Math" panose="02040503050406030204" pitchFamily="18" charset="0"/>
                                </a:rPr>
                                <m:t>1</m:t>
                              </m:r>
                              <m:r>
                                <a:rPr lang="en-IN" i="1">
                                  <a:latin typeface="Cambria Math" panose="02040503050406030204" pitchFamily="18" charset="0"/>
                                </a:rPr>
                                <m:t>𝑥</m:t>
                              </m:r>
                            </m:sup>
                          </m:sSup>
                        </m:den>
                      </m:f>
                    </m:oMath>
                  </m:oMathPara>
                </a14:m>
                <a:endParaRPr lang="en-IN" dirty="0"/>
              </a:p>
            </p:txBody>
          </p:sp>
        </mc:Choice>
        <mc:Fallback xmlns="">
          <p:sp>
            <p:nvSpPr>
              <p:cNvPr id="4" name="Rectangle 3">
                <a:extLst>
                  <a:ext uri="{FF2B5EF4-FFF2-40B4-BE49-F238E27FC236}">
                    <a16:creationId xmlns:a16="http://schemas.microsoft.com/office/drawing/2014/main" id="{DD49B853-D0F9-4D65-BA0F-DA81C664F1C7}"/>
                  </a:ext>
                </a:extLst>
              </p:cNvPr>
              <p:cNvSpPr>
                <a:spLocks noRot="1" noChangeAspect="1" noMove="1" noResize="1" noEditPoints="1" noAdjustHandles="1" noChangeArrowheads="1" noChangeShapeType="1" noTextEdit="1"/>
              </p:cNvSpPr>
              <p:nvPr/>
            </p:nvSpPr>
            <p:spPr>
              <a:xfrm>
                <a:off x="8321021" y="3086069"/>
                <a:ext cx="1986377" cy="623504"/>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75772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279395" y="1334254"/>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7003647" y="477829"/>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277727" y="2251963"/>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277727" y="2678506"/>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277727" y="3156691"/>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277727" y="3583234"/>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279313" y="4009777"/>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 name="Rectangle 1">
            <a:extLst>
              <a:ext uri="{FF2B5EF4-FFF2-40B4-BE49-F238E27FC236}">
                <a16:creationId xmlns:a16="http://schemas.microsoft.com/office/drawing/2014/main" id="{95845ADC-DC05-47B1-ACA6-D109BBF42F82}"/>
              </a:ext>
            </a:extLst>
          </p:cNvPr>
          <p:cNvSpPr/>
          <p:nvPr/>
        </p:nvSpPr>
        <p:spPr>
          <a:xfrm>
            <a:off x="3921678" y="1467133"/>
            <a:ext cx="7990927" cy="2308324"/>
          </a:xfrm>
          <a:prstGeom prst="rect">
            <a:avLst/>
          </a:prstGeom>
        </p:spPr>
        <p:txBody>
          <a:bodyPr wrap="square">
            <a:spAutoFit/>
          </a:bodyPr>
          <a:lstStyle/>
          <a:p>
            <a:pPr marL="285750" indent="-285750">
              <a:buFont typeface="Arial" panose="020B0604020202020204" pitchFamily="34" charset="0"/>
              <a:buChar char="•"/>
            </a:pPr>
            <a:r>
              <a:rPr lang="en-IN" dirty="0"/>
              <a:t>SVM works by mapping data to a high-dimensional feature space so that data points can be categorized, even when the data are not linearly separable. It aims to maximize the margin between the hyperplane and the nearest data points of each class.</a:t>
            </a:r>
          </a:p>
          <a:p>
            <a:endParaRPr lang="en-IN" dirty="0"/>
          </a:p>
          <a:p>
            <a:pPr marL="285750" indent="-285750">
              <a:buFont typeface="Arial" panose="020B0604020202020204" pitchFamily="34" charset="0"/>
              <a:buChar char="•"/>
            </a:pPr>
            <a:r>
              <a:rPr lang="en-US" dirty="0"/>
              <a:t>SVM algorithm has been implemented with the help of the </a:t>
            </a:r>
            <a:r>
              <a:rPr lang="en-US" dirty="0" err="1"/>
              <a:t>sklearn</a:t>
            </a:r>
            <a:r>
              <a:rPr lang="en-US" dirty="0"/>
              <a:t> library and an </a:t>
            </a:r>
            <a:r>
              <a:rPr lang="en-US" b="1" dirty="0"/>
              <a:t>87.02% </a:t>
            </a:r>
            <a:r>
              <a:rPr lang="en-US" dirty="0"/>
              <a:t>accuracy score is obtained</a:t>
            </a:r>
            <a:endParaRPr lang="en-IN" dirty="0"/>
          </a:p>
          <a:p>
            <a:endParaRPr lang="en-IN" dirty="0"/>
          </a:p>
        </p:txBody>
      </p:sp>
      <p:pic>
        <p:nvPicPr>
          <p:cNvPr id="21" name="Picture 20">
            <a:extLst>
              <a:ext uri="{FF2B5EF4-FFF2-40B4-BE49-F238E27FC236}">
                <a16:creationId xmlns:a16="http://schemas.microsoft.com/office/drawing/2014/main" id="{DD853CCF-0E45-4DF2-BA08-F7A67E497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413" y="3583234"/>
            <a:ext cx="6096000" cy="3060192"/>
          </a:xfrm>
          <a:prstGeom prst="rect">
            <a:avLst/>
          </a:prstGeom>
        </p:spPr>
      </p:pic>
      <p:sp>
        <p:nvSpPr>
          <p:cNvPr id="3" name="Rectangle 2">
            <a:extLst>
              <a:ext uri="{FF2B5EF4-FFF2-40B4-BE49-F238E27FC236}">
                <a16:creationId xmlns:a16="http://schemas.microsoft.com/office/drawing/2014/main" id="{0277C247-D53A-468F-A0D3-01E8F75696F7}"/>
              </a:ext>
            </a:extLst>
          </p:cNvPr>
          <p:cNvSpPr/>
          <p:nvPr/>
        </p:nvSpPr>
        <p:spPr>
          <a:xfrm>
            <a:off x="3921678" y="3640445"/>
            <a:ext cx="5246436" cy="369332"/>
          </a:xfrm>
          <a:prstGeom prst="rect">
            <a:avLst/>
          </a:prstGeom>
        </p:spPr>
        <p:txBody>
          <a:bodyPr wrap="none">
            <a:spAutoFit/>
          </a:bodyPr>
          <a:lstStyle/>
          <a:p>
            <a:pPr marL="285750" indent="-285750">
              <a:buFont typeface="Arial" panose="020B0604020202020204" pitchFamily="34" charset="0"/>
              <a:buChar char="•"/>
            </a:pPr>
            <a:r>
              <a:rPr lang="en-IN" dirty="0"/>
              <a:t>SVM has two types Linear SVM and Nonlinear SVM</a:t>
            </a:r>
          </a:p>
        </p:txBody>
      </p:sp>
      <p:sp>
        <p:nvSpPr>
          <p:cNvPr id="22" name="Rectangle 21">
            <a:extLst>
              <a:ext uri="{FF2B5EF4-FFF2-40B4-BE49-F238E27FC236}">
                <a16:creationId xmlns:a16="http://schemas.microsoft.com/office/drawing/2014/main" id="{B05E62FD-828D-47F0-8B16-2F77ECD0699D}"/>
              </a:ext>
            </a:extLst>
          </p:cNvPr>
          <p:cNvSpPr/>
          <p:nvPr/>
        </p:nvSpPr>
        <p:spPr>
          <a:xfrm>
            <a:off x="10753628" y="6581001"/>
            <a:ext cx="1556645" cy="276999"/>
          </a:xfrm>
          <a:prstGeom prst="rect">
            <a:avLst/>
          </a:prstGeom>
        </p:spPr>
        <p:txBody>
          <a:bodyPr wrap="none">
            <a:spAutoFit/>
          </a:bodyPr>
          <a:lstStyle/>
          <a:p>
            <a:r>
              <a:rPr lang="en-US" sz="1200" b="1" dirty="0">
                <a:latin typeface="+mj-lt"/>
              </a:rPr>
              <a:t>Image source: Google</a:t>
            </a:r>
            <a:endParaRPr lang="en-IN" sz="1200" b="1" dirty="0">
              <a:latin typeface="+mj-lt"/>
            </a:endParaRPr>
          </a:p>
        </p:txBody>
      </p:sp>
    </p:spTree>
    <p:extLst>
      <p:ext uri="{BB962C8B-B14F-4D97-AF65-F5344CB8AC3E}">
        <p14:creationId xmlns:p14="http://schemas.microsoft.com/office/powerpoint/2010/main" val="61030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279395" y="1334254"/>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277727" y="1773778"/>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6976473" y="477829"/>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277727" y="2678506"/>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277727" y="3156691"/>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277727" y="3583234"/>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279313" y="4009777"/>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 name="Rectangle 1">
            <a:extLst>
              <a:ext uri="{FF2B5EF4-FFF2-40B4-BE49-F238E27FC236}">
                <a16:creationId xmlns:a16="http://schemas.microsoft.com/office/drawing/2014/main" id="{01872753-D3A2-4671-95FD-E496C998A44E}"/>
              </a:ext>
            </a:extLst>
          </p:cNvPr>
          <p:cNvSpPr/>
          <p:nvPr/>
        </p:nvSpPr>
        <p:spPr>
          <a:xfrm>
            <a:off x="3821595" y="1518774"/>
            <a:ext cx="8123007" cy="2031325"/>
          </a:xfrm>
          <a:prstGeom prst="rect">
            <a:avLst/>
          </a:prstGeom>
        </p:spPr>
        <p:txBody>
          <a:bodyPr wrap="square">
            <a:spAutoFit/>
          </a:bodyPr>
          <a:lstStyle/>
          <a:p>
            <a:pPr marL="285750" indent="-285750">
              <a:buFont typeface="Arial" panose="020B0604020202020204" pitchFamily="34" charset="0"/>
              <a:buChar char="•"/>
            </a:pPr>
            <a:r>
              <a:rPr lang="en-IN" dirty="0"/>
              <a:t>A decision tree is a tree-structured classifier. In a decision tree, internal nodes represent the features of the dataset, branches represent the decision rules and each leaf node represents the outcome.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 </a:t>
            </a:r>
            <a:r>
              <a:rPr lang="en-US" dirty="0"/>
              <a:t>algorithm has been implemented with the help of the </a:t>
            </a:r>
            <a:r>
              <a:rPr lang="en-US" dirty="0" err="1"/>
              <a:t>sklearn</a:t>
            </a:r>
            <a:r>
              <a:rPr lang="en-US" dirty="0"/>
              <a:t> library and  </a:t>
            </a:r>
            <a:r>
              <a:rPr lang="en-US" b="1" dirty="0"/>
              <a:t>95.08% </a:t>
            </a:r>
            <a:r>
              <a:rPr lang="en-US" dirty="0"/>
              <a:t>accuracy score is obtained</a:t>
            </a:r>
            <a:endParaRPr lang="en-IN" dirty="0"/>
          </a:p>
          <a:p>
            <a:endParaRPr lang="en-IN" dirty="0"/>
          </a:p>
        </p:txBody>
      </p:sp>
      <p:pic>
        <p:nvPicPr>
          <p:cNvPr id="21" name="Picture 20">
            <a:extLst>
              <a:ext uri="{FF2B5EF4-FFF2-40B4-BE49-F238E27FC236}">
                <a16:creationId xmlns:a16="http://schemas.microsoft.com/office/drawing/2014/main" id="{DC837236-7498-4E56-AE57-EC3831370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425" y="3341357"/>
            <a:ext cx="5186172" cy="3457448"/>
          </a:xfrm>
          <a:prstGeom prst="rect">
            <a:avLst/>
          </a:prstGeom>
        </p:spPr>
      </p:pic>
      <p:sp>
        <p:nvSpPr>
          <p:cNvPr id="22" name="Rectangle 21">
            <a:extLst>
              <a:ext uri="{FF2B5EF4-FFF2-40B4-BE49-F238E27FC236}">
                <a16:creationId xmlns:a16="http://schemas.microsoft.com/office/drawing/2014/main" id="{CD0B77F4-D294-4769-ACB6-399673DFC985}"/>
              </a:ext>
            </a:extLst>
          </p:cNvPr>
          <p:cNvSpPr/>
          <p:nvPr/>
        </p:nvSpPr>
        <p:spPr>
          <a:xfrm>
            <a:off x="10753628" y="6581001"/>
            <a:ext cx="1556645" cy="276999"/>
          </a:xfrm>
          <a:prstGeom prst="rect">
            <a:avLst/>
          </a:prstGeom>
        </p:spPr>
        <p:txBody>
          <a:bodyPr wrap="none">
            <a:spAutoFit/>
          </a:bodyPr>
          <a:lstStyle/>
          <a:p>
            <a:r>
              <a:rPr lang="en-US" sz="1200" b="1" dirty="0">
                <a:latin typeface="+mj-lt"/>
              </a:rPr>
              <a:t>Image source: Google</a:t>
            </a:r>
            <a:endParaRPr lang="en-IN" sz="1200" b="1" dirty="0">
              <a:latin typeface="+mj-lt"/>
            </a:endParaRPr>
          </a:p>
        </p:txBody>
      </p:sp>
    </p:spTree>
    <p:extLst>
      <p:ext uri="{BB962C8B-B14F-4D97-AF65-F5344CB8AC3E}">
        <p14:creationId xmlns:p14="http://schemas.microsoft.com/office/powerpoint/2010/main" val="3826427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279395" y="1334254"/>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277727" y="1773778"/>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277727" y="2251963"/>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6822328" y="477829"/>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277727" y="3156691"/>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277727" y="3583234"/>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279313" y="4009777"/>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 name="Rectangle 1">
            <a:extLst>
              <a:ext uri="{FF2B5EF4-FFF2-40B4-BE49-F238E27FC236}">
                <a16:creationId xmlns:a16="http://schemas.microsoft.com/office/drawing/2014/main" id="{CC559BCD-D70D-4626-A152-D9098736312D}"/>
              </a:ext>
            </a:extLst>
          </p:cNvPr>
          <p:cNvSpPr/>
          <p:nvPr/>
        </p:nvSpPr>
        <p:spPr>
          <a:xfrm>
            <a:off x="3893354" y="1005468"/>
            <a:ext cx="8133167" cy="2862322"/>
          </a:xfrm>
          <a:prstGeom prst="rect">
            <a:avLst/>
          </a:prstGeom>
        </p:spPr>
        <p:txBody>
          <a:bodyPr wrap="square">
            <a:spAutoFit/>
          </a:bodyPr>
          <a:lstStyle/>
          <a:p>
            <a:pPr marL="285750" indent="-285750">
              <a:buFont typeface="Arial" panose="020B0604020202020204" pitchFamily="34" charset="0"/>
              <a:buChar char="•"/>
            </a:pPr>
            <a:r>
              <a:rPr lang="en-US" dirty="0"/>
              <a:t>Random Forest is a classifier that contains a number of decision trees on various subsets of the given dataset and takes the average to improve the predictive accuracy of that dataset.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greater number of trees in the forest leads to higher accuracy and prevents the problem of overfitting.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r>
              <a:rPr lang="en-US" dirty="0"/>
              <a:t> algorithm has been implemented with the help of the </a:t>
            </a:r>
            <a:r>
              <a:rPr lang="en-US" dirty="0" err="1"/>
              <a:t>sklearn</a:t>
            </a:r>
            <a:r>
              <a:rPr lang="en-US" dirty="0"/>
              <a:t> library and  </a:t>
            </a:r>
            <a:r>
              <a:rPr lang="en-US" b="1" dirty="0"/>
              <a:t>96.44%</a:t>
            </a:r>
            <a:r>
              <a:rPr lang="en-US" dirty="0"/>
              <a:t> accuracy score is obtained</a:t>
            </a: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417" y="3341357"/>
            <a:ext cx="5687219" cy="3639058"/>
          </a:xfrm>
          <a:prstGeom prst="rect">
            <a:avLst/>
          </a:prstGeom>
        </p:spPr>
      </p:pic>
      <p:sp>
        <p:nvSpPr>
          <p:cNvPr id="21" name="Rectangle 20">
            <a:extLst>
              <a:ext uri="{FF2B5EF4-FFF2-40B4-BE49-F238E27FC236}">
                <a16:creationId xmlns:a16="http://schemas.microsoft.com/office/drawing/2014/main" id="{D0529D83-2386-4CEF-9AC4-4B6E7F949A73}"/>
              </a:ext>
            </a:extLst>
          </p:cNvPr>
          <p:cNvSpPr/>
          <p:nvPr/>
        </p:nvSpPr>
        <p:spPr>
          <a:xfrm>
            <a:off x="10753628" y="6581001"/>
            <a:ext cx="1556645" cy="276999"/>
          </a:xfrm>
          <a:prstGeom prst="rect">
            <a:avLst/>
          </a:prstGeom>
        </p:spPr>
        <p:txBody>
          <a:bodyPr wrap="none">
            <a:spAutoFit/>
          </a:bodyPr>
          <a:lstStyle/>
          <a:p>
            <a:r>
              <a:rPr lang="en-US" sz="1200" b="1" dirty="0">
                <a:latin typeface="+mj-lt"/>
              </a:rPr>
              <a:t>Image source: Google</a:t>
            </a:r>
            <a:endParaRPr lang="en-IN" sz="1200" b="1" dirty="0">
              <a:latin typeface="+mj-lt"/>
            </a:endParaRPr>
          </a:p>
        </p:txBody>
      </p:sp>
    </p:spTree>
    <p:extLst>
      <p:ext uri="{BB962C8B-B14F-4D97-AF65-F5344CB8AC3E}">
        <p14:creationId xmlns:p14="http://schemas.microsoft.com/office/powerpoint/2010/main" val="44376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279395" y="1334254"/>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277727" y="1773778"/>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277727" y="2251963"/>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277727" y="2678506"/>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7196687" y="477829"/>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277727" y="3583234"/>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279313" y="4009777"/>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 name="Rectangle 1">
            <a:extLst>
              <a:ext uri="{FF2B5EF4-FFF2-40B4-BE49-F238E27FC236}">
                <a16:creationId xmlns:a16="http://schemas.microsoft.com/office/drawing/2014/main" id="{72913A46-702D-491C-B671-B505E387E316}"/>
              </a:ext>
            </a:extLst>
          </p:cNvPr>
          <p:cNvSpPr/>
          <p:nvPr/>
        </p:nvSpPr>
        <p:spPr>
          <a:xfrm>
            <a:off x="3854046" y="1467133"/>
            <a:ext cx="8134753" cy="2031325"/>
          </a:xfrm>
          <a:prstGeom prst="rect">
            <a:avLst/>
          </a:prstGeom>
        </p:spPr>
        <p:txBody>
          <a:bodyPr wrap="square">
            <a:spAutoFit/>
          </a:bodyPr>
          <a:lstStyle/>
          <a:p>
            <a:pPr marL="285750" indent="-285750">
              <a:buFont typeface="Arial" panose="020B0604020202020204" pitchFamily="34" charset="0"/>
              <a:buChar char="•"/>
            </a:pPr>
            <a:r>
              <a:rPr lang="en-US" dirty="0" err="1"/>
              <a:t>XGBoost</a:t>
            </a:r>
            <a:r>
              <a:rPr lang="en-US" dirty="0"/>
              <a:t> is a supervised machine-learning method for classification and regression. This method is based on decision trees and improves on other methods such as random forest and gradient boost.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r>
              <a:rPr lang="en-US" dirty="0"/>
              <a:t> algorithm has been implemented with the help of the </a:t>
            </a:r>
            <a:r>
              <a:rPr lang="en-US" dirty="0" err="1"/>
              <a:t>sklearn</a:t>
            </a:r>
            <a:r>
              <a:rPr lang="en-US" dirty="0"/>
              <a:t> library and </a:t>
            </a:r>
            <a:r>
              <a:rPr lang="en-US" b="1" dirty="0"/>
              <a:t>96.02% </a:t>
            </a:r>
            <a:r>
              <a:rPr lang="en-US" dirty="0"/>
              <a:t>accuracy score is obtained</a:t>
            </a: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292" y="3230489"/>
            <a:ext cx="5706271" cy="3627511"/>
          </a:xfrm>
          <a:prstGeom prst="rect">
            <a:avLst/>
          </a:prstGeom>
        </p:spPr>
      </p:pic>
      <p:sp>
        <p:nvSpPr>
          <p:cNvPr id="21" name="Rectangle 20">
            <a:extLst>
              <a:ext uri="{FF2B5EF4-FFF2-40B4-BE49-F238E27FC236}">
                <a16:creationId xmlns:a16="http://schemas.microsoft.com/office/drawing/2014/main" id="{F0CA999F-2685-43BC-9391-E511021D2187}"/>
              </a:ext>
            </a:extLst>
          </p:cNvPr>
          <p:cNvSpPr/>
          <p:nvPr/>
        </p:nvSpPr>
        <p:spPr>
          <a:xfrm>
            <a:off x="10753628" y="6581001"/>
            <a:ext cx="1556645" cy="276999"/>
          </a:xfrm>
          <a:prstGeom prst="rect">
            <a:avLst/>
          </a:prstGeom>
        </p:spPr>
        <p:txBody>
          <a:bodyPr wrap="none">
            <a:spAutoFit/>
          </a:bodyPr>
          <a:lstStyle/>
          <a:p>
            <a:r>
              <a:rPr lang="en-US" sz="1200" b="1" dirty="0">
                <a:latin typeface="+mj-lt"/>
              </a:rPr>
              <a:t>Image source: Google</a:t>
            </a:r>
            <a:endParaRPr lang="en-IN" sz="1200" b="1" dirty="0">
              <a:latin typeface="+mj-lt"/>
            </a:endParaRPr>
          </a:p>
        </p:txBody>
      </p:sp>
    </p:spTree>
    <p:extLst>
      <p:ext uri="{BB962C8B-B14F-4D97-AF65-F5344CB8AC3E}">
        <p14:creationId xmlns:p14="http://schemas.microsoft.com/office/powerpoint/2010/main" val="921438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279395" y="1334254"/>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277727" y="1773778"/>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277727" y="2251963"/>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277727" y="2678506"/>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277727" y="3156691"/>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6993487" y="216219"/>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279313" y="4009777"/>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 name="Rectangle 1">
            <a:extLst>
              <a:ext uri="{FF2B5EF4-FFF2-40B4-BE49-F238E27FC236}">
                <a16:creationId xmlns:a16="http://schemas.microsoft.com/office/drawing/2014/main" id="{E6388795-DE0C-45B2-8DE2-656845DDB5E2}"/>
              </a:ext>
            </a:extLst>
          </p:cNvPr>
          <p:cNvSpPr/>
          <p:nvPr/>
        </p:nvSpPr>
        <p:spPr>
          <a:xfrm>
            <a:off x="3759200" y="1340562"/>
            <a:ext cx="8260080"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24292F"/>
                </a:solidFill>
                <a:latin typeface="-apple-system"/>
              </a:rPr>
              <a:t>AdaBoost is a machine learning ensemble algorithm that combines weak classifiers to create a strong classifier. It iteratively adjusts weights to focus on misclassified instances, improving overall performance.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 </a:t>
            </a:r>
            <a:r>
              <a:rPr lang="en-US" dirty="0"/>
              <a:t>algorithm has been implemented with the help of the </a:t>
            </a:r>
            <a:r>
              <a:rPr lang="en-US" dirty="0" err="1"/>
              <a:t>sklearn</a:t>
            </a:r>
            <a:r>
              <a:rPr lang="en-US" dirty="0"/>
              <a:t> library and </a:t>
            </a:r>
            <a:r>
              <a:rPr lang="en-US" b="1" dirty="0"/>
              <a:t>94.97%</a:t>
            </a:r>
            <a:r>
              <a:rPr lang="en-US" dirty="0"/>
              <a:t> accuracy score is obtained</a:t>
            </a:r>
            <a:endParaRPr lang="en-IN" dirty="0"/>
          </a:p>
          <a:p>
            <a:endParaRPr lang="en-IN" dirty="0"/>
          </a:p>
        </p:txBody>
      </p:sp>
      <p:grpSp>
        <p:nvGrpSpPr>
          <p:cNvPr id="3" name="Group 2">
            <a:extLst>
              <a:ext uri="{FF2B5EF4-FFF2-40B4-BE49-F238E27FC236}">
                <a16:creationId xmlns:a16="http://schemas.microsoft.com/office/drawing/2014/main" id="{0CF17B9A-5A2E-4763-A839-83FEA477B5E4}"/>
              </a:ext>
            </a:extLst>
          </p:cNvPr>
          <p:cNvGrpSpPr/>
          <p:nvPr/>
        </p:nvGrpSpPr>
        <p:grpSpPr>
          <a:xfrm>
            <a:off x="4593486" y="3047838"/>
            <a:ext cx="5876925" cy="3848100"/>
            <a:chOff x="4593486" y="3047838"/>
            <a:chExt cx="5876925" cy="3848100"/>
          </a:xfrm>
        </p:grpSpPr>
        <p:pic>
          <p:nvPicPr>
            <p:cNvPr id="21" name="Picture 20">
              <a:extLst>
                <a:ext uri="{FF2B5EF4-FFF2-40B4-BE49-F238E27FC236}">
                  <a16:creationId xmlns:a16="http://schemas.microsoft.com/office/drawing/2014/main" id="{EC6EE079-5C11-432B-ABCE-22AF88AEC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486" y="3047838"/>
              <a:ext cx="5876925" cy="3848100"/>
            </a:xfrm>
            <a:prstGeom prst="rect">
              <a:avLst/>
            </a:prstGeom>
          </p:spPr>
        </p:pic>
        <p:cxnSp>
          <p:nvCxnSpPr>
            <p:cNvPr id="22" name="Straight Arrow Connector 21">
              <a:extLst>
                <a:ext uri="{FF2B5EF4-FFF2-40B4-BE49-F238E27FC236}">
                  <a16:creationId xmlns:a16="http://schemas.microsoft.com/office/drawing/2014/main" id="{2591B490-7A43-4343-B18A-A2C938A6817B}"/>
                </a:ext>
              </a:extLst>
            </p:cNvPr>
            <p:cNvCxnSpPr/>
            <p:nvPr/>
          </p:nvCxnSpPr>
          <p:spPr>
            <a:xfrm>
              <a:off x="5495730" y="5223815"/>
              <a:ext cx="0"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561DFFC-F4FB-4878-8D22-D7970B718D29}"/>
                </a:ext>
              </a:extLst>
            </p:cNvPr>
            <p:cNvCxnSpPr/>
            <p:nvPr/>
          </p:nvCxnSpPr>
          <p:spPr>
            <a:xfrm>
              <a:off x="7464762" y="4309415"/>
              <a:ext cx="0" cy="429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7111BB-A067-4CAF-B693-3B07C73CCE22}"/>
                </a:ext>
              </a:extLst>
            </p:cNvPr>
            <p:cNvCxnSpPr/>
            <p:nvPr/>
          </p:nvCxnSpPr>
          <p:spPr>
            <a:xfrm>
              <a:off x="7464761" y="5223815"/>
              <a:ext cx="0"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DECCFC-474F-4C2A-BF11-CEDC51EF630A}"/>
                </a:ext>
              </a:extLst>
            </p:cNvPr>
            <p:cNvCxnSpPr/>
            <p:nvPr/>
          </p:nvCxnSpPr>
          <p:spPr>
            <a:xfrm>
              <a:off x="9526555" y="4309415"/>
              <a:ext cx="0" cy="429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D869EF-1E79-45B6-898A-069127A93C86}"/>
                </a:ext>
              </a:extLst>
            </p:cNvPr>
            <p:cNvCxnSpPr/>
            <p:nvPr/>
          </p:nvCxnSpPr>
          <p:spPr>
            <a:xfrm>
              <a:off x="9526555" y="5223815"/>
              <a:ext cx="0" cy="44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3F92A3-1E1A-4DDC-8E94-8BDF7ACED305}"/>
                </a:ext>
              </a:extLst>
            </p:cNvPr>
            <p:cNvCxnSpPr/>
            <p:nvPr/>
          </p:nvCxnSpPr>
          <p:spPr>
            <a:xfrm>
              <a:off x="6466114" y="3696314"/>
              <a:ext cx="0" cy="2600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8DC16B-51D2-4DE2-AE4F-44BE2D09882E}"/>
                </a:ext>
              </a:extLst>
            </p:cNvPr>
            <p:cNvCxnSpPr/>
            <p:nvPr/>
          </p:nvCxnSpPr>
          <p:spPr>
            <a:xfrm flipH="1">
              <a:off x="6186195" y="6315497"/>
              <a:ext cx="289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912B70A-9D12-4618-89E3-0B4FC50B7D02}"/>
                </a:ext>
              </a:extLst>
            </p:cNvPr>
            <p:cNvCxnSpPr/>
            <p:nvPr/>
          </p:nvCxnSpPr>
          <p:spPr>
            <a:xfrm>
              <a:off x="6466114" y="3696314"/>
              <a:ext cx="307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59868E-DDE5-47B4-BA92-632C8D479DC3}"/>
                </a:ext>
              </a:extLst>
            </p:cNvPr>
            <p:cNvCxnSpPr/>
            <p:nvPr/>
          </p:nvCxnSpPr>
          <p:spPr>
            <a:xfrm>
              <a:off x="8453534" y="3628280"/>
              <a:ext cx="0" cy="2687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23D5347-6F9B-43F5-B310-80F69465EB89}"/>
                </a:ext>
              </a:extLst>
            </p:cNvPr>
            <p:cNvCxnSpPr/>
            <p:nvPr/>
          </p:nvCxnSpPr>
          <p:spPr>
            <a:xfrm flipH="1">
              <a:off x="8192277" y="6315497"/>
              <a:ext cx="261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AFEC7C9-CFD4-49AF-9C5F-C95ED9088537}"/>
                </a:ext>
              </a:extLst>
            </p:cNvPr>
            <p:cNvCxnSpPr/>
            <p:nvPr/>
          </p:nvCxnSpPr>
          <p:spPr>
            <a:xfrm>
              <a:off x="8453534" y="3628280"/>
              <a:ext cx="363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B6301731-1B0C-4370-941B-B61B13CA96B5}"/>
              </a:ext>
            </a:extLst>
          </p:cNvPr>
          <p:cNvSpPr/>
          <p:nvPr/>
        </p:nvSpPr>
        <p:spPr>
          <a:xfrm>
            <a:off x="10753628" y="6581001"/>
            <a:ext cx="1556645" cy="276999"/>
          </a:xfrm>
          <a:prstGeom prst="rect">
            <a:avLst/>
          </a:prstGeom>
        </p:spPr>
        <p:txBody>
          <a:bodyPr wrap="none">
            <a:spAutoFit/>
          </a:bodyPr>
          <a:lstStyle/>
          <a:p>
            <a:r>
              <a:rPr lang="en-US" sz="1200" b="1" dirty="0">
                <a:latin typeface="+mj-lt"/>
              </a:rPr>
              <a:t>Image source: Google</a:t>
            </a:r>
            <a:endParaRPr lang="en-IN" sz="1200" b="1" dirty="0">
              <a:latin typeface="+mj-lt"/>
            </a:endParaRPr>
          </a:p>
        </p:txBody>
      </p:sp>
    </p:spTree>
    <p:extLst>
      <p:ext uri="{BB962C8B-B14F-4D97-AF65-F5344CB8AC3E}">
        <p14:creationId xmlns:p14="http://schemas.microsoft.com/office/powerpoint/2010/main" val="3992947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279395" y="1334254"/>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277727" y="1773778"/>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277727" y="2251963"/>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277727" y="2678506"/>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277727" y="3156691"/>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277727" y="3583234"/>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7330353" y="216219"/>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 name="Rectangle 1">
            <a:extLst>
              <a:ext uri="{FF2B5EF4-FFF2-40B4-BE49-F238E27FC236}">
                <a16:creationId xmlns:a16="http://schemas.microsoft.com/office/drawing/2014/main" id="{7201E4C5-C687-46B4-9E91-5560EEE34274}"/>
              </a:ext>
            </a:extLst>
          </p:cNvPr>
          <p:cNvSpPr/>
          <p:nvPr/>
        </p:nvSpPr>
        <p:spPr>
          <a:xfrm>
            <a:off x="3727052" y="1662843"/>
            <a:ext cx="8185553" cy="2031325"/>
          </a:xfrm>
          <a:prstGeom prst="rect">
            <a:avLst/>
          </a:prstGeom>
        </p:spPr>
        <p:txBody>
          <a:bodyPr wrap="square">
            <a:spAutoFit/>
          </a:bodyPr>
          <a:lstStyle/>
          <a:p>
            <a:pPr marL="285750" indent="-285750">
              <a:buFont typeface="Arial" panose="020B0604020202020204" pitchFamily="34" charset="0"/>
              <a:buChar char="•"/>
            </a:pPr>
            <a:r>
              <a:rPr lang="en-US" dirty="0"/>
              <a:t>K-NN algorithm assumes the similarity between the new case/data and available cases and put the new case into the category that is most similar to the available categories.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KNN algorithm has been implemented with the help of the </a:t>
            </a:r>
            <a:r>
              <a:rPr lang="en-US" dirty="0" err="1"/>
              <a:t>sklearn</a:t>
            </a:r>
            <a:r>
              <a:rPr lang="en-US" dirty="0"/>
              <a:t> library and  </a:t>
            </a:r>
            <a:r>
              <a:rPr lang="en-US" b="1" dirty="0"/>
              <a:t>85.77%</a:t>
            </a:r>
            <a:r>
              <a:rPr lang="en-US" dirty="0"/>
              <a:t> accuracy score is obtained</a:t>
            </a:r>
            <a:endParaRPr lang="en-IN" dirty="0"/>
          </a:p>
          <a:p>
            <a:endParaRPr lang="en-IN" dirty="0"/>
          </a:p>
        </p:txBody>
      </p:sp>
      <p:pic>
        <p:nvPicPr>
          <p:cNvPr id="21" name="Picture 20">
            <a:extLst>
              <a:ext uri="{FF2B5EF4-FFF2-40B4-BE49-F238E27FC236}">
                <a16:creationId xmlns:a16="http://schemas.microsoft.com/office/drawing/2014/main" id="{9B39D007-B156-4F85-B0DD-CBDE0652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175" y="2941862"/>
            <a:ext cx="4762500" cy="3810000"/>
          </a:xfrm>
          <a:prstGeom prst="rect">
            <a:avLst/>
          </a:prstGeom>
        </p:spPr>
      </p:pic>
      <p:sp>
        <p:nvSpPr>
          <p:cNvPr id="22" name="Rectangle 21">
            <a:extLst>
              <a:ext uri="{FF2B5EF4-FFF2-40B4-BE49-F238E27FC236}">
                <a16:creationId xmlns:a16="http://schemas.microsoft.com/office/drawing/2014/main" id="{55EDE395-6AF2-41CD-B86C-9FDAC169FAF9}"/>
              </a:ext>
            </a:extLst>
          </p:cNvPr>
          <p:cNvSpPr/>
          <p:nvPr/>
        </p:nvSpPr>
        <p:spPr>
          <a:xfrm>
            <a:off x="10753628" y="6581001"/>
            <a:ext cx="1556645" cy="276999"/>
          </a:xfrm>
          <a:prstGeom prst="rect">
            <a:avLst/>
          </a:prstGeom>
        </p:spPr>
        <p:txBody>
          <a:bodyPr wrap="none">
            <a:spAutoFit/>
          </a:bodyPr>
          <a:lstStyle/>
          <a:p>
            <a:r>
              <a:rPr lang="en-US" sz="1200" b="1" dirty="0">
                <a:latin typeface="+mj-lt"/>
              </a:rPr>
              <a:t>Image source: Google</a:t>
            </a:r>
            <a:endParaRPr lang="en-IN" sz="1200" b="1" dirty="0">
              <a:latin typeface="+mj-lt"/>
            </a:endParaRPr>
          </a:p>
        </p:txBody>
      </p:sp>
    </p:spTree>
    <p:extLst>
      <p:ext uri="{BB962C8B-B14F-4D97-AF65-F5344CB8AC3E}">
        <p14:creationId xmlns:p14="http://schemas.microsoft.com/office/powerpoint/2010/main" val="1276934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1089289" y="-5594381"/>
            <a:ext cx="4491565" cy="17932537"/>
          </a:xfrm>
          <a:prstGeom prst="stripedRightArrow">
            <a:avLst>
              <a:gd name="adj1" fmla="val 38491"/>
              <a:gd name="adj2" fmla="val 5000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20" name="!!1">
            <a:extLst>
              <a:ext uri="{FF2B5EF4-FFF2-40B4-BE49-F238E27FC236}">
                <a16:creationId xmlns:a16="http://schemas.microsoft.com/office/drawing/2014/main" id="{FFDA10AC-C8F7-428D-86A0-D1ED08356A84}"/>
              </a:ext>
            </a:extLst>
          </p:cNvPr>
          <p:cNvSpPr/>
          <p:nvPr/>
        </p:nvSpPr>
        <p:spPr>
          <a:xfrm>
            <a:off x="7074767" y="477829"/>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
        <p:nvSpPr>
          <p:cNvPr id="21" name="!!1">
            <a:extLst>
              <a:ext uri="{FF2B5EF4-FFF2-40B4-BE49-F238E27FC236}">
                <a16:creationId xmlns:a16="http://schemas.microsoft.com/office/drawing/2014/main" id="{35774378-FD31-436C-B542-820118CD8CE6}"/>
              </a:ext>
            </a:extLst>
          </p:cNvPr>
          <p:cNvSpPr/>
          <p:nvPr/>
        </p:nvSpPr>
        <p:spPr>
          <a:xfrm>
            <a:off x="3526507" y="3069818"/>
            <a:ext cx="7817461" cy="369332"/>
          </a:xfrm>
          <a:prstGeom prst="rect">
            <a:avLst/>
          </a:prstGeom>
        </p:spPr>
        <p:txBody>
          <a:bodyPr wrap="none">
            <a:spAutoFit/>
          </a:bodyPr>
          <a:lstStyle/>
          <a:p>
            <a:pPr marL="285750" indent="-285750">
              <a:buFont typeface="Arial" panose="020B0604020202020204" pitchFamily="34" charset="0"/>
              <a:buChar char="•"/>
            </a:pPr>
            <a:r>
              <a:rPr lang="en-US" kern="100" dirty="0">
                <a:latin typeface="Cambria" panose="02040503050406030204" pitchFamily="18" charset="0"/>
                <a:ea typeface="Cambria" panose="02040503050406030204" pitchFamily="18" charset="0"/>
                <a:cs typeface="Mangal" panose="02040503050203030202" pitchFamily="18" charset="0"/>
              </a:rPr>
              <a:t>The accuracy we are obtaining for logistic regression using PCA is 77.61%</a:t>
            </a:r>
            <a:r>
              <a:rPr lang="en-IN" kern="100" dirty="0">
                <a:latin typeface="Cambria" panose="02040503050406030204" pitchFamily="18" charset="0"/>
                <a:ea typeface="Cambria" panose="02040503050406030204" pitchFamily="18" charset="0"/>
                <a:cs typeface="Mangal" panose="02040503050203030202" pitchFamily="18" charset="0"/>
              </a:rPr>
              <a:t> </a:t>
            </a:r>
          </a:p>
        </p:txBody>
      </p:sp>
      <p:sp>
        <p:nvSpPr>
          <p:cNvPr id="22" name="!!1">
            <a:extLst>
              <a:ext uri="{FF2B5EF4-FFF2-40B4-BE49-F238E27FC236}">
                <a16:creationId xmlns:a16="http://schemas.microsoft.com/office/drawing/2014/main" id="{D6469D73-C5C6-4E23-83DA-8319B9DF807D}"/>
              </a:ext>
            </a:extLst>
          </p:cNvPr>
          <p:cNvSpPr/>
          <p:nvPr/>
        </p:nvSpPr>
        <p:spPr>
          <a:xfrm>
            <a:off x="3526507" y="3467421"/>
            <a:ext cx="6414320" cy="369332"/>
          </a:xfrm>
          <a:prstGeom prst="rect">
            <a:avLst/>
          </a:prstGeom>
        </p:spPr>
        <p:txBody>
          <a:bodyPr wrap="none">
            <a:spAutoFit/>
          </a:bodyPr>
          <a:lstStyle/>
          <a:p>
            <a:pPr marL="285750" indent="-285750">
              <a:buFont typeface="Arial" panose="020B0604020202020204" pitchFamily="34" charset="0"/>
              <a:buChar char="•"/>
            </a:pPr>
            <a:r>
              <a:rPr lang="en-US" kern="100" dirty="0">
                <a:latin typeface="Cambria" panose="02040503050406030204" pitchFamily="18" charset="0"/>
                <a:ea typeface="Cambria" panose="02040503050406030204" pitchFamily="18" charset="0"/>
                <a:cs typeface="Mangal" panose="02040503050203030202" pitchFamily="18" charset="0"/>
              </a:rPr>
              <a:t>The accuracy we are obtaining for SVM using PCA is 87.02%</a:t>
            </a:r>
            <a:r>
              <a:rPr lang="en-IN" kern="100" dirty="0">
                <a:latin typeface="Cambria" panose="02040503050406030204" pitchFamily="18" charset="0"/>
                <a:ea typeface="Cambria" panose="02040503050406030204" pitchFamily="18" charset="0"/>
                <a:cs typeface="Mangal" panose="02040503050203030202" pitchFamily="18" charset="0"/>
              </a:rPr>
              <a:t> </a:t>
            </a:r>
            <a:endParaRPr lang="en-IN" dirty="0">
              <a:latin typeface="Cambria" panose="02040503050406030204" pitchFamily="18" charset="0"/>
              <a:ea typeface="Cambria" panose="02040503050406030204" pitchFamily="18" charset="0"/>
            </a:endParaRPr>
          </a:p>
        </p:txBody>
      </p:sp>
      <p:sp>
        <p:nvSpPr>
          <p:cNvPr id="23" name="!!1">
            <a:extLst>
              <a:ext uri="{FF2B5EF4-FFF2-40B4-BE49-F238E27FC236}">
                <a16:creationId xmlns:a16="http://schemas.microsoft.com/office/drawing/2014/main" id="{E2590172-A441-4AC9-8049-AA81C3F3F7C4}"/>
              </a:ext>
            </a:extLst>
          </p:cNvPr>
          <p:cNvSpPr/>
          <p:nvPr/>
        </p:nvSpPr>
        <p:spPr>
          <a:xfrm>
            <a:off x="3526507" y="3865024"/>
            <a:ext cx="7263014" cy="369332"/>
          </a:xfrm>
          <a:prstGeom prst="rect">
            <a:avLst/>
          </a:prstGeom>
        </p:spPr>
        <p:txBody>
          <a:bodyPr wrap="non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accuracy we are obtaining for Decision tree using PCA is 94.45%</a:t>
            </a:r>
            <a:endParaRPr lang="en-IN" dirty="0">
              <a:latin typeface="Cambria" panose="02040503050406030204" pitchFamily="18" charset="0"/>
              <a:ea typeface="Cambria" panose="02040503050406030204" pitchFamily="18" charset="0"/>
            </a:endParaRPr>
          </a:p>
        </p:txBody>
      </p:sp>
      <p:sp>
        <p:nvSpPr>
          <p:cNvPr id="24" name="!!1">
            <a:extLst>
              <a:ext uri="{FF2B5EF4-FFF2-40B4-BE49-F238E27FC236}">
                <a16:creationId xmlns:a16="http://schemas.microsoft.com/office/drawing/2014/main" id="{A807431C-76DE-426C-BE6C-69D00BCF86E4}"/>
              </a:ext>
            </a:extLst>
          </p:cNvPr>
          <p:cNvSpPr/>
          <p:nvPr/>
        </p:nvSpPr>
        <p:spPr>
          <a:xfrm>
            <a:off x="3526507" y="4262627"/>
            <a:ext cx="7418890" cy="369332"/>
          </a:xfrm>
          <a:prstGeom prst="rect">
            <a:avLst/>
          </a:prstGeom>
        </p:spPr>
        <p:txBody>
          <a:bodyPr wrap="non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accuracy we are obtaining for Random Forest using PCA is </a:t>
            </a:r>
            <a:r>
              <a:rPr lang="en-US" b="1" dirty="0">
                <a:latin typeface="Cambria" panose="02040503050406030204" pitchFamily="18" charset="0"/>
                <a:ea typeface="Cambria" panose="02040503050406030204" pitchFamily="18" charset="0"/>
              </a:rPr>
              <a:t>96.33%</a:t>
            </a:r>
            <a:endParaRPr lang="en-IN" b="1" dirty="0">
              <a:latin typeface="Cambria" panose="02040503050406030204" pitchFamily="18" charset="0"/>
              <a:ea typeface="Cambria" panose="02040503050406030204" pitchFamily="18" charset="0"/>
            </a:endParaRPr>
          </a:p>
        </p:txBody>
      </p:sp>
      <p:sp>
        <p:nvSpPr>
          <p:cNvPr id="25" name="!!1">
            <a:extLst>
              <a:ext uri="{FF2B5EF4-FFF2-40B4-BE49-F238E27FC236}">
                <a16:creationId xmlns:a16="http://schemas.microsoft.com/office/drawing/2014/main" id="{58ADB3D8-504F-4B46-9E3C-10BD91B06A61}"/>
              </a:ext>
            </a:extLst>
          </p:cNvPr>
          <p:cNvSpPr/>
          <p:nvPr/>
        </p:nvSpPr>
        <p:spPr>
          <a:xfrm>
            <a:off x="3526507" y="4660230"/>
            <a:ext cx="6805774" cy="369332"/>
          </a:xfrm>
          <a:prstGeom prst="rect">
            <a:avLst/>
          </a:prstGeom>
        </p:spPr>
        <p:txBody>
          <a:bodyPr wrap="non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accuracy we are obtaining for XG Boost using PCA is 95.60%</a:t>
            </a:r>
            <a:endParaRPr lang="en-IN" dirty="0">
              <a:latin typeface="Cambria" panose="02040503050406030204" pitchFamily="18" charset="0"/>
              <a:ea typeface="Cambria" panose="02040503050406030204" pitchFamily="18" charset="0"/>
            </a:endParaRPr>
          </a:p>
        </p:txBody>
      </p:sp>
      <p:sp>
        <p:nvSpPr>
          <p:cNvPr id="26" name="!!1">
            <a:extLst>
              <a:ext uri="{FF2B5EF4-FFF2-40B4-BE49-F238E27FC236}">
                <a16:creationId xmlns:a16="http://schemas.microsoft.com/office/drawing/2014/main" id="{A13A6437-CBDB-410E-8FD2-88DD13BAA9AB}"/>
              </a:ext>
            </a:extLst>
          </p:cNvPr>
          <p:cNvSpPr/>
          <p:nvPr/>
        </p:nvSpPr>
        <p:spPr>
          <a:xfrm>
            <a:off x="3526507" y="5057776"/>
            <a:ext cx="6921575" cy="369332"/>
          </a:xfrm>
          <a:prstGeom prst="rect">
            <a:avLst/>
          </a:prstGeom>
        </p:spPr>
        <p:txBody>
          <a:bodyPr wrap="non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accuracy we are obtaining for Ada Boost using PCA is 94.56%</a:t>
            </a:r>
            <a:endParaRPr lang="en-IN" dirty="0">
              <a:latin typeface="Cambria" panose="02040503050406030204" pitchFamily="18" charset="0"/>
              <a:ea typeface="Cambria" panose="02040503050406030204" pitchFamily="18" charset="0"/>
            </a:endParaRPr>
          </a:p>
        </p:txBody>
      </p:sp>
      <p:sp>
        <p:nvSpPr>
          <p:cNvPr id="27" name="!!1">
            <a:extLst>
              <a:ext uri="{FF2B5EF4-FFF2-40B4-BE49-F238E27FC236}">
                <a16:creationId xmlns:a16="http://schemas.microsoft.com/office/drawing/2014/main" id="{935FBE68-CC29-457C-AA0B-ED230AC7E5C6}"/>
              </a:ext>
            </a:extLst>
          </p:cNvPr>
          <p:cNvSpPr/>
          <p:nvPr/>
        </p:nvSpPr>
        <p:spPr>
          <a:xfrm>
            <a:off x="3526507" y="5461344"/>
            <a:ext cx="6384761" cy="369332"/>
          </a:xfrm>
          <a:prstGeom prst="rect">
            <a:avLst/>
          </a:prstGeom>
        </p:spPr>
        <p:txBody>
          <a:bodyPr wrap="non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accuracy we are obtaining for KNN using PCA is 85.98%</a:t>
            </a:r>
            <a:endParaRPr lang="en-IN" dirty="0">
              <a:latin typeface="Cambria" panose="02040503050406030204" pitchFamily="18" charset="0"/>
              <a:ea typeface="Cambria" panose="02040503050406030204" pitchFamily="18" charset="0"/>
            </a:endParaRPr>
          </a:p>
        </p:txBody>
      </p:sp>
      <p:sp>
        <p:nvSpPr>
          <p:cNvPr id="2" name="Rectangle 1"/>
          <p:cNvSpPr/>
          <p:nvPr/>
        </p:nvSpPr>
        <p:spPr>
          <a:xfrm>
            <a:off x="3526507" y="1584621"/>
            <a:ext cx="8343730" cy="132343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PCA is a widely used statistical technique in the field of data analysis and dimensionality reduction. PCA aims to transform a dataset consisting of possibly correlated variables into a set of uncorrelated variables called principal components.</a:t>
            </a:r>
          </a:p>
        </p:txBody>
      </p:sp>
    </p:spTree>
    <p:extLst>
      <p:ext uri="{BB962C8B-B14F-4D97-AF65-F5344CB8AC3E}">
        <p14:creationId xmlns:p14="http://schemas.microsoft.com/office/powerpoint/2010/main" val="2840872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E1230-A5D6-42BE-B0CD-F4655B3DE041}"/>
              </a:ext>
            </a:extLst>
          </p:cNvPr>
          <p:cNvPicPr>
            <a:picLocks noChangeAspect="1"/>
          </p:cNvPicPr>
          <p:nvPr/>
        </p:nvPicPr>
        <p:blipFill>
          <a:blip r:embed="rId2"/>
          <a:stretch>
            <a:fillRect/>
          </a:stretch>
        </p:blipFill>
        <p:spPr>
          <a:xfrm>
            <a:off x="478825" y="709026"/>
            <a:ext cx="5520611" cy="2799182"/>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0FB89679-A1D9-4804-9690-934E2020C169}"/>
              </a:ext>
            </a:extLst>
          </p:cNvPr>
          <p:cNvPicPr>
            <a:picLocks noChangeAspect="1"/>
          </p:cNvPicPr>
          <p:nvPr/>
        </p:nvPicPr>
        <p:blipFill>
          <a:blip r:embed="rId3"/>
          <a:stretch>
            <a:fillRect/>
          </a:stretch>
        </p:blipFill>
        <p:spPr>
          <a:xfrm>
            <a:off x="478825" y="3694922"/>
            <a:ext cx="5520611" cy="304177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A22E6EF-4278-4EAF-B751-3701D95AC046}"/>
              </a:ext>
            </a:extLst>
          </p:cNvPr>
          <p:cNvPicPr>
            <a:picLocks noChangeAspect="1"/>
          </p:cNvPicPr>
          <p:nvPr/>
        </p:nvPicPr>
        <p:blipFill>
          <a:blip r:embed="rId4"/>
          <a:stretch>
            <a:fillRect/>
          </a:stretch>
        </p:blipFill>
        <p:spPr>
          <a:xfrm>
            <a:off x="6192564" y="730508"/>
            <a:ext cx="5520612" cy="279918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D495469-42C0-4570-B51E-C5896CB1D739}"/>
              </a:ext>
            </a:extLst>
          </p:cNvPr>
          <p:cNvPicPr>
            <a:picLocks noChangeAspect="1"/>
          </p:cNvPicPr>
          <p:nvPr/>
        </p:nvPicPr>
        <p:blipFill>
          <a:blip r:embed="rId5"/>
          <a:stretch>
            <a:fillRect/>
          </a:stretch>
        </p:blipFill>
        <p:spPr>
          <a:xfrm>
            <a:off x="6192563" y="3694923"/>
            <a:ext cx="5520612" cy="3041778"/>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44569B9C-9E1C-41C1-8D5E-77C1128D09AC}"/>
              </a:ext>
            </a:extLst>
          </p:cNvPr>
          <p:cNvSpPr/>
          <p:nvPr/>
        </p:nvSpPr>
        <p:spPr>
          <a:xfrm>
            <a:off x="5524566" y="3473806"/>
            <a:ext cx="1222514" cy="276999"/>
          </a:xfrm>
          <a:prstGeom prst="rect">
            <a:avLst/>
          </a:prstGeom>
        </p:spPr>
        <p:txBody>
          <a:bodyPr wrap="none">
            <a:spAutoFit/>
          </a:bodyPr>
          <a:lstStyle/>
          <a:p>
            <a:r>
              <a:rPr lang="en-IN" sz="1200" kern="100" dirty="0">
                <a:latin typeface="Cambria" panose="02040503050406030204" pitchFamily="18" charset="0"/>
                <a:ea typeface="Cambria" panose="02040503050406030204" pitchFamily="18" charset="0"/>
                <a:cs typeface="Mangal" panose="02040503050203030202" pitchFamily="18" charset="0"/>
              </a:rPr>
              <a:t>Before Cleaning</a:t>
            </a:r>
            <a:endParaRPr lang="en-IN" sz="1200" dirty="0"/>
          </a:p>
        </p:txBody>
      </p:sp>
      <p:sp>
        <p:nvSpPr>
          <p:cNvPr id="11" name="Rectangle 10">
            <a:extLst>
              <a:ext uri="{FF2B5EF4-FFF2-40B4-BE49-F238E27FC236}">
                <a16:creationId xmlns:a16="http://schemas.microsoft.com/office/drawing/2014/main" id="{70827C8A-13C5-4C0D-83F6-35400AB7DEA5}"/>
              </a:ext>
            </a:extLst>
          </p:cNvPr>
          <p:cNvSpPr/>
          <p:nvPr/>
        </p:nvSpPr>
        <p:spPr>
          <a:xfrm>
            <a:off x="2441125" y="3489195"/>
            <a:ext cx="1991251"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Thyroid Stimulating Hormone</a:t>
            </a:r>
          </a:p>
        </p:txBody>
      </p:sp>
      <p:sp>
        <p:nvSpPr>
          <p:cNvPr id="12" name="Rectangle 11">
            <a:extLst>
              <a:ext uri="{FF2B5EF4-FFF2-40B4-BE49-F238E27FC236}">
                <a16:creationId xmlns:a16="http://schemas.microsoft.com/office/drawing/2014/main" id="{1FB2827F-5884-4908-81D5-820275FC9F7C}"/>
              </a:ext>
            </a:extLst>
          </p:cNvPr>
          <p:cNvSpPr/>
          <p:nvPr/>
        </p:nvSpPr>
        <p:spPr>
          <a:xfrm>
            <a:off x="8160771" y="3473806"/>
            <a:ext cx="1582484"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T3 or Triiodothyronine</a:t>
            </a:r>
          </a:p>
        </p:txBody>
      </p:sp>
      <p:sp>
        <p:nvSpPr>
          <p:cNvPr id="13" name="!!1">
            <a:extLst>
              <a:ext uri="{FF2B5EF4-FFF2-40B4-BE49-F238E27FC236}">
                <a16:creationId xmlns:a16="http://schemas.microsoft.com/office/drawing/2014/main" id="{06438A31-1546-48CE-9807-C23E87802A9A}"/>
              </a:ext>
            </a:extLst>
          </p:cNvPr>
          <p:cNvSpPr/>
          <p:nvPr/>
        </p:nvSpPr>
        <p:spPr>
          <a:xfrm flipH="1">
            <a:off x="-1" y="-168504"/>
            <a:ext cx="5086350" cy="1146302"/>
          </a:xfrm>
          <a:prstGeom prst="stripedRightArrow">
            <a:avLst>
              <a:gd name="adj1" fmla="val 38491"/>
              <a:gd name="adj2" fmla="val 0"/>
            </a:avLst>
          </a:prstGeom>
          <a:solidFill>
            <a:srgbClr val="4472C4">
              <a:alpha val="7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1">
            <a:extLst>
              <a:ext uri="{FF2B5EF4-FFF2-40B4-BE49-F238E27FC236}">
                <a16:creationId xmlns:a16="http://schemas.microsoft.com/office/drawing/2014/main" id="{93A37F69-A011-4015-841B-8157ED10EB91}"/>
              </a:ext>
            </a:extLst>
          </p:cNvPr>
          <p:cNvSpPr/>
          <p:nvPr/>
        </p:nvSpPr>
        <p:spPr>
          <a:xfrm>
            <a:off x="0" y="112259"/>
            <a:ext cx="5086349"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Graphical Representation</a:t>
            </a:r>
          </a:p>
        </p:txBody>
      </p:sp>
    </p:spTree>
    <p:extLst>
      <p:ext uri="{BB962C8B-B14F-4D97-AF65-F5344CB8AC3E}">
        <p14:creationId xmlns:p14="http://schemas.microsoft.com/office/powerpoint/2010/main" val="339581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C3AECA9-E45D-4BC5-A157-13645A692874}"/>
              </a:ext>
            </a:extLst>
          </p:cNvPr>
          <p:cNvPicPr>
            <a:picLocks noChangeAspect="1"/>
          </p:cNvPicPr>
          <p:nvPr/>
        </p:nvPicPr>
        <p:blipFill>
          <a:blip r:embed="rId2"/>
          <a:stretch>
            <a:fillRect/>
          </a:stretch>
        </p:blipFill>
        <p:spPr>
          <a:xfrm>
            <a:off x="478825" y="730508"/>
            <a:ext cx="5520612" cy="279918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FE41B49-7FF3-46CC-B54A-B8D837532BC8}"/>
              </a:ext>
            </a:extLst>
          </p:cNvPr>
          <p:cNvPicPr>
            <a:picLocks noChangeAspect="1"/>
          </p:cNvPicPr>
          <p:nvPr/>
        </p:nvPicPr>
        <p:blipFill>
          <a:blip r:embed="rId3"/>
          <a:stretch>
            <a:fillRect/>
          </a:stretch>
        </p:blipFill>
        <p:spPr>
          <a:xfrm>
            <a:off x="478825" y="3694923"/>
            <a:ext cx="5520612" cy="2967134"/>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301CDCF-8A80-4F94-91BA-D3EB7DAF1121}"/>
              </a:ext>
            </a:extLst>
          </p:cNvPr>
          <p:cNvPicPr>
            <a:picLocks noChangeAspect="1"/>
          </p:cNvPicPr>
          <p:nvPr/>
        </p:nvPicPr>
        <p:blipFill>
          <a:blip r:embed="rId4"/>
          <a:stretch>
            <a:fillRect/>
          </a:stretch>
        </p:blipFill>
        <p:spPr>
          <a:xfrm>
            <a:off x="6192563" y="730508"/>
            <a:ext cx="5520612" cy="279918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D8AC4923-847D-40E1-A967-AE7BE6CA0318}"/>
              </a:ext>
            </a:extLst>
          </p:cNvPr>
          <p:cNvPicPr>
            <a:picLocks noChangeAspect="1"/>
          </p:cNvPicPr>
          <p:nvPr/>
        </p:nvPicPr>
        <p:blipFill>
          <a:blip r:embed="rId5"/>
          <a:stretch>
            <a:fillRect/>
          </a:stretch>
        </p:blipFill>
        <p:spPr>
          <a:xfrm>
            <a:off x="6192563" y="3694923"/>
            <a:ext cx="5520611" cy="2967134"/>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AAFCE5A7-8ACB-4F9E-8B73-DEDF1375EA2E}"/>
              </a:ext>
            </a:extLst>
          </p:cNvPr>
          <p:cNvSpPr/>
          <p:nvPr/>
        </p:nvSpPr>
        <p:spPr>
          <a:xfrm>
            <a:off x="5524566" y="3473806"/>
            <a:ext cx="1222514" cy="276999"/>
          </a:xfrm>
          <a:prstGeom prst="rect">
            <a:avLst/>
          </a:prstGeom>
        </p:spPr>
        <p:txBody>
          <a:bodyPr wrap="none">
            <a:spAutoFit/>
          </a:bodyPr>
          <a:lstStyle/>
          <a:p>
            <a:r>
              <a:rPr lang="en-IN" sz="1200" kern="100" dirty="0">
                <a:latin typeface="Cambria" panose="02040503050406030204" pitchFamily="18" charset="0"/>
                <a:ea typeface="Cambria" panose="02040503050406030204" pitchFamily="18" charset="0"/>
                <a:cs typeface="Mangal" panose="02040503050203030202" pitchFamily="18" charset="0"/>
              </a:rPr>
              <a:t>Before Cleaning</a:t>
            </a:r>
            <a:endParaRPr lang="en-IN" sz="1200" dirty="0"/>
          </a:p>
        </p:txBody>
      </p:sp>
      <p:sp>
        <p:nvSpPr>
          <p:cNvPr id="5" name="Rectangle 4">
            <a:extLst>
              <a:ext uri="{FF2B5EF4-FFF2-40B4-BE49-F238E27FC236}">
                <a16:creationId xmlns:a16="http://schemas.microsoft.com/office/drawing/2014/main" id="{5D07DC7A-9641-4ED8-B6F4-DDA6FC8B3DED}"/>
              </a:ext>
            </a:extLst>
          </p:cNvPr>
          <p:cNvSpPr/>
          <p:nvPr/>
        </p:nvSpPr>
        <p:spPr>
          <a:xfrm>
            <a:off x="2538103" y="3473806"/>
            <a:ext cx="1712328"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T4U or Thyroxine Uptake</a:t>
            </a:r>
          </a:p>
        </p:txBody>
      </p:sp>
      <p:sp>
        <p:nvSpPr>
          <p:cNvPr id="13" name="Rectangle 12">
            <a:extLst>
              <a:ext uri="{FF2B5EF4-FFF2-40B4-BE49-F238E27FC236}">
                <a16:creationId xmlns:a16="http://schemas.microsoft.com/office/drawing/2014/main" id="{8652E834-77CA-4DA1-A163-6044B5939EEA}"/>
              </a:ext>
            </a:extLst>
          </p:cNvPr>
          <p:cNvSpPr/>
          <p:nvPr/>
        </p:nvSpPr>
        <p:spPr>
          <a:xfrm>
            <a:off x="8328373" y="3473806"/>
            <a:ext cx="1478290"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Free Thyroxine Index</a:t>
            </a:r>
          </a:p>
        </p:txBody>
      </p:sp>
      <p:sp>
        <p:nvSpPr>
          <p:cNvPr id="14" name="!!1">
            <a:extLst>
              <a:ext uri="{FF2B5EF4-FFF2-40B4-BE49-F238E27FC236}">
                <a16:creationId xmlns:a16="http://schemas.microsoft.com/office/drawing/2014/main" id="{8C28B850-0C7B-463E-9135-1E5C29D8EE7B}"/>
              </a:ext>
            </a:extLst>
          </p:cNvPr>
          <p:cNvSpPr/>
          <p:nvPr/>
        </p:nvSpPr>
        <p:spPr>
          <a:xfrm flipH="1">
            <a:off x="-1" y="-168504"/>
            <a:ext cx="5086350" cy="1146302"/>
          </a:xfrm>
          <a:prstGeom prst="stripedRightArrow">
            <a:avLst>
              <a:gd name="adj1" fmla="val 38491"/>
              <a:gd name="adj2" fmla="val 0"/>
            </a:avLst>
          </a:prstGeom>
          <a:solidFill>
            <a:srgbClr val="4472C4">
              <a:alpha val="7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1">
            <a:extLst>
              <a:ext uri="{FF2B5EF4-FFF2-40B4-BE49-F238E27FC236}">
                <a16:creationId xmlns:a16="http://schemas.microsoft.com/office/drawing/2014/main" id="{54B97DA5-0481-4CCE-8EFA-F26A9BD804E2}"/>
              </a:ext>
            </a:extLst>
          </p:cNvPr>
          <p:cNvSpPr/>
          <p:nvPr/>
        </p:nvSpPr>
        <p:spPr>
          <a:xfrm>
            <a:off x="0" y="112259"/>
            <a:ext cx="5086349"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Graphical Representation</a:t>
            </a:r>
          </a:p>
        </p:txBody>
      </p:sp>
    </p:spTree>
    <p:extLst>
      <p:ext uri="{BB962C8B-B14F-4D97-AF65-F5344CB8AC3E}">
        <p14:creationId xmlns:p14="http://schemas.microsoft.com/office/powerpoint/2010/main" val="3825918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rgbClr val="C7D5EE"/>
            </a:gs>
            <a:gs pos="38000">
              <a:schemeClr val="bg1">
                <a:lumMod val="97000"/>
                <a:alpha val="84000"/>
              </a:schemeClr>
            </a:gs>
            <a:gs pos="100000">
              <a:schemeClr val="accent1">
                <a:lumMod val="60000"/>
                <a:lumOff val="40000"/>
              </a:schemeClr>
            </a:gs>
          </a:gsLst>
          <a:lin ang="17400000" scaled="0"/>
          <a:tileRect/>
        </a:gradFill>
        <a:effectLst/>
      </p:bgPr>
    </p:bg>
    <p:spTree>
      <p:nvGrpSpPr>
        <p:cNvPr id="1" name=""/>
        <p:cNvGrpSpPr/>
        <p:nvPr/>
      </p:nvGrpSpPr>
      <p:grpSpPr>
        <a:xfrm>
          <a:off x="0" y="0"/>
          <a:ext cx="0" cy="0"/>
          <a:chOff x="0" y="0"/>
          <a:chExt cx="0" cy="0"/>
        </a:xfrm>
      </p:grpSpPr>
      <p:sp>
        <p:nvSpPr>
          <p:cNvPr id="57" name="Flowchart: Terminator 56">
            <a:extLst>
              <a:ext uri="{FF2B5EF4-FFF2-40B4-BE49-F238E27FC236}">
                <a16:creationId xmlns:a16="http://schemas.microsoft.com/office/drawing/2014/main" id="{75A5DAC0-055A-4A22-ABCA-448F1ED0BE95}"/>
              </a:ext>
            </a:extLst>
          </p:cNvPr>
          <p:cNvSpPr/>
          <p:nvPr/>
        </p:nvSpPr>
        <p:spPr>
          <a:xfrm>
            <a:off x="6315629" y="1525302"/>
            <a:ext cx="3551779"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Terminator 57">
            <a:extLst>
              <a:ext uri="{FF2B5EF4-FFF2-40B4-BE49-F238E27FC236}">
                <a16:creationId xmlns:a16="http://schemas.microsoft.com/office/drawing/2014/main" id="{5AF4CA2F-F159-4ED3-9A87-D14E63BCCFBC}"/>
              </a:ext>
            </a:extLst>
          </p:cNvPr>
          <p:cNvSpPr/>
          <p:nvPr/>
        </p:nvSpPr>
        <p:spPr>
          <a:xfrm>
            <a:off x="6315630" y="2431219"/>
            <a:ext cx="3551778"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lowchart: Terminator 58">
            <a:extLst>
              <a:ext uri="{FF2B5EF4-FFF2-40B4-BE49-F238E27FC236}">
                <a16:creationId xmlns:a16="http://schemas.microsoft.com/office/drawing/2014/main" id="{BCB279F6-9DB7-4344-96B6-B17B26A9D487}"/>
              </a:ext>
            </a:extLst>
          </p:cNvPr>
          <p:cNvSpPr/>
          <p:nvPr/>
        </p:nvSpPr>
        <p:spPr>
          <a:xfrm>
            <a:off x="6292452" y="3332742"/>
            <a:ext cx="3574955"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Flowchart: Terminator 59">
            <a:extLst>
              <a:ext uri="{FF2B5EF4-FFF2-40B4-BE49-F238E27FC236}">
                <a16:creationId xmlns:a16="http://schemas.microsoft.com/office/drawing/2014/main" id="{0D2C2C40-4A26-4B21-B560-31CC1861EC51}"/>
              </a:ext>
            </a:extLst>
          </p:cNvPr>
          <p:cNvSpPr/>
          <p:nvPr/>
        </p:nvSpPr>
        <p:spPr>
          <a:xfrm>
            <a:off x="6304389" y="4236462"/>
            <a:ext cx="3563018"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lowchart: Terminator 60">
            <a:extLst>
              <a:ext uri="{FF2B5EF4-FFF2-40B4-BE49-F238E27FC236}">
                <a16:creationId xmlns:a16="http://schemas.microsoft.com/office/drawing/2014/main" id="{3FCE7DCF-1F52-4079-B5EF-27D405162139}"/>
              </a:ext>
            </a:extLst>
          </p:cNvPr>
          <p:cNvSpPr/>
          <p:nvPr/>
        </p:nvSpPr>
        <p:spPr>
          <a:xfrm>
            <a:off x="6292453" y="5140182"/>
            <a:ext cx="3574954"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Terminator 55">
            <a:extLst>
              <a:ext uri="{FF2B5EF4-FFF2-40B4-BE49-F238E27FC236}">
                <a16:creationId xmlns:a16="http://schemas.microsoft.com/office/drawing/2014/main" id="{1D88AF09-DA00-466A-9CBC-95E7101C98F6}"/>
              </a:ext>
            </a:extLst>
          </p:cNvPr>
          <p:cNvSpPr/>
          <p:nvPr/>
        </p:nvSpPr>
        <p:spPr>
          <a:xfrm>
            <a:off x="2120366" y="5138880"/>
            <a:ext cx="3574954"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lowchart: Terminator 54">
            <a:extLst>
              <a:ext uri="{FF2B5EF4-FFF2-40B4-BE49-F238E27FC236}">
                <a16:creationId xmlns:a16="http://schemas.microsoft.com/office/drawing/2014/main" id="{A140E92E-0EFE-4963-9416-00B3346334E8}"/>
              </a:ext>
            </a:extLst>
          </p:cNvPr>
          <p:cNvSpPr/>
          <p:nvPr/>
        </p:nvSpPr>
        <p:spPr>
          <a:xfrm>
            <a:off x="2132303" y="4236462"/>
            <a:ext cx="3563018"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Terminator 53">
            <a:extLst>
              <a:ext uri="{FF2B5EF4-FFF2-40B4-BE49-F238E27FC236}">
                <a16:creationId xmlns:a16="http://schemas.microsoft.com/office/drawing/2014/main" id="{789ED530-DE66-4302-8049-7070C2A06160}"/>
              </a:ext>
            </a:extLst>
          </p:cNvPr>
          <p:cNvSpPr/>
          <p:nvPr/>
        </p:nvSpPr>
        <p:spPr>
          <a:xfrm>
            <a:off x="2120366" y="3332742"/>
            <a:ext cx="3574955"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lowchart: Terminator 44">
            <a:extLst>
              <a:ext uri="{FF2B5EF4-FFF2-40B4-BE49-F238E27FC236}">
                <a16:creationId xmlns:a16="http://schemas.microsoft.com/office/drawing/2014/main" id="{787ADBFC-4F01-47E6-8E9E-DC2A7CF8769B}"/>
              </a:ext>
            </a:extLst>
          </p:cNvPr>
          <p:cNvSpPr/>
          <p:nvPr/>
        </p:nvSpPr>
        <p:spPr>
          <a:xfrm>
            <a:off x="2143544" y="2431219"/>
            <a:ext cx="3551778"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lowchart: Terminator 43">
            <a:extLst>
              <a:ext uri="{FF2B5EF4-FFF2-40B4-BE49-F238E27FC236}">
                <a16:creationId xmlns:a16="http://schemas.microsoft.com/office/drawing/2014/main" id="{ECC17018-CC43-442D-92F6-219CE27FD52C}"/>
              </a:ext>
            </a:extLst>
          </p:cNvPr>
          <p:cNvSpPr/>
          <p:nvPr/>
        </p:nvSpPr>
        <p:spPr>
          <a:xfrm>
            <a:off x="2143543" y="1525302"/>
            <a:ext cx="3551779" cy="728853"/>
          </a:xfrm>
          <a:prstGeom prst="flowChartTerminator">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1">
            <a:extLst>
              <a:ext uri="{FF2B5EF4-FFF2-40B4-BE49-F238E27FC236}">
                <a16:creationId xmlns:a16="http://schemas.microsoft.com/office/drawing/2014/main" id="{CB044307-3EE2-4EC4-8EF5-AAE0B41EE174}"/>
              </a:ext>
            </a:extLst>
          </p:cNvPr>
          <p:cNvSpPr/>
          <p:nvPr/>
        </p:nvSpPr>
        <p:spPr>
          <a:xfrm>
            <a:off x="-248816" y="113182"/>
            <a:ext cx="3344442" cy="870629"/>
          </a:xfrm>
          <a:prstGeom prst="roundRect">
            <a:avLst/>
          </a:prstGeom>
          <a:solidFill>
            <a:srgbClr val="4472C4">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1">
            <a:extLst>
              <a:ext uri="{FF2B5EF4-FFF2-40B4-BE49-F238E27FC236}">
                <a16:creationId xmlns:a16="http://schemas.microsoft.com/office/drawing/2014/main" id="{DEDEAFF7-31E7-499F-83F0-21B7AD42B914}"/>
              </a:ext>
            </a:extLst>
          </p:cNvPr>
          <p:cNvSpPr/>
          <p:nvPr/>
        </p:nvSpPr>
        <p:spPr>
          <a:xfrm>
            <a:off x="-396745" y="226367"/>
            <a:ext cx="3974841" cy="584775"/>
          </a:xfrm>
          <a:prstGeom prst="rect">
            <a:avLst/>
          </a:prstGeom>
        </p:spPr>
        <p:txBody>
          <a:bodyPr wrap="square">
            <a:spAutoFit/>
          </a:bodyPr>
          <a:lstStyle/>
          <a:p>
            <a:pPr algn="ctr"/>
            <a:r>
              <a:rPr lang="en-US" sz="3200" dirty="0">
                <a:latin typeface="Cambria" panose="02040503050406030204" pitchFamily="18" charset="0"/>
                <a:ea typeface="Cambria" panose="02040503050406030204" pitchFamily="18" charset="0"/>
              </a:rPr>
              <a:t>CONTENT</a:t>
            </a:r>
            <a:endParaRPr lang="en-US" sz="2400" dirty="0">
              <a:latin typeface="Cambria" panose="02040503050406030204" pitchFamily="18" charset="0"/>
              <a:ea typeface="Cambria" panose="02040503050406030204" pitchFamily="18" charset="0"/>
            </a:endParaRPr>
          </a:p>
        </p:txBody>
      </p:sp>
      <p:sp>
        <p:nvSpPr>
          <p:cNvPr id="6" name="!!1">
            <a:extLst>
              <a:ext uri="{FF2B5EF4-FFF2-40B4-BE49-F238E27FC236}">
                <a16:creationId xmlns:a16="http://schemas.microsoft.com/office/drawing/2014/main" id="{EF27633B-B242-46CC-AAA2-3422BE961A8B}"/>
              </a:ext>
            </a:extLst>
          </p:cNvPr>
          <p:cNvSpPr/>
          <p:nvPr/>
        </p:nvSpPr>
        <p:spPr>
          <a:xfrm>
            <a:off x="2681118" y="1691871"/>
            <a:ext cx="2517677"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1) Acknowledgement</a:t>
            </a:r>
            <a:endParaRPr lang="en-US" sz="2000" dirty="0">
              <a:latin typeface="Cambria" panose="02040503050406030204" pitchFamily="18" charset="0"/>
              <a:ea typeface="Cambria" panose="02040503050406030204" pitchFamily="18" charset="0"/>
            </a:endParaRPr>
          </a:p>
        </p:txBody>
      </p:sp>
      <p:sp>
        <p:nvSpPr>
          <p:cNvPr id="7" name="!!1">
            <a:extLst>
              <a:ext uri="{FF2B5EF4-FFF2-40B4-BE49-F238E27FC236}">
                <a16:creationId xmlns:a16="http://schemas.microsoft.com/office/drawing/2014/main" id="{CE30018C-055F-4A54-97BA-99D7251ECE9F}"/>
              </a:ext>
            </a:extLst>
          </p:cNvPr>
          <p:cNvSpPr/>
          <p:nvPr/>
        </p:nvSpPr>
        <p:spPr>
          <a:xfrm>
            <a:off x="3217060" y="2592295"/>
            <a:ext cx="1404744"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2) Abstract</a:t>
            </a:r>
          </a:p>
        </p:txBody>
      </p:sp>
      <p:sp>
        <p:nvSpPr>
          <p:cNvPr id="8" name="!!1">
            <a:extLst>
              <a:ext uri="{FF2B5EF4-FFF2-40B4-BE49-F238E27FC236}">
                <a16:creationId xmlns:a16="http://schemas.microsoft.com/office/drawing/2014/main" id="{C3FAFECA-E5EB-4169-B5B8-4898C7D73266}"/>
              </a:ext>
            </a:extLst>
          </p:cNvPr>
          <p:cNvSpPr/>
          <p:nvPr/>
        </p:nvSpPr>
        <p:spPr>
          <a:xfrm>
            <a:off x="2986612" y="3489026"/>
            <a:ext cx="1865639"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3) Introduction</a:t>
            </a:r>
          </a:p>
        </p:txBody>
      </p:sp>
      <p:sp>
        <p:nvSpPr>
          <p:cNvPr id="9" name="!!1">
            <a:extLst>
              <a:ext uri="{FF2B5EF4-FFF2-40B4-BE49-F238E27FC236}">
                <a16:creationId xmlns:a16="http://schemas.microsoft.com/office/drawing/2014/main" id="{8EA9B2E5-32ED-4FCE-ACF9-3EB653D241C5}"/>
              </a:ext>
            </a:extLst>
          </p:cNvPr>
          <p:cNvSpPr/>
          <p:nvPr/>
        </p:nvSpPr>
        <p:spPr>
          <a:xfrm>
            <a:off x="3102430" y="4364498"/>
            <a:ext cx="1610826"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Times New Roman" panose="02020603050405020304" pitchFamily="18" charset="0"/>
              </a:rPr>
              <a:t>4) Objectives</a:t>
            </a:r>
          </a:p>
        </p:txBody>
      </p:sp>
      <p:sp>
        <p:nvSpPr>
          <p:cNvPr id="10" name="!!1">
            <a:extLst>
              <a:ext uri="{FF2B5EF4-FFF2-40B4-BE49-F238E27FC236}">
                <a16:creationId xmlns:a16="http://schemas.microsoft.com/office/drawing/2014/main" id="{61C88195-D26E-4D1D-B779-E030BF2CC891}"/>
              </a:ext>
            </a:extLst>
          </p:cNvPr>
          <p:cNvSpPr/>
          <p:nvPr/>
        </p:nvSpPr>
        <p:spPr>
          <a:xfrm>
            <a:off x="3076237" y="5219765"/>
            <a:ext cx="1663212"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5) Motivation</a:t>
            </a:r>
          </a:p>
        </p:txBody>
      </p:sp>
      <p:sp>
        <p:nvSpPr>
          <p:cNvPr id="11" name="!!1">
            <a:extLst>
              <a:ext uri="{FF2B5EF4-FFF2-40B4-BE49-F238E27FC236}">
                <a16:creationId xmlns:a16="http://schemas.microsoft.com/office/drawing/2014/main" id="{85F5A875-658D-4B1A-9FBF-4258A3BA83DF}"/>
              </a:ext>
            </a:extLst>
          </p:cNvPr>
          <p:cNvSpPr/>
          <p:nvPr/>
        </p:nvSpPr>
        <p:spPr>
          <a:xfrm>
            <a:off x="6920797" y="1647093"/>
            <a:ext cx="2318263"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6) Data Description</a:t>
            </a:r>
            <a:endParaRPr lang="en-IN" sz="2000" kern="100" dirty="0">
              <a:latin typeface="Cambria" panose="02040503050406030204" pitchFamily="18" charset="0"/>
              <a:ea typeface="Cambria" panose="02040503050406030204" pitchFamily="18" charset="0"/>
              <a:cs typeface="Times New Roman" panose="02020603050405020304" pitchFamily="18" charset="0"/>
            </a:endParaRPr>
          </a:p>
        </p:txBody>
      </p:sp>
      <p:sp>
        <p:nvSpPr>
          <p:cNvPr id="12" name="!!1">
            <a:extLst>
              <a:ext uri="{FF2B5EF4-FFF2-40B4-BE49-F238E27FC236}">
                <a16:creationId xmlns:a16="http://schemas.microsoft.com/office/drawing/2014/main" id="{DCA69F55-239D-4BCA-BA04-696029C1C270}"/>
              </a:ext>
            </a:extLst>
          </p:cNvPr>
          <p:cNvSpPr/>
          <p:nvPr/>
        </p:nvSpPr>
        <p:spPr>
          <a:xfrm>
            <a:off x="7032205" y="2592295"/>
            <a:ext cx="2095445"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7) Methodologies</a:t>
            </a:r>
          </a:p>
        </p:txBody>
      </p:sp>
      <p:sp>
        <p:nvSpPr>
          <p:cNvPr id="13" name="!!1">
            <a:extLst>
              <a:ext uri="{FF2B5EF4-FFF2-40B4-BE49-F238E27FC236}">
                <a16:creationId xmlns:a16="http://schemas.microsoft.com/office/drawing/2014/main" id="{DD76CC2F-43DB-443A-8D8F-56F5CD99219C}"/>
              </a:ext>
            </a:extLst>
          </p:cNvPr>
          <p:cNvSpPr/>
          <p:nvPr/>
        </p:nvSpPr>
        <p:spPr>
          <a:xfrm>
            <a:off x="6462674" y="3497113"/>
            <a:ext cx="3257687"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8) Graphical Representation</a:t>
            </a:r>
          </a:p>
        </p:txBody>
      </p:sp>
      <p:sp>
        <p:nvSpPr>
          <p:cNvPr id="14" name="!!1">
            <a:extLst>
              <a:ext uri="{FF2B5EF4-FFF2-40B4-BE49-F238E27FC236}">
                <a16:creationId xmlns:a16="http://schemas.microsoft.com/office/drawing/2014/main" id="{9D1391A2-2DE7-4E97-8F64-37BD62C24E95}"/>
              </a:ext>
            </a:extLst>
          </p:cNvPr>
          <p:cNvSpPr/>
          <p:nvPr/>
        </p:nvSpPr>
        <p:spPr>
          <a:xfrm>
            <a:off x="7383999" y="4342625"/>
            <a:ext cx="1391856" cy="400110"/>
          </a:xfrm>
          <a:prstGeom prst="rect">
            <a:avLst/>
          </a:prstGeom>
        </p:spPr>
        <p:txBody>
          <a:bodyPr wrap="none">
            <a:spAutoFit/>
          </a:bodyPr>
          <a:lstStyle/>
          <a:p>
            <a:r>
              <a:rPr lang="en-IN" sz="2000" kern="100" dirty="0">
                <a:latin typeface="Cambria" panose="02040503050406030204" pitchFamily="18" charset="0"/>
                <a:ea typeface="Cambria" panose="02040503050406030204" pitchFamily="18" charset="0"/>
                <a:cs typeface="Mangal" panose="02040503050203030202" pitchFamily="18" charset="0"/>
              </a:rPr>
              <a:t>9) Analysis</a:t>
            </a:r>
          </a:p>
        </p:txBody>
      </p:sp>
      <p:sp>
        <p:nvSpPr>
          <p:cNvPr id="15" name="!!1">
            <a:extLst>
              <a:ext uri="{FF2B5EF4-FFF2-40B4-BE49-F238E27FC236}">
                <a16:creationId xmlns:a16="http://schemas.microsoft.com/office/drawing/2014/main" id="{5DC920D7-D8F8-430D-8BC9-B7E8947B679B}"/>
              </a:ext>
            </a:extLst>
          </p:cNvPr>
          <p:cNvSpPr/>
          <p:nvPr/>
        </p:nvSpPr>
        <p:spPr>
          <a:xfrm>
            <a:off x="7109148" y="5210907"/>
            <a:ext cx="1941557"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cs typeface="Times New Roman" panose="02020603050405020304" pitchFamily="18" charset="0"/>
              </a:rPr>
              <a:t>10) Conclusions</a:t>
            </a:r>
          </a:p>
        </p:txBody>
      </p:sp>
    </p:spTree>
    <p:extLst>
      <p:ext uri="{BB962C8B-B14F-4D97-AF65-F5344CB8AC3E}">
        <p14:creationId xmlns:p14="http://schemas.microsoft.com/office/powerpoint/2010/main" val="302044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E6657E-7887-4EB4-A9EA-999EE7702352}"/>
              </a:ext>
            </a:extLst>
          </p:cNvPr>
          <p:cNvSpPr/>
          <p:nvPr/>
        </p:nvSpPr>
        <p:spPr>
          <a:xfrm>
            <a:off x="5524566" y="3473806"/>
            <a:ext cx="1121076" cy="276999"/>
          </a:xfrm>
          <a:prstGeom prst="rect">
            <a:avLst/>
          </a:prstGeom>
        </p:spPr>
        <p:txBody>
          <a:bodyPr wrap="none">
            <a:spAutoFit/>
          </a:bodyPr>
          <a:lstStyle/>
          <a:p>
            <a:r>
              <a:rPr lang="en-IN" sz="1200" kern="100" dirty="0">
                <a:latin typeface="Cambria" panose="02040503050406030204" pitchFamily="18" charset="0"/>
                <a:ea typeface="Cambria" panose="02040503050406030204" pitchFamily="18" charset="0"/>
                <a:cs typeface="Mangal" panose="02040503050203030202" pitchFamily="18" charset="0"/>
              </a:rPr>
              <a:t>After Cleaning</a:t>
            </a:r>
            <a:endParaRPr lang="en-IN" sz="1200" dirty="0"/>
          </a:p>
        </p:txBody>
      </p:sp>
      <p:pic>
        <p:nvPicPr>
          <p:cNvPr id="10" name="Picture 9">
            <a:extLst>
              <a:ext uri="{FF2B5EF4-FFF2-40B4-BE49-F238E27FC236}">
                <a16:creationId xmlns:a16="http://schemas.microsoft.com/office/drawing/2014/main" id="{5733C461-BED9-4035-8116-A009CC39DB1E}"/>
              </a:ext>
            </a:extLst>
          </p:cNvPr>
          <p:cNvPicPr>
            <a:picLocks noChangeAspect="1"/>
          </p:cNvPicPr>
          <p:nvPr/>
        </p:nvPicPr>
        <p:blipFill>
          <a:blip r:embed="rId2"/>
          <a:stretch>
            <a:fillRect/>
          </a:stretch>
        </p:blipFill>
        <p:spPr>
          <a:xfrm>
            <a:off x="478825" y="730508"/>
            <a:ext cx="5520612" cy="279918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889E909-ABD9-478D-8B22-A8AB715ABFD0}"/>
              </a:ext>
            </a:extLst>
          </p:cNvPr>
          <p:cNvPicPr>
            <a:picLocks noChangeAspect="1"/>
          </p:cNvPicPr>
          <p:nvPr/>
        </p:nvPicPr>
        <p:blipFill>
          <a:blip r:embed="rId3"/>
          <a:stretch>
            <a:fillRect/>
          </a:stretch>
        </p:blipFill>
        <p:spPr>
          <a:xfrm>
            <a:off x="6192563" y="730508"/>
            <a:ext cx="5498820" cy="2799182"/>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3362A28C-E779-4BB8-91F1-A9D507F1FFFF}"/>
              </a:ext>
            </a:extLst>
          </p:cNvPr>
          <p:cNvSpPr/>
          <p:nvPr/>
        </p:nvSpPr>
        <p:spPr>
          <a:xfrm>
            <a:off x="2441125" y="3489195"/>
            <a:ext cx="1991251"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Thyroid Stimulating Hormone</a:t>
            </a:r>
          </a:p>
        </p:txBody>
      </p:sp>
      <p:sp>
        <p:nvSpPr>
          <p:cNvPr id="13" name="Rectangle 12">
            <a:extLst>
              <a:ext uri="{FF2B5EF4-FFF2-40B4-BE49-F238E27FC236}">
                <a16:creationId xmlns:a16="http://schemas.microsoft.com/office/drawing/2014/main" id="{D81258A5-CFDD-4E65-9BAB-09DF6604ADB7}"/>
              </a:ext>
            </a:extLst>
          </p:cNvPr>
          <p:cNvSpPr/>
          <p:nvPr/>
        </p:nvSpPr>
        <p:spPr>
          <a:xfrm>
            <a:off x="8160771" y="3473806"/>
            <a:ext cx="1582484"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T3 or Triiodothyronine</a:t>
            </a:r>
          </a:p>
        </p:txBody>
      </p:sp>
      <p:pic>
        <p:nvPicPr>
          <p:cNvPr id="14" name="Picture 13">
            <a:extLst>
              <a:ext uri="{FF2B5EF4-FFF2-40B4-BE49-F238E27FC236}">
                <a16:creationId xmlns:a16="http://schemas.microsoft.com/office/drawing/2014/main" id="{320B0791-0F40-42D4-8D6C-B726C2E7313A}"/>
              </a:ext>
            </a:extLst>
          </p:cNvPr>
          <p:cNvPicPr>
            <a:picLocks noChangeAspect="1"/>
          </p:cNvPicPr>
          <p:nvPr/>
        </p:nvPicPr>
        <p:blipFill>
          <a:blip r:embed="rId4"/>
          <a:stretch>
            <a:fillRect/>
          </a:stretch>
        </p:blipFill>
        <p:spPr>
          <a:xfrm>
            <a:off x="6192563" y="3694922"/>
            <a:ext cx="5498820" cy="3041779"/>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12CCE82D-3B25-40CA-8263-98ED9A81808A}"/>
              </a:ext>
            </a:extLst>
          </p:cNvPr>
          <p:cNvPicPr>
            <a:picLocks noChangeAspect="1"/>
          </p:cNvPicPr>
          <p:nvPr/>
        </p:nvPicPr>
        <p:blipFill>
          <a:blip r:embed="rId5"/>
          <a:stretch>
            <a:fillRect/>
          </a:stretch>
        </p:blipFill>
        <p:spPr>
          <a:xfrm>
            <a:off x="478825" y="3694922"/>
            <a:ext cx="5520612" cy="3041779"/>
          </a:xfrm>
          <a:prstGeom prst="rect">
            <a:avLst/>
          </a:prstGeom>
          <a:ln>
            <a:noFill/>
          </a:ln>
          <a:effectLst>
            <a:outerShdw blurRad="292100" dist="139700" dir="2700000" algn="tl" rotWithShape="0">
              <a:srgbClr val="333333">
                <a:alpha val="65000"/>
              </a:srgbClr>
            </a:outerShdw>
          </a:effectLst>
        </p:spPr>
      </p:pic>
      <p:sp>
        <p:nvSpPr>
          <p:cNvPr id="16" name="!!1">
            <a:extLst>
              <a:ext uri="{FF2B5EF4-FFF2-40B4-BE49-F238E27FC236}">
                <a16:creationId xmlns:a16="http://schemas.microsoft.com/office/drawing/2014/main" id="{AD549B7E-21EF-4CC8-94AD-2B52F790F311}"/>
              </a:ext>
            </a:extLst>
          </p:cNvPr>
          <p:cNvSpPr/>
          <p:nvPr/>
        </p:nvSpPr>
        <p:spPr>
          <a:xfrm flipH="1">
            <a:off x="-1" y="-168504"/>
            <a:ext cx="5086350" cy="1146302"/>
          </a:xfrm>
          <a:prstGeom prst="stripedRightArrow">
            <a:avLst>
              <a:gd name="adj1" fmla="val 38491"/>
              <a:gd name="adj2" fmla="val 0"/>
            </a:avLst>
          </a:prstGeom>
          <a:solidFill>
            <a:srgbClr val="4472C4">
              <a:alpha val="7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1">
            <a:extLst>
              <a:ext uri="{FF2B5EF4-FFF2-40B4-BE49-F238E27FC236}">
                <a16:creationId xmlns:a16="http://schemas.microsoft.com/office/drawing/2014/main" id="{1E605E3E-4274-46A8-B118-841856E49375}"/>
              </a:ext>
            </a:extLst>
          </p:cNvPr>
          <p:cNvSpPr/>
          <p:nvPr/>
        </p:nvSpPr>
        <p:spPr>
          <a:xfrm>
            <a:off x="0" y="112259"/>
            <a:ext cx="5086349"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Graphical Representation</a:t>
            </a:r>
          </a:p>
        </p:txBody>
      </p:sp>
    </p:spTree>
    <p:extLst>
      <p:ext uri="{BB962C8B-B14F-4D97-AF65-F5344CB8AC3E}">
        <p14:creationId xmlns:p14="http://schemas.microsoft.com/office/powerpoint/2010/main" val="875924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61BCA7-7EA2-4E87-9AA4-71E3FC66E2C4}"/>
              </a:ext>
            </a:extLst>
          </p:cNvPr>
          <p:cNvSpPr/>
          <p:nvPr/>
        </p:nvSpPr>
        <p:spPr>
          <a:xfrm>
            <a:off x="5535461" y="3473807"/>
            <a:ext cx="1121076" cy="276999"/>
          </a:xfrm>
          <a:prstGeom prst="rect">
            <a:avLst/>
          </a:prstGeom>
        </p:spPr>
        <p:txBody>
          <a:bodyPr wrap="none">
            <a:spAutoFit/>
          </a:bodyPr>
          <a:lstStyle/>
          <a:p>
            <a:r>
              <a:rPr lang="en-IN" sz="1200" kern="100" dirty="0">
                <a:latin typeface="Cambria" panose="02040503050406030204" pitchFamily="18" charset="0"/>
                <a:ea typeface="Cambria" panose="02040503050406030204" pitchFamily="18" charset="0"/>
                <a:cs typeface="Mangal" panose="02040503050203030202" pitchFamily="18" charset="0"/>
              </a:rPr>
              <a:t>After Cleaning</a:t>
            </a:r>
            <a:endParaRPr lang="en-IN" sz="1200" dirty="0"/>
          </a:p>
        </p:txBody>
      </p:sp>
      <p:pic>
        <p:nvPicPr>
          <p:cNvPr id="3" name="Picture 2">
            <a:extLst>
              <a:ext uri="{FF2B5EF4-FFF2-40B4-BE49-F238E27FC236}">
                <a16:creationId xmlns:a16="http://schemas.microsoft.com/office/drawing/2014/main" id="{D8847135-F3D9-4E72-A861-D6A38E499ECF}"/>
              </a:ext>
            </a:extLst>
          </p:cNvPr>
          <p:cNvPicPr>
            <a:picLocks noChangeAspect="1"/>
          </p:cNvPicPr>
          <p:nvPr/>
        </p:nvPicPr>
        <p:blipFill>
          <a:blip r:embed="rId2"/>
          <a:stretch>
            <a:fillRect/>
          </a:stretch>
        </p:blipFill>
        <p:spPr>
          <a:xfrm>
            <a:off x="478826" y="730508"/>
            <a:ext cx="5520612" cy="279918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A5E9B47-45F2-4A82-959F-17A9F2312D3E}"/>
              </a:ext>
            </a:extLst>
          </p:cNvPr>
          <p:cNvPicPr>
            <a:picLocks noChangeAspect="1"/>
          </p:cNvPicPr>
          <p:nvPr/>
        </p:nvPicPr>
        <p:blipFill>
          <a:blip r:embed="rId3"/>
          <a:stretch>
            <a:fillRect/>
          </a:stretch>
        </p:blipFill>
        <p:spPr>
          <a:xfrm>
            <a:off x="6192562" y="730508"/>
            <a:ext cx="5520610" cy="2799182"/>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AD33CE7D-4ACE-446E-81B6-29695F382EB2}"/>
              </a:ext>
            </a:extLst>
          </p:cNvPr>
          <p:cNvSpPr/>
          <p:nvPr/>
        </p:nvSpPr>
        <p:spPr>
          <a:xfrm>
            <a:off x="2538103" y="3473806"/>
            <a:ext cx="1712328"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T4U or Thyroxine Uptake</a:t>
            </a:r>
          </a:p>
        </p:txBody>
      </p:sp>
      <p:sp>
        <p:nvSpPr>
          <p:cNvPr id="14" name="Rectangle 13">
            <a:extLst>
              <a:ext uri="{FF2B5EF4-FFF2-40B4-BE49-F238E27FC236}">
                <a16:creationId xmlns:a16="http://schemas.microsoft.com/office/drawing/2014/main" id="{BA897EC2-D94D-4C44-9846-0BE463319F80}"/>
              </a:ext>
            </a:extLst>
          </p:cNvPr>
          <p:cNvSpPr/>
          <p:nvPr/>
        </p:nvSpPr>
        <p:spPr>
          <a:xfrm>
            <a:off x="8328373" y="3473806"/>
            <a:ext cx="1478290" cy="261610"/>
          </a:xfrm>
          <a:prstGeom prst="rect">
            <a:avLst/>
          </a:prstGeom>
        </p:spPr>
        <p:txBody>
          <a:bodyPr wrap="none">
            <a:spAutoFit/>
          </a:bodyPr>
          <a:lstStyle/>
          <a:p>
            <a:r>
              <a:rPr lang="en-IN" sz="1100" dirty="0">
                <a:latin typeface="Cambria" panose="02040503050406030204" pitchFamily="18" charset="0"/>
                <a:ea typeface="Cambria" panose="02040503050406030204" pitchFamily="18" charset="0"/>
              </a:rPr>
              <a:t>Free Thyroxine Index</a:t>
            </a:r>
          </a:p>
        </p:txBody>
      </p:sp>
      <p:pic>
        <p:nvPicPr>
          <p:cNvPr id="15" name="Picture 14">
            <a:extLst>
              <a:ext uri="{FF2B5EF4-FFF2-40B4-BE49-F238E27FC236}">
                <a16:creationId xmlns:a16="http://schemas.microsoft.com/office/drawing/2014/main" id="{020B197B-5BF6-4830-844B-1D8C2CCCEDCD}"/>
              </a:ext>
            </a:extLst>
          </p:cNvPr>
          <p:cNvPicPr>
            <a:picLocks noChangeAspect="1"/>
          </p:cNvPicPr>
          <p:nvPr/>
        </p:nvPicPr>
        <p:blipFill>
          <a:blip r:embed="rId4"/>
          <a:stretch>
            <a:fillRect/>
          </a:stretch>
        </p:blipFill>
        <p:spPr>
          <a:xfrm>
            <a:off x="474459" y="3750806"/>
            <a:ext cx="5524979" cy="2893141"/>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51D983E6-B872-4584-8430-D793580E549A}"/>
              </a:ext>
            </a:extLst>
          </p:cNvPr>
          <p:cNvPicPr>
            <a:picLocks noChangeAspect="1"/>
          </p:cNvPicPr>
          <p:nvPr/>
        </p:nvPicPr>
        <p:blipFill>
          <a:blip r:embed="rId5"/>
          <a:stretch>
            <a:fillRect/>
          </a:stretch>
        </p:blipFill>
        <p:spPr>
          <a:xfrm>
            <a:off x="6194299" y="3750806"/>
            <a:ext cx="5518873" cy="2893141"/>
          </a:xfrm>
          <a:prstGeom prst="rect">
            <a:avLst/>
          </a:prstGeom>
          <a:ln>
            <a:noFill/>
          </a:ln>
          <a:effectLst>
            <a:outerShdw blurRad="292100" dist="139700" dir="2700000" algn="tl" rotWithShape="0">
              <a:srgbClr val="333333">
                <a:alpha val="65000"/>
              </a:srgbClr>
            </a:outerShdw>
          </a:effectLst>
        </p:spPr>
      </p:pic>
      <p:sp>
        <p:nvSpPr>
          <p:cNvPr id="10" name="!!1">
            <a:extLst>
              <a:ext uri="{FF2B5EF4-FFF2-40B4-BE49-F238E27FC236}">
                <a16:creationId xmlns:a16="http://schemas.microsoft.com/office/drawing/2014/main" id="{C577A15B-46A6-478C-8174-E343B5C1D432}"/>
              </a:ext>
            </a:extLst>
          </p:cNvPr>
          <p:cNvSpPr/>
          <p:nvPr/>
        </p:nvSpPr>
        <p:spPr>
          <a:xfrm flipH="1">
            <a:off x="-1" y="-168504"/>
            <a:ext cx="5086350" cy="1146302"/>
          </a:xfrm>
          <a:prstGeom prst="stripedRightArrow">
            <a:avLst>
              <a:gd name="adj1" fmla="val 38491"/>
              <a:gd name="adj2" fmla="val 0"/>
            </a:avLst>
          </a:prstGeom>
          <a:solidFill>
            <a:srgbClr val="4472C4">
              <a:alpha val="7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1">
            <a:extLst>
              <a:ext uri="{FF2B5EF4-FFF2-40B4-BE49-F238E27FC236}">
                <a16:creationId xmlns:a16="http://schemas.microsoft.com/office/drawing/2014/main" id="{6F792D51-56E5-4EB6-A2FB-D9F378F2A16A}"/>
              </a:ext>
            </a:extLst>
          </p:cNvPr>
          <p:cNvSpPr/>
          <p:nvPr/>
        </p:nvSpPr>
        <p:spPr>
          <a:xfrm>
            <a:off x="0" y="112259"/>
            <a:ext cx="5086349"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Graphical Representation</a:t>
            </a:r>
          </a:p>
        </p:txBody>
      </p:sp>
    </p:spTree>
    <p:extLst>
      <p:ext uri="{BB962C8B-B14F-4D97-AF65-F5344CB8AC3E}">
        <p14:creationId xmlns:p14="http://schemas.microsoft.com/office/powerpoint/2010/main" val="2064768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F04FBA6-564E-48AD-975B-23A7201C571A}"/>
              </a:ext>
            </a:extLst>
          </p:cNvPr>
          <p:cNvPicPr>
            <a:picLocks noChangeAspect="1"/>
          </p:cNvPicPr>
          <p:nvPr/>
        </p:nvPicPr>
        <p:blipFill>
          <a:blip r:embed="rId2"/>
          <a:stretch>
            <a:fillRect/>
          </a:stretch>
        </p:blipFill>
        <p:spPr>
          <a:xfrm>
            <a:off x="4125741" y="745354"/>
            <a:ext cx="3940516" cy="282080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F647F785-9BE9-4FE6-B939-1E35D80BFA24}"/>
              </a:ext>
            </a:extLst>
          </p:cNvPr>
          <p:cNvPicPr>
            <a:picLocks noChangeAspect="1"/>
          </p:cNvPicPr>
          <p:nvPr/>
        </p:nvPicPr>
        <p:blipFill>
          <a:blip r:embed="rId3"/>
          <a:stretch>
            <a:fillRect/>
          </a:stretch>
        </p:blipFill>
        <p:spPr>
          <a:xfrm>
            <a:off x="8132106" y="745353"/>
            <a:ext cx="3940516" cy="2820806"/>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B5AC4EE8-00D5-4B2A-9BE5-8749FBD8045E}"/>
              </a:ext>
            </a:extLst>
          </p:cNvPr>
          <p:cNvPicPr>
            <a:picLocks noChangeAspect="1"/>
          </p:cNvPicPr>
          <p:nvPr/>
        </p:nvPicPr>
        <p:blipFill>
          <a:blip r:embed="rId4"/>
          <a:stretch>
            <a:fillRect/>
          </a:stretch>
        </p:blipFill>
        <p:spPr>
          <a:xfrm>
            <a:off x="119376" y="3725911"/>
            <a:ext cx="3940516" cy="2820806"/>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AA8B0F25-6647-43C9-A91F-130D6A96FD75}"/>
              </a:ext>
            </a:extLst>
          </p:cNvPr>
          <p:cNvPicPr>
            <a:picLocks noChangeAspect="1"/>
          </p:cNvPicPr>
          <p:nvPr/>
        </p:nvPicPr>
        <p:blipFill>
          <a:blip r:embed="rId5"/>
          <a:stretch>
            <a:fillRect/>
          </a:stretch>
        </p:blipFill>
        <p:spPr>
          <a:xfrm>
            <a:off x="4125742" y="3725912"/>
            <a:ext cx="3940516" cy="2820806"/>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3DDC3BF0-308B-482E-B56F-CE0970B49A98}"/>
              </a:ext>
            </a:extLst>
          </p:cNvPr>
          <p:cNvPicPr>
            <a:picLocks noChangeAspect="1"/>
          </p:cNvPicPr>
          <p:nvPr/>
        </p:nvPicPr>
        <p:blipFill>
          <a:blip r:embed="rId6"/>
          <a:stretch>
            <a:fillRect/>
          </a:stretch>
        </p:blipFill>
        <p:spPr>
          <a:xfrm>
            <a:off x="8132106" y="3725912"/>
            <a:ext cx="3940516" cy="2820806"/>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202ABF61-768F-463F-ABFC-14F3366D1FA3}"/>
              </a:ext>
            </a:extLst>
          </p:cNvPr>
          <p:cNvPicPr>
            <a:picLocks noChangeAspect="1"/>
          </p:cNvPicPr>
          <p:nvPr/>
        </p:nvPicPr>
        <p:blipFill>
          <a:blip r:embed="rId7"/>
          <a:stretch>
            <a:fillRect/>
          </a:stretch>
        </p:blipFill>
        <p:spPr>
          <a:xfrm>
            <a:off x="119376" y="745352"/>
            <a:ext cx="3940516" cy="2820806"/>
          </a:xfrm>
          <a:prstGeom prst="rect">
            <a:avLst/>
          </a:prstGeom>
          <a:ln>
            <a:noFill/>
          </a:ln>
          <a:effectLst>
            <a:outerShdw blurRad="292100" dist="139700" dir="2700000" algn="tl" rotWithShape="0">
              <a:srgbClr val="333333">
                <a:alpha val="65000"/>
              </a:srgbClr>
            </a:outerShdw>
          </a:effectLst>
        </p:spPr>
      </p:pic>
      <p:sp>
        <p:nvSpPr>
          <p:cNvPr id="9" name="!!1">
            <a:extLst>
              <a:ext uri="{FF2B5EF4-FFF2-40B4-BE49-F238E27FC236}">
                <a16:creationId xmlns:a16="http://schemas.microsoft.com/office/drawing/2014/main" id="{B90E36E1-4F57-4E9F-A81E-9DDAF183D195}"/>
              </a:ext>
            </a:extLst>
          </p:cNvPr>
          <p:cNvSpPr/>
          <p:nvPr/>
        </p:nvSpPr>
        <p:spPr>
          <a:xfrm flipH="1">
            <a:off x="-1" y="-168504"/>
            <a:ext cx="5086350" cy="1146302"/>
          </a:xfrm>
          <a:prstGeom prst="stripedRightArrow">
            <a:avLst>
              <a:gd name="adj1" fmla="val 38491"/>
              <a:gd name="adj2" fmla="val 0"/>
            </a:avLst>
          </a:prstGeom>
          <a:solidFill>
            <a:srgbClr val="4472C4">
              <a:alpha val="7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1">
            <a:extLst>
              <a:ext uri="{FF2B5EF4-FFF2-40B4-BE49-F238E27FC236}">
                <a16:creationId xmlns:a16="http://schemas.microsoft.com/office/drawing/2014/main" id="{B57E8BDE-2BF1-4161-BE8A-D74E2A279E73}"/>
              </a:ext>
            </a:extLst>
          </p:cNvPr>
          <p:cNvSpPr/>
          <p:nvPr/>
        </p:nvSpPr>
        <p:spPr>
          <a:xfrm>
            <a:off x="0" y="112259"/>
            <a:ext cx="5086349"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Graphical Representation</a:t>
            </a:r>
          </a:p>
        </p:txBody>
      </p:sp>
    </p:spTree>
    <p:extLst>
      <p:ext uri="{BB962C8B-B14F-4D97-AF65-F5344CB8AC3E}">
        <p14:creationId xmlns:p14="http://schemas.microsoft.com/office/powerpoint/2010/main" val="2170773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3CFA5A-F850-431B-9811-82F63038E65E}"/>
              </a:ext>
            </a:extLst>
          </p:cNvPr>
          <p:cNvPicPr>
            <a:picLocks noChangeAspect="1"/>
          </p:cNvPicPr>
          <p:nvPr/>
        </p:nvPicPr>
        <p:blipFill>
          <a:blip r:embed="rId2"/>
          <a:stretch>
            <a:fillRect/>
          </a:stretch>
        </p:blipFill>
        <p:spPr>
          <a:xfrm>
            <a:off x="575681" y="863755"/>
            <a:ext cx="5384801" cy="272057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1A2593E-2F68-4454-97A6-7818F369CB29}"/>
              </a:ext>
            </a:extLst>
          </p:cNvPr>
          <p:cNvPicPr>
            <a:picLocks noChangeAspect="1"/>
          </p:cNvPicPr>
          <p:nvPr/>
        </p:nvPicPr>
        <p:blipFill>
          <a:blip r:embed="rId3"/>
          <a:stretch>
            <a:fillRect/>
          </a:stretch>
        </p:blipFill>
        <p:spPr>
          <a:xfrm>
            <a:off x="575680" y="3758073"/>
            <a:ext cx="5384801" cy="280440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E691BB3-BBE8-4B96-9F35-AF9FC86AEC6A}"/>
              </a:ext>
            </a:extLst>
          </p:cNvPr>
          <p:cNvPicPr>
            <a:picLocks noChangeAspect="1"/>
          </p:cNvPicPr>
          <p:nvPr/>
        </p:nvPicPr>
        <p:blipFill>
          <a:blip r:embed="rId4"/>
          <a:stretch>
            <a:fillRect/>
          </a:stretch>
        </p:blipFill>
        <p:spPr>
          <a:xfrm>
            <a:off x="6096000" y="847105"/>
            <a:ext cx="5384801" cy="275105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DB619FE-5A59-4D80-9D68-2E25909F9C6B}"/>
              </a:ext>
            </a:extLst>
          </p:cNvPr>
          <p:cNvPicPr>
            <a:picLocks noChangeAspect="1"/>
          </p:cNvPicPr>
          <p:nvPr/>
        </p:nvPicPr>
        <p:blipFill>
          <a:blip r:embed="rId5"/>
          <a:stretch>
            <a:fillRect/>
          </a:stretch>
        </p:blipFill>
        <p:spPr>
          <a:xfrm>
            <a:off x="6095999" y="3758072"/>
            <a:ext cx="5384800" cy="2804403"/>
          </a:xfrm>
          <a:prstGeom prst="rect">
            <a:avLst/>
          </a:prstGeom>
          <a:ln>
            <a:noFill/>
          </a:ln>
          <a:effectLst>
            <a:outerShdw blurRad="292100" dist="139700" dir="2700000" algn="tl" rotWithShape="0">
              <a:srgbClr val="333333">
                <a:alpha val="65000"/>
              </a:srgbClr>
            </a:outerShdw>
          </a:effectLst>
        </p:spPr>
      </p:pic>
      <p:sp>
        <p:nvSpPr>
          <p:cNvPr id="8" name="!!1">
            <a:extLst>
              <a:ext uri="{FF2B5EF4-FFF2-40B4-BE49-F238E27FC236}">
                <a16:creationId xmlns:a16="http://schemas.microsoft.com/office/drawing/2014/main" id="{9D00668A-E4CC-431F-B03F-BEB235A1E258}"/>
              </a:ext>
            </a:extLst>
          </p:cNvPr>
          <p:cNvSpPr/>
          <p:nvPr/>
        </p:nvSpPr>
        <p:spPr>
          <a:xfrm flipH="1">
            <a:off x="-1" y="-168504"/>
            <a:ext cx="5086350" cy="1146302"/>
          </a:xfrm>
          <a:prstGeom prst="stripedRightArrow">
            <a:avLst>
              <a:gd name="adj1" fmla="val 38491"/>
              <a:gd name="adj2" fmla="val 0"/>
            </a:avLst>
          </a:prstGeom>
          <a:solidFill>
            <a:srgbClr val="4472C4">
              <a:alpha val="8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1">
            <a:extLst>
              <a:ext uri="{FF2B5EF4-FFF2-40B4-BE49-F238E27FC236}">
                <a16:creationId xmlns:a16="http://schemas.microsoft.com/office/drawing/2014/main" id="{30D99213-85E7-4BE6-8AA8-0CD33D079A67}"/>
              </a:ext>
            </a:extLst>
          </p:cNvPr>
          <p:cNvSpPr/>
          <p:nvPr/>
        </p:nvSpPr>
        <p:spPr>
          <a:xfrm>
            <a:off x="0" y="112259"/>
            <a:ext cx="5086349"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Graphical Representation</a:t>
            </a:r>
          </a:p>
        </p:txBody>
      </p:sp>
    </p:spTree>
    <p:extLst>
      <p:ext uri="{BB962C8B-B14F-4D97-AF65-F5344CB8AC3E}">
        <p14:creationId xmlns:p14="http://schemas.microsoft.com/office/powerpoint/2010/main" val="4168302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0F1321-DDE7-4F83-BF76-306BA6B39773}"/>
              </a:ext>
            </a:extLst>
          </p:cNvPr>
          <p:cNvPicPr>
            <a:picLocks noChangeAspect="1"/>
          </p:cNvPicPr>
          <p:nvPr/>
        </p:nvPicPr>
        <p:blipFill>
          <a:blip r:embed="rId2"/>
          <a:stretch>
            <a:fillRect/>
          </a:stretch>
        </p:blipFill>
        <p:spPr>
          <a:xfrm>
            <a:off x="575680" y="831863"/>
            <a:ext cx="5384801" cy="276630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F9AF7DE2-F30C-4AA1-AB3D-0AE43218C567}"/>
              </a:ext>
            </a:extLst>
          </p:cNvPr>
          <p:cNvPicPr>
            <a:picLocks noChangeAspect="1"/>
          </p:cNvPicPr>
          <p:nvPr/>
        </p:nvPicPr>
        <p:blipFill>
          <a:blip r:embed="rId3"/>
          <a:stretch>
            <a:fillRect/>
          </a:stretch>
        </p:blipFill>
        <p:spPr>
          <a:xfrm>
            <a:off x="6095998" y="831863"/>
            <a:ext cx="5384800" cy="276630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A67A40F-5FA4-4ACD-9051-D168CD759857}"/>
              </a:ext>
            </a:extLst>
          </p:cNvPr>
          <p:cNvPicPr>
            <a:picLocks noChangeAspect="1"/>
          </p:cNvPicPr>
          <p:nvPr/>
        </p:nvPicPr>
        <p:blipFill>
          <a:blip r:embed="rId4"/>
          <a:stretch>
            <a:fillRect/>
          </a:stretch>
        </p:blipFill>
        <p:spPr>
          <a:xfrm>
            <a:off x="575680" y="3758072"/>
            <a:ext cx="5384801" cy="279678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BA968949-2AAC-493D-81BC-DBC9FF7D15E9}"/>
              </a:ext>
            </a:extLst>
          </p:cNvPr>
          <p:cNvPicPr>
            <a:picLocks noChangeAspect="1"/>
          </p:cNvPicPr>
          <p:nvPr/>
        </p:nvPicPr>
        <p:blipFill>
          <a:blip r:embed="rId5"/>
          <a:stretch>
            <a:fillRect/>
          </a:stretch>
        </p:blipFill>
        <p:spPr>
          <a:xfrm>
            <a:off x="6095998" y="3758072"/>
            <a:ext cx="5384800" cy="2827265"/>
          </a:xfrm>
          <a:prstGeom prst="rect">
            <a:avLst/>
          </a:prstGeom>
          <a:ln>
            <a:noFill/>
          </a:ln>
          <a:effectLst>
            <a:outerShdw blurRad="292100" dist="139700" dir="2700000" algn="tl" rotWithShape="0">
              <a:srgbClr val="333333">
                <a:alpha val="65000"/>
              </a:srgbClr>
            </a:outerShdw>
          </a:effectLst>
        </p:spPr>
      </p:pic>
      <p:sp>
        <p:nvSpPr>
          <p:cNvPr id="7" name="!!1">
            <a:extLst>
              <a:ext uri="{FF2B5EF4-FFF2-40B4-BE49-F238E27FC236}">
                <a16:creationId xmlns:a16="http://schemas.microsoft.com/office/drawing/2014/main" id="{38F24C20-C5A4-471B-8350-E925ED02373C}"/>
              </a:ext>
            </a:extLst>
          </p:cNvPr>
          <p:cNvSpPr/>
          <p:nvPr/>
        </p:nvSpPr>
        <p:spPr>
          <a:xfrm flipH="1">
            <a:off x="-1" y="-168504"/>
            <a:ext cx="5086350" cy="1146302"/>
          </a:xfrm>
          <a:prstGeom prst="stripedRightArrow">
            <a:avLst>
              <a:gd name="adj1" fmla="val 38491"/>
              <a:gd name="adj2" fmla="val 0"/>
            </a:avLst>
          </a:prstGeom>
          <a:solidFill>
            <a:srgbClr val="4472C4">
              <a:alpha val="8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1">
            <a:extLst>
              <a:ext uri="{FF2B5EF4-FFF2-40B4-BE49-F238E27FC236}">
                <a16:creationId xmlns:a16="http://schemas.microsoft.com/office/drawing/2014/main" id="{962EB628-937E-48D2-9BA8-33A325A74522}"/>
              </a:ext>
            </a:extLst>
          </p:cNvPr>
          <p:cNvSpPr/>
          <p:nvPr/>
        </p:nvSpPr>
        <p:spPr>
          <a:xfrm>
            <a:off x="0" y="112259"/>
            <a:ext cx="5086349"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Graphical Representation</a:t>
            </a:r>
          </a:p>
        </p:txBody>
      </p:sp>
    </p:spTree>
    <p:extLst>
      <p:ext uri="{BB962C8B-B14F-4D97-AF65-F5344CB8AC3E}">
        <p14:creationId xmlns:p14="http://schemas.microsoft.com/office/powerpoint/2010/main" val="1729131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0BE5235-C9D4-4C39-B799-B347A0281F03}"/>
              </a:ext>
            </a:extLst>
          </p:cNvPr>
          <p:cNvGraphicFramePr>
            <a:graphicFrameLocks noGrp="1"/>
          </p:cNvGraphicFramePr>
          <p:nvPr>
            <p:extLst>
              <p:ext uri="{D42A27DB-BD31-4B8C-83A1-F6EECF244321}">
                <p14:modId xmlns:p14="http://schemas.microsoft.com/office/powerpoint/2010/main" val="1577190436"/>
              </p:ext>
            </p:extLst>
          </p:nvPr>
        </p:nvGraphicFramePr>
        <p:xfrm>
          <a:off x="405114" y="1390226"/>
          <a:ext cx="5345445" cy="4740700"/>
        </p:xfrm>
        <a:graphic>
          <a:graphicData uri="http://schemas.openxmlformats.org/drawingml/2006/table">
            <a:tbl>
              <a:tblPr firstRow="1" bandRow="1">
                <a:tableStyleId>{5C22544A-7EE6-4342-B048-85BDC9FD1C3A}</a:tableStyleId>
              </a:tblPr>
              <a:tblGrid>
                <a:gridCol w="1781815">
                  <a:extLst>
                    <a:ext uri="{9D8B030D-6E8A-4147-A177-3AD203B41FA5}">
                      <a16:colId xmlns:a16="http://schemas.microsoft.com/office/drawing/2014/main" val="205932859"/>
                    </a:ext>
                  </a:extLst>
                </a:gridCol>
                <a:gridCol w="1781815">
                  <a:extLst>
                    <a:ext uri="{9D8B030D-6E8A-4147-A177-3AD203B41FA5}">
                      <a16:colId xmlns:a16="http://schemas.microsoft.com/office/drawing/2014/main" val="3807929832"/>
                    </a:ext>
                  </a:extLst>
                </a:gridCol>
                <a:gridCol w="1781815">
                  <a:extLst>
                    <a:ext uri="{9D8B030D-6E8A-4147-A177-3AD203B41FA5}">
                      <a16:colId xmlns:a16="http://schemas.microsoft.com/office/drawing/2014/main" val="319798292"/>
                    </a:ext>
                  </a:extLst>
                </a:gridCol>
              </a:tblGrid>
              <a:tr h="564092">
                <a:tc>
                  <a:txBody>
                    <a:bodyPr/>
                    <a:lstStyle/>
                    <a:p>
                      <a:pPr algn="ctr"/>
                      <a:r>
                        <a:rPr lang="en-IN" dirty="0"/>
                        <a:t>Used Algorithms</a:t>
                      </a:r>
                    </a:p>
                  </a:txBody>
                  <a:tcPr/>
                </a:tc>
                <a:tc>
                  <a:txBody>
                    <a:bodyPr/>
                    <a:lstStyle/>
                    <a:p>
                      <a:pPr algn="ctr"/>
                      <a:r>
                        <a:rPr lang="en-IN" dirty="0"/>
                        <a:t>Training</a:t>
                      </a:r>
                    </a:p>
                    <a:p>
                      <a:pPr algn="ctr"/>
                      <a:r>
                        <a:rPr lang="en-IN" dirty="0"/>
                        <a:t>Accuracy</a:t>
                      </a:r>
                    </a:p>
                  </a:txBody>
                  <a:tcPr/>
                </a:tc>
                <a:tc>
                  <a:txBody>
                    <a:bodyPr/>
                    <a:lstStyle/>
                    <a:p>
                      <a:pPr algn="ctr"/>
                      <a:r>
                        <a:rPr lang="en-IN" dirty="0"/>
                        <a:t>Testing</a:t>
                      </a:r>
                    </a:p>
                    <a:p>
                      <a:pPr algn="ctr"/>
                      <a:r>
                        <a:rPr lang="en-IN" dirty="0"/>
                        <a:t>Accuracy</a:t>
                      </a:r>
                    </a:p>
                  </a:txBody>
                  <a:tcPr/>
                </a:tc>
                <a:extLst>
                  <a:ext uri="{0D108BD9-81ED-4DB2-BD59-A6C34878D82A}">
                    <a16:rowId xmlns:a16="http://schemas.microsoft.com/office/drawing/2014/main" val="3083473483"/>
                  </a:ext>
                </a:extLst>
              </a:tr>
              <a:tr h="564092">
                <a:tc>
                  <a:txBody>
                    <a:bodyPr/>
                    <a:lstStyle/>
                    <a:p>
                      <a:pPr marL="0" indent="0" algn="ctr">
                        <a:buFont typeface="Arial" panose="020B0604020202020204" pitchFamily="34" charset="0"/>
                        <a:buNone/>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a:txBody>
                  <a:tcPr/>
                </a:tc>
                <a:tc>
                  <a:txBody>
                    <a:bodyPr/>
                    <a:lstStyle/>
                    <a:p>
                      <a:pPr algn="ctr"/>
                      <a:r>
                        <a:rPr lang="en-IN" dirty="0"/>
                        <a:t>85.90%</a:t>
                      </a:r>
                    </a:p>
                  </a:txBody>
                  <a:tcPr/>
                </a:tc>
                <a:tc>
                  <a:txBody>
                    <a:bodyPr/>
                    <a:lstStyle/>
                    <a:p>
                      <a:pPr algn="ctr"/>
                      <a:r>
                        <a:rPr lang="en-IN" dirty="0"/>
                        <a:t>86.82%</a:t>
                      </a:r>
                    </a:p>
                  </a:txBody>
                  <a:tcPr>
                    <a:solidFill>
                      <a:schemeClr val="accent1">
                        <a:tint val="40000"/>
                        <a:alpha val="37000"/>
                      </a:schemeClr>
                    </a:solidFill>
                  </a:tcPr>
                </a:tc>
                <a:extLst>
                  <a:ext uri="{0D108BD9-81ED-4DB2-BD59-A6C34878D82A}">
                    <a16:rowId xmlns:a16="http://schemas.microsoft.com/office/drawing/2014/main" val="431800008"/>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Support Vector Machine</a:t>
                      </a:r>
                    </a:p>
                  </a:txBody>
                  <a:tcPr/>
                </a:tc>
                <a:tc>
                  <a:txBody>
                    <a:bodyPr/>
                    <a:lstStyle/>
                    <a:p>
                      <a:pPr algn="ctr"/>
                      <a:r>
                        <a:rPr lang="en-IN" dirty="0"/>
                        <a:t>86.08%</a:t>
                      </a:r>
                    </a:p>
                  </a:txBody>
                  <a:tcPr/>
                </a:tc>
                <a:tc>
                  <a:txBody>
                    <a:bodyPr/>
                    <a:lstStyle/>
                    <a:p>
                      <a:pPr algn="ctr"/>
                      <a:r>
                        <a:rPr lang="en-IN" dirty="0"/>
                        <a:t>87.02%</a:t>
                      </a:r>
                    </a:p>
                  </a:txBody>
                  <a:tcPr/>
                </a:tc>
                <a:extLst>
                  <a:ext uri="{0D108BD9-81ED-4DB2-BD59-A6C34878D82A}">
                    <a16:rowId xmlns:a16="http://schemas.microsoft.com/office/drawing/2014/main" val="180080484"/>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Decision Tree</a:t>
                      </a:r>
                    </a:p>
                  </a:txBody>
                  <a:tcPr/>
                </a:tc>
                <a:tc>
                  <a:txBody>
                    <a:bodyPr/>
                    <a:lstStyle/>
                    <a:p>
                      <a:pPr algn="ctr"/>
                      <a:r>
                        <a:rPr lang="en-IN" dirty="0"/>
                        <a:t>100%</a:t>
                      </a:r>
                    </a:p>
                  </a:txBody>
                  <a:tcPr/>
                </a:tc>
                <a:tc>
                  <a:txBody>
                    <a:bodyPr/>
                    <a:lstStyle/>
                    <a:p>
                      <a:pPr algn="ctr"/>
                      <a:r>
                        <a:rPr lang="en-IN" dirty="0"/>
                        <a:t>95.08%</a:t>
                      </a:r>
                    </a:p>
                  </a:txBody>
                  <a:tcPr/>
                </a:tc>
                <a:extLst>
                  <a:ext uri="{0D108BD9-81ED-4DB2-BD59-A6C34878D82A}">
                    <a16:rowId xmlns:a16="http://schemas.microsoft.com/office/drawing/2014/main" val="3993252817"/>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ambria" panose="02040503050406030204" pitchFamily="18" charset="0"/>
                          <a:ea typeface="Cambria" panose="02040503050406030204" pitchFamily="18" charset="0"/>
                        </a:rPr>
                        <a:t>Random Forest</a:t>
                      </a:r>
                    </a:p>
                  </a:txBody>
                  <a:tcPr/>
                </a:tc>
                <a:tc>
                  <a:txBody>
                    <a:bodyPr/>
                    <a:lstStyle/>
                    <a:p>
                      <a:pPr algn="ctr"/>
                      <a:r>
                        <a:rPr lang="en-IN" b="1" dirty="0"/>
                        <a:t>100%</a:t>
                      </a:r>
                    </a:p>
                  </a:txBody>
                  <a:tcPr/>
                </a:tc>
                <a:tc>
                  <a:txBody>
                    <a:bodyPr/>
                    <a:lstStyle/>
                    <a:p>
                      <a:pPr algn="ctr"/>
                      <a:r>
                        <a:rPr lang="en-IN" b="1" dirty="0"/>
                        <a:t>96.44%</a:t>
                      </a:r>
                    </a:p>
                  </a:txBody>
                  <a:tcPr/>
                </a:tc>
                <a:extLst>
                  <a:ext uri="{0D108BD9-81ED-4DB2-BD59-A6C34878D82A}">
                    <a16:rowId xmlns:a16="http://schemas.microsoft.com/office/drawing/2014/main" val="1599288013"/>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a:txBody>
                  <a:tcPr/>
                </a:tc>
                <a:tc>
                  <a:txBody>
                    <a:bodyPr/>
                    <a:lstStyle/>
                    <a:p>
                      <a:pPr algn="ctr"/>
                      <a:r>
                        <a:rPr lang="en-IN" dirty="0"/>
                        <a:t>98.37%</a:t>
                      </a:r>
                    </a:p>
                  </a:txBody>
                  <a:tcPr/>
                </a:tc>
                <a:tc>
                  <a:txBody>
                    <a:bodyPr/>
                    <a:lstStyle/>
                    <a:p>
                      <a:pPr algn="ctr"/>
                      <a:r>
                        <a:rPr lang="en-IN" dirty="0"/>
                        <a:t>96.02%</a:t>
                      </a:r>
                    </a:p>
                  </a:txBody>
                  <a:tcPr/>
                </a:tc>
                <a:extLst>
                  <a:ext uri="{0D108BD9-81ED-4DB2-BD59-A6C34878D82A}">
                    <a16:rowId xmlns:a16="http://schemas.microsoft.com/office/drawing/2014/main" val="1749774660"/>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AdaBoost</a:t>
                      </a:r>
                    </a:p>
                  </a:txBody>
                  <a:tcPr/>
                </a:tc>
                <a:tc>
                  <a:txBody>
                    <a:bodyPr/>
                    <a:lstStyle/>
                    <a:p>
                      <a:pPr algn="ctr"/>
                      <a:r>
                        <a:rPr lang="en-IN" dirty="0"/>
                        <a:t>92.78%</a:t>
                      </a:r>
                    </a:p>
                  </a:txBody>
                  <a:tcPr/>
                </a:tc>
                <a:tc>
                  <a:txBody>
                    <a:bodyPr/>
                    <a:lstStyle/>
                    <a:p>
                      <a:pPr algn="ctr"/>
                      <a:r>
                        <a:rPr lang="en-IN" dirty="0"/>
                        <a:t>94.97%</a:t>
                      </a:r>
                    </a:p>
                  </a:txBody>
                  <a:tcPr/>
                </a:tc>
                <a:extLst>
                  <a:ext uri="{0D108BD9-81ED-4DB2-BD59-A6C34878D82A}">
                    <a16:rowId xmlns:a16="http://schemas.microsoft.com/office/drawing/2014/main" val="3802225087"/>
                  </a:ext>
                </a:extLst>
              </a:tr>
              <a:tr h="564092">
                <a:tc>
                  <a:txBody>
                    <a:bodyPr/>
                    <a:lstStyle/>
                    <a:p>
                      <a:pPr algn="ctr"/>
                      <a:r>
                        <a:rPr lang="en-IN" dirty="0">
                          <a:latin typeface="Cambria" panose="02040503050406030204" pitchFamily="18" charset="0"/>
                          <a:ea typeface="Cambria" panose="02040503050406030204" pitchFamily="18" charset="0"/>
                        </a:rPr>
                        <a:t>KNN</a:t>
                      </a:r>
                    </a:p>
                  </a:txBody>
                  <a:tcPr/>
                </a:tc>
                <a:tc>
                  <a:txBody>
                    <a:bodyPr/>
                    <a:lstStyle/>
                    <a:p>
                      <a:pPr algn="ctr"/>
                      <a:r>
                        <a:rPr lang="en-IN" dirty="0"/>
                        <a:t>88.80%</a:t>
                      </a:r>
                    </a:p>
                  </a:txBody>
                  <a:tcPr/>
                </a:tc>
                <a:tc>
                  <a:txBody>
                    <a:bodyPr/>
                    <a:lstStyle/>
                    <a:p>
                      <a:pPr algn="ctr"/>
                      <a:r>
                        <a:rPr lang="en-IN" dirty="0"/>
                        <a:t>85.77%</a:t>
                      </a:r>
                    </a:p>
                  </a:txBody>
                  <a:tcPr/>
                </a:tc>
                <a:extLst>
                  <a:ext uri="{0D108BD9-81ED-4DB2-BD59-A6C34878D82A}">
                    <a16:rowId xmlns:a16="http://schemas.microsoft.com/office/drawing/2014/main" val="4028503293"/>
                  </a:ext>
                </a:extLst>
              </a:tr>
            </a:tbl>
          </a:graphicData>
        </a:graphic>
      </p:graphicFrame>
      <p:sp>
        <p:nvSpPr>
          <p:cNvPr id="4" name="!!1">
            <a:extLst>
              <a:ext uri="{FF2B5EF4-FFF2-40B4-BE49-F238E27FC236}">
                <a16:creationId xmlns:a16="http://schemas.microsoft.com/office/drawing/2014/main" id="{A61AE091-071E-42DE-A31B-E0002D9F7122}"/>
              </a:ext>
            </a:extLst>
          </p:cNvPr>
          <p:cNvSpPr/>
          <p:nvPr/>
        </p:nvSpPr>
        <p:spPr>
          <a:xfrm flipH="1">
            <a:off x="-494522" y="301166"/>
            <a:ext cx="4506686" cy="569721"/>
          </a:xfrm>
          <a:prstGeom prst="cube">
            <a:avLst>
              <a:gd name="adj" fmla="val 92744"/>
            </a:avLst>
          </a:prstGeom>
          <a:solidFill>
            <a:srgbClr val="4472C4">
              <a:alpha val="8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1">
            <a:extLst>
              <a:ext uri="{FF2B5EF4-FFF2-40B4-BE49-F238E27FC236}">
                <a16:creationId xmlns:a16="http://schemas.microsoft.com/office/drawing/2014/main" id="{AE359314-1021-457D-A7F4-5E4D6E6A60C7}"/>
              </a:ext>
            </a:extLst>
          </p:cNvPr>
          <p:cNvSpPr/>
          <p:nvPr/>
        </p:nvSpPr>
        <p:spPr>
          <a:xfrm>
            <a:off x="1198116" y="286112"/>
            <a:ext cx="1643591" cy="584775"/>
          </a:xfrm>
          <a:prstGeom prst="rect">
            <a:avLst/>
          </a:prstGeom>
        </p:spPr>
        <p:txBody>
          <a:bodyPr wrap="non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Analysis</a:t>
            </a:r>
          </a:p>
        </p:txBody>
      </p:sp>
      <p:graphicFrame>
        <p:nvGraphicFramePr>
          <p:cNvPr id="7" name="Chart 6">
            <a:extLst>
              <a:ext uri="{FF2B5EF4-FFF2-40B4-BE49-F238E27FC236}">
                <a16:creationId xmlns:a16="http://schemas.microsoft.com/office/drawing/2014/main" id="{92049A8E-60C4-4B64-B647-7110D12E9248}"/>
              </a:ext>
            </a:extLst>
          </p:cNvPr>
          <p:cNvGraphicFramePr>
            <a:graphicFrameLocks/>
          </p:cNvGraphicFramePr>
          <p:nvPr>
            <p:extLst>
              <p:ext uri="{D42A27DB-BD31-4B8C-83A1-F6EECF244321}">
                <p14:modId xmlns:p14="http://schemas.microsoft.com/office/powerpoint/2010/main" val="3051219777"/>
              </p:ext>
            </p:extLst>
          </p:nvPr>
        </p:nvGraphicFramePr>
        <p:xfrm>
          <a:off x="5750559" y="1390226"/>
          <a:ext cx="5923281" cy="4740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2135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63926BA9-C580-4345-BE09-8739FFFC3FCC}"/>
              </a:ext>
            </a:extLst>
          </p:cNvPr>
          <p:cNvGraphicFramePr>
            <a:graphicFrameLocks noGrp="1"/>
          </p:cNvGraphicFramePr>
          <p:nvPr>
            <p:extLst>
              <p:ext uri="{D42A27DB-BD31-4B8C-83A1-F6EECF244321}">
                <p14:modId xmlns:p14="http://schemas.microsoft.com/office/powerpoint/2010/main" val="1073152821"/>
              </p:ext>
            </p:extLst>
          </p:nvPr>
        </p:nvGraphicFramePr>
        <p:xfrm>
          <a:off x="246928" y="1427548"/>
          <a:ext cx="5464650" cy="4740700"/>
        </p:xfrm>
        <a:graphic>
          <a:graphicData uri="http://schemas.openxmlformats.org/drawingml/2006/table">
            <a:tbl>
              <a:tblPr firstRow="1" bandRow="1">
                <a:tableStyleId>{5C22544A-7EE6-4342-B048-85BDC9FD1C3A}</a:tableStyleId>
              </a:tblPr>
              <a:tblGrid>
                <a:gridCol w="1821550">
                  <a:extLst>
                    <a:ext uri="{9D8B030D-6E8A-4147-A177-3AD203B41FA5}">
                      <a16:colId xmlns:a16="http://schemas.microsoft.com/office/drawing/2014/main" val="205932859"/>
                    </a:ext>
                  </a:extLst>
                </a:gridCol>
                <a:gridCol w="1821550">
                  <a:extLst>
                    <a:ext uri="{9D8B030D-6E8A-4147-A177-3AD203B41FA5}">
                      <a16:colId xmlns:a16="http://schemas.microsoft.com/office/drawing/2014/main" val="3807929832"/>
                    </a:ext>
                  </a:extLst>
                </a:gridCol>
                <a:gridCol w="1821550">
                  <a:extLst>
                    <a:ext uri="{9D8B030D-6E8A-4147-A177-3AD203B41FA5}">
                      <a16:colId xmlns:a16="http://schemas.microsoft.com/office/drawing/2014/main" val="1806011992"/>
                    </a:ext>
                  </a:extLst>
                </a:gridCol>
              </a:tblGrid>
              <a:tr h="564092">
                <a:tc>
                  <a:txBody>
                    <a:bodyPr/>
                    <a:lstStyle/>
                    <a:p>
                      <a:pPr algn="ctr"/>
                      <a:r>
                        <a:rPr lang="en-IN" dirty="0"/>
                        <a:t>Used Algorithms(PCA)</a:t>
                      </a:r>
                    </a:p>
                  </a:txBody>
                  <a:tcPr/>
                </a:tc>
                <a:tc>
                  <a:txBody>
                    <a:bodyPr/>
                    <a:lstStyle/>
                    <a:p>
                      <a:pPr algn="ctr"/>
                      <a:r>
                        <a:rPr lang="en-IN" dirty="0"/>
                        <a:t>Training</a:t>
                      </a:r>
                    </a:p>
                    <a:p>
                      <a:pPr algn="ctr"/>
                      <a:r>
                        <a:rPr lang="en-IN" dirty="0"/>
                        <a:t>Accuracy</a:t>
                      </a:r>
                    </a:p>
                  </a:txBody>
                  <a:tcPr/>
                </a:tc>
                <a:tc>
                  <a:txBody>
                    <a:bodyPr/>
                    <a:lstStyle/>
                    <a:p>
                      <a:pPr algn="ctr"/>
                      <a:r>
                        <a:rPr lang="en-IN" dirty="0"/>
                        <a:t>Testing</a:t>
                      </a:r>
                    </a:p>
                    <a:p>
                      <a:pPr algn="ctr"/>
                      <a:r>
                        <a:rPr lang="en-IN" dirty="0"/>
                        <a:t>Accuracy</a:t>
                      </a:r>
                    </a:p>
                  </a:txBody>
                  <a:tcPr/>
                </a:tc>
                <a:extLst>
                  <a:ext uri="{0D108BD9-81ED-4DB2-BD59-A6C34878D82A}">
                    <a16:rowId xmlns:a16="http://schemas.microsoft.com/office/drawing/2014/main" val="3083473483"/>
                  </a:ext>
                </a:extLst>
              </a:tr>
              <a:tr h="564092">
                <a:tc>
                  <a:txBody>
                    <a:bodyPr/>
                    <a:lstStyle/>
                    <a:p>
                      <a:pPr marL="0" indent="0" algn="ctr">
                        <a:buFont typeface="Arial" panose="020B0604020202020204" pitchFamily="34" charset="0"/>
                        <a:buNone/>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a:txBody>
                  <a:tcPr/>
                </a:tc>
                <a:tc>
                  <a:txBody>
                    <a:bodyPr/>
                    <a:lstStyle/>
                    <a:p>
                      <a:pPr algn="ctr"/>
                      <a:r>
                        <a:rPr lang="en-IN" dirty="0"/>
                        <a:t>77.55%</a:t>
                      </a:r>
                    </a:p>
                  </a:txBody>
                  <a:tcPr/>
                </a:tc>
                <a:tc>
                  <a:txBody>
                    <a:bodyPr/>
                    <a:lstStyle/>
                    <a:p>
                      <a:pPr algn="ctr"/>
                      <a:r>
                        <a:rPr lang="en-IN" dirty="0"/>
                        <a:t>77.61%</a:t>
                      </a:r>
                    </a:p>
                  </a:txBody>
                  <a:tcPr/>
                </a:tc>
                <a:extLst>
                  <a:ext uri="{0D108BD9-81ED-4DB2-BD59-A6C34878D82A}">
                    <a16:rowId xmlns:a16="http://schemas.microsoft.com/office/drawing/2014/main" val="431800008"/>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Support Vector Machine</a:t>
                      </a:r>
                    </a:p>
                  </a:txBody>
                  <a:tcPr/>
                </a:tc>
                <a:tc>
                  <a:txBody>
                    <a:bodyPr/>
                    <a:lstStyle/>
                    <a:p>
                      <a:pPr algn="ctr"/>
                      <a:r>
                        <a:rPr lang="en-IN" dirty="0"/>
                        <a:t>86.08%</a:t>
                      </a:r>
                    </a:p>
                  </a:txBody>
                  <a:tcPr/>
                </a:tc>
                <a:tc>
                  <a:txBody>
                    <a:bodyPr/>
                    <a:lstStyle/>
                    <a:p>
                      <a:pPr algn="ctr"/>
                      <a:r>
                        <a:rPr lang="en-IN" dirty="0"/>
                        <a:t>87.02%</a:t>
                      </a:r>
                    </a:p>
                  </a:txBody>
                  <a:tcPr/>
                </a:tc>
                <a:extLst>
                  <a:ext uri="{0D108BD9-81ED-4DB2-BD59-A6C34878D82A}">
                    <a16:rowId xmlns:a16="http://schemas.microsoft.com/office/drawing/2014/main" val="180080484"/>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Decision Tree</a:t>
                      </a:r>
                    </a:p>
                  </a:txBody>
                  <a:tcPr/>
                </a:tc>
                <a:tc>
                  <a:txBody>
                    <a:bodyPr/>
                    <a:lstStyle/>
                    <a:p>
                      <a:pPr algn="ctr"/>
                      <a:r>
                        <a:rPr lang="en-IN" dirty="0"/>
                        <a:t>100%</a:t>
                      </a:r>
                    </a:p>
                  </a:txBody>
                  <a:tcPr/>
                </a:tc>
                <a:tc>
                  <a:txBody>
                    <a:bodyPr/>
                    <a:lstStyle/>
                    <a:p>
                      <a:pPr algn="ctr"/>
                      <a:r>
                        <a:rPr lang="en-IN" dirty="0"/>
                        <a:t>94.45</a:t>
                      </a:r>
                    </a:p>
                  </a:txBody>
                  <a:tcPr/>
                </a:tc>
                <a:extLst>
                  <a:ext uri="{0D108BD9-81ED-4DB2-BD59-A6C34878D82A}">
                    <a16:rowId xmlns:a16="http://schemas.microsoft.com/office/drawing/2014/main" val="3993252817"/>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ambria" panose="02040503050406030204" pitchFamily="18" charset="0"/>
                          <a:ea typeface="Cambria" panose="02040503050406030204" pitchFamily="18" charset="0"/>
                        </a:rPr>
                        <a:t>Random Forest</a:t>
                      </a:r>
                    </a:p>
                  </a:txBody>
                  <a:tcPr/>
                </a:tc>
                <a:tc>
                  <a:txBody>
                    <a:bodyPr/>
                    <a:lstStyle/>
                    <a:p>
                      <a:pPr algn="ctr"/>
                      <a:r>
                        <a:rPr lang="en-IN" b="1" dirty="0"/>
                        <a:t>100%</a:t>
                      </a:r>
                    </a:p>
                  </a:txBody>
                  <a:tcPr/>
                </a:tc>
                <a:tc>
                  <a:txBody>
                    <a:bodyPr/>
                    <a:lstStyle/>
                    <a:p>
                      <a:pPr algn="ctr"/>
                      <a:r>
                        <a:rPr lang="en-IN" b="1" dirty="0"/>
                        <a:t>96.33%</a:t>
                      </a:r>
                    </a:p>
                  </a:txBody>
                  <a:tcPr/>
                </a:tc>
                <a:extLst>
                  <a:ext uri="{0D108BD9-81ED-4DB2-BD59-A6C34878D82A}">
                    <a16:rowId xmlns:a16="http://schemas.microsoft.com/office/drawing/2014/main" val="1599288013"/>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a:txBody>
                  <a:tcPr/>
                </a:tc>
                <a:tc>
                  <a:txBody>
                    <a:bodyPr/>
                    <a:lstStyle/>
                    <a:p>
                      <a:pPr algn="ctr"/>
                      <a:r>
                        <a:rPr lang="en-IN" dirty="0"/>
                        <a:t>97.93%</a:t>
                      </a:r>
                    </a:p>
                  </a:txBody>
                  <a:tcPr/>
                </a:tc>
                <a:tc>
                  <a:txBody>
                    <a:bodyPr/>
                    <a:lstStyle/>
                    <a:p>
                      <a:pPr algn="ctr"/>
                      <a:r>
                        <a:rPr lang="en-IN" dirty="0"/>
                        <a:t>95.60%</a:t>
                      </a:r>
                    </a:p>
                  </a:txBody>
                  <a:tcPr/>
                </a:tc>
                <a:extLst>
                  <a:ext uri="{0D108BD9-81ED-4DB2-BD59-A6C34878D82A}">
                    <a16:rowId xmlns:a16="http://schemas.microsoft.com/office/drawing/2014/main" val="1749774660"/>
                  </a:ext>
                </a:extLst>
              </a:tr>
              <a:tr h="5640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AdaBoost</a:t>
                      </a:r>
                    </a:p>
                  </a:txBody>
                  <a:tcPr/>
                </a:tc>
                <a:tc>
                  <a:txBody>
                    <a:bodyPr/>
                    <a:lstStyle/>
                    <a:p>
                      <a:pPr algn="ctr"/>
                      <a:r>
                        <a:rPr lang="en-IN" dirty="0"/>
                        <a:t>92.17%</a:t>
                      </a:r>
                    </a:p>
                  </a:txBody>
                  <a:tcPr/>
                </a:tc>
                <a:tc>
                  <a:txBody>
                    <a:bodyPr/>
                    <a:lstStyle/>
                    <a:p>
                      <a:pPr algn="ctr"/>
                      <a:r>
                        <a:rPr lang="en-IN" dirty="0"/>
                        <a:t>94.56%</a:t>
                      </a:r>
                    </a:p>
                  </a:txBody>
                  <a:tcPr/>
                </a:tc>
                <a:extLst>
                  <a:ext uri="{0D108BD9-81ED-4DB2-BD59-A6C34878D82A}">
                    <a16:rowId xmlns:a16="http://schemas.microsoft.com/office/drawing/2014/main" val="3802225087"/>
                  </a:ext>
                </a:extLst>
              </a:tr>
              <a:tr h="564092">
                <a:tc>
                  <a:txBody>
                    <a:bodyPr/>
                    <a:lstStyle/>
                    <a:p>
                      <a:pPr algn="ctr"/>
                      <a:r>
                        <a:rPr lang="en-IN" dirty="0">
                          <a:latin typeface="Cambria" panose="02040503050406030204" pitchFamily="18" charset="0"/>
                          <a:ea typeface="Cambria" panose="02040503050406030204" pitchFamily="18" charset="0"/>
                        </a:rPr>
                        <a:t>KNN</a:t>
                      </a:r>
                    </a:p>
                  </a:txBody>
                  <a:tcPr/>
                </a:tc>
                <a:tc>
                  <a:txBody>
                    <a:bodyPr/>
                    <a:lstStyle/>
                    <a:p>
                      <a:pPr algn="ctr"/>
                      <a:r>
                        <a:rPr lang="en-IN" dirty="0"/>
                        <a:t>88.75%</a:t>
                      </a:r>
                    </a:p>
                  </a:txBody>
                  <a:tcPr/>
                </a:tc>
                <a:tc>
                  <a:txBody>
                    <a:bodyPr/>
                    <a:lstStyle/>
                    <a:p>
                      <a:pPr algn="ctr"/>
                      <a:r>
                        <a:rPr lang="en-IN" dirty="0"/>
                        <a:t>85.98%</a:t>
                      </a:r>
                    </a:p>
                  </a:txBody>
                  <a:tcPr/>
                </a:tc>
                <a:extLst>
                  <a:ext uri="{0D108BD9-81ED-4DB2-BD59-A6C34878D82A}">
                    <a16:rowId xmlns:a16="http://schemas.microsoft.com/office/drawing/2014/main" val="4028503293"/>
                  </a:ext>
                </a:extLst>
              </a:tr>
            </a:tbl>
          </a:graphicData>
        </a:graphic>
      </p:graphicFrame>
      <p:sp>
        <p:nvSpPr>
          <p:cNvPr id="4" name="!!1">
            <a:extLst>
              <a:ext uri="{FF2B5EF4-FFF2-40B4-BE49-F238E27FC236}">
                <a16:creationId xmlns:a16="http://schemas.microsoft.com/office/drawing/2014/main" id="{A61AE091-071E-42DE-A31B-E0002D9F7122}"/>
              </a:ext>
            </a:extLst>
          </p:cNvPr>
          <p:cNvSpPr/>
          <p:nvPr/>
        </p:nvSpPr>
        <p:spPr>
          <a:xfrm flipH="1">
            <a:off x="-494522" y="301166"/>
            <a:ext cx="4506686" cy="569721"/>
          </a:xfrm>
          <a:prstGeom prst="cube">
            <a:avLst>
              <a:gd name="adj" fmla="val 92744"/>
            </a:avLst>
          </a:prstGeom>
          <a:solidFill>
            <a:srgbClr val="4472C4">
              <a:alpha val="8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1">
            <a:extLst>
              <a:ext uri="{FF2B5EF4-FFF2-40B4-BE49-F238E27FC236}">
                <a16:creationId xmlns:a16="http://schemas.microsoft.com/office/drawing/2014/main" id="{AE359314-1021-457D-A7F4-5E4D6E6A60C7}"/>
              </a:ext>
            </a:extLst>
          </p:cNvPr>
          <p:cNvSpPr/>
          <p:nvPr/>
        </p:nvSpPr>
        <p:spPr>
          <a:xfrm>
            <a:off x="1198116" y="286112"/>
            <a:ext cx="1643591" cy="584775"/>
          </a:xfrm>
          <a:prstGeom prst="rect">
            <a:avLst/>
          </a:prstGeom>
        </p:spPr>
        <p:txBody>
          <a:bodyPr wrap="non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Analysis</a:t>
            </a:r>
          </a:p>
        </p:txBody>
      </p:sp>
      <p:graphicFrame>
        <p:nvGraphicFramePr>
          <p:cNvPr id="9" name="Chart 8">
            <a:extLst>
              <a:ext uri="{FF2B5EF4-FFF2-40B4-BE49-F238E27FC236}">
                <a16:creationId xmlns:a16="http://schemas.microsoft.com/office/drawing/2014/main" id="{52EBDDC6-D456-44C9-9A16-A95F1D50D181}"/>
              </a:ext>
            </a:extLst>
          </p:cNvPr>
          <p:cNvGraphicFramePr>
            <a:graphicFrameLocks/>
          </p:cNvGraphicFramePr>
          <p:nvPr>
            <p:extLst>
              <p:ext uri="{D42A27DB-BD31-4B8C-83A1-F6EECF244321}">
                <p14:modId xmlns:p14="http://schemas.microsoft.com/office/powerpoint/2010/main" val="2734004276"/>
              </p:ext>
            </p:extLst>
          </p:nvPr>
        </p:nvGraphicFramePr>
        <p:xfrm>
          <a:off x="5711578" y="1427548"/>
          <a:ext cx="6317862" cy="4740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5974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a:extLst>
              <a:ext uri="{FF2B5EF4-FFF2-40B4-BE49-F238E27FC236}">
                <a16:creationId xmlns:a16="http://schemas.microsoft.com/office/drawing/2014/main" id="{7BC9837E-C4C4-4049-B1BF-76F95C7E2AE8}"/>
              </a:ext>
            </a:extLst>
          </p:cNvPr>
          <p:cNvSpPr/>
          <p:nvPr/>
        </p:nvSpPr>
        <p:spPr>
          <a:xfrm>
            <a:off x="-728039" y="299881"/>
            <a:ext cx="11456999" cy="816373"/>
          </a:xfrm>
          <a:prstGeom prst="chevron">
            <a:avLst/>
          </a:prstGeom>
          <a:solidFill>
            <a:srgbClr val="4472C4">
              <a:alpha val="8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1">
            <a:extLst>
              <a:ext uri="{FF2B5EF4-FFF2-40B4-BE49-F238E27FC236}">
                <a16:creationId xmlns:a16="http://schemas.microsoft.com/office/drawing/2014/main" id="{1456519F-1211-4956-833C-C8D2E8E9559B}"/>
              </a:ext>
            </a:extLst>
          </p:cNvPr>
          <p:cNvSpPr/>
          <p:nvPr/>
        </p:nvSpPr>
        <p:spPr>
          <a:xfrm>
            <a:off x="707885" y="415679"/>
            <a:ext cx="2295821" cy="584775"/>
          </a:xfrm>
          <a:prstGeom prst="rect">
            <a:avLst/>
          </a:prstGeom>
        </p:spPr>
        <p:txBody>
          <a:bodyPr wrap="none">
            <a:spAutoFit/>
          </a:bodyPr>
          <a:lstStyle/>
          <a:p>
            <a:r>
              <a:rPr lang="en-US" sz="3200" dirty="0">
                <a:latin typeface="Cambria" panose="02040503050406030204" pitchFamily="18" charset="0"/>
                <a:ea typeface="Cambria" panose="02040503050406030204" pitchFamily="18" charset="0"/>
                <a:cs typeface="Times New Roman" panose="02020603050405020304" pitchFamily="18" charset="0"/>
              </a:rPr>
              <a:t>Conclusions</a:t>
            </a:r>
          </a:p>
        </p:txBody>
      </p:sp>
      <p:sp>
        <p:nvSpPr>
          <p:cNvPr id="3" name="Rectangle 2"/>
          <p:cNvSpPr/>
          <p:nvPr/>
        </p:nvSpPr>
        <p:spPr>
          <a:xfrm>
            <a:off x="966649" y="1663231"/>
            <a:ext cx="10946675" cy="4401205"/>
          </a:xfrm>
          <a:prstGeom prst="rect">
            <a:avLst/>
          </a:prstGeom>
        </p:spPr>
        <p:txBody>
          <a:bodyPr wrap="square">
            <a:spAutoFit/>
          </a:bodyPr>
          <a:lstStyle/>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Machine learning models, specifically Random Forest proved to be effective in detecting thyroid disease. The model achieved an accuracy of </a:t>
            </a:r>
            <a:r>
              <a:rPr lang="en-US" sz="2000" b="1" dirty="0">
                <a:latin typeface="Cambria" panose="02040503050406030204" pitchFamily="18" charset="0"/>
                <a:ea typeface="Cambria" panose="02040503050406030204" pitchFamily="18" charset="0"/>
              </a:rPr>
              <a:t>96.44%, </a:t>
            </a:r>
            <a:r>
              <a:rPr lang="en-US" sz="2000" dirty="0">
                <a:latin typeface="Cambria" panose="02040503050406030204" pitchFamily="18" charset="0"/>
                <a:ea typeface="Cambria" panose="02040503050406030204" pitchFamily="18" charset="0"/>
              </a:rPr>
              <a:t>indicating its potential for accurate identification.</a:t>
            </a: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Random Forest model, trained on the given dataset, demonstrated a strong ability to discriminate between thyroid disease and non-thyroid disease cases. This highlights the potential of machine learning in assisting healthcare professionals in accurate disease diagnosis.</a:t>
            </a:r>
          </a:p>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selected features in the dataset played a crucial role in the accuracy of the model.</a:t>
            </a: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The results obtained from this project suggest that machine learning can be a valuable tool in assisting with the detection of thyroid disease. However, it should not replace clinical diagnosis or medical expertise. The model can be utilized as a supportive tool for healthcare professionals in making accurate diagnoses, leading to improved patient care.</a:t>
            </a:r>
          </a:p>
        </p:txBody>
      </p:sp>
    </p:spTree>
    <p:extLst>
      <p:ext uri="{BB962C8B-B14F-4D97-AF65-F5344CB8AC3E}">
        <p14:creationId xmlns:p14="http://schemas.microsoft.com/office/powerpoint/2010/main" val="1987708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8092" y="1801895"/>
            <a:ext cx="9966960" cy="3477875"/>
          </a:xfrm>
          <a:prstGeom prst="rect">
            <a:avLst/>
          </a:prstGeom>
        </p:spPr>
        <p:txBody>
          <a:bodyPr wrap="square">
            <a:spAutoFit/>
          </a:bodyPr>
          <a:lstStyle/>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Future work may involve incorporating additional machine learning techniques, exploring different algorithms, and evaluating the model's performance on larger and more diverse datasets.</a:t>
            </a: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Continued research and development in the field of machine learning-based thyroid disease detection could lead to more accurate and efficient diagnostic tools in the future.</a:t>
            </a: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Additionally, collaborations with domain experts and healthcare professionals can provide valuable insights for refining the model and making it more applicable in real-world clinical settings.</a:t>
            </a:r>
          </a:p>
        </p:txBody>
      </p:sp>
      <p:sp>
        <p:nvSpPr>
          <p:cNvPr id="5" name="!!1"/>
          <p:cNvSpPr/>
          <p:nvPr/>
        </p:nvSpPr>
        <p:spPr>
          <a:xfrm>
            <a:off x="297180" y="308924"/>
            <a:ext cx="6893845" cy="584775"/>
          </a:xfrm>
          <a:prstGeom prst="rect">
            <a:avLst/>
          </a:prstGeom>
        </p:spPr>
        <p:txBody>
          <a:bodyPr wrap="square">
            <a:spAutoFit/>
          </a:bodyPr>
          <a:lstStyle/>
          <a:p>
            <a:r>
              <a:rPr lang="en-US" sz="3200" dirty="0">
                <a:latin typeface="Cambria" panose="02040503050406030204" pitchFamily="18" charset="0"/>
                <a:ea typeface="Cambria" panose="02040503050406030204" pitchFamily="18" charset="0"/>
              </a:rPr>
              <a:t>Future plans </a:t>
            </a:r>
          </a:p>
        </p:txBody>
      </p:sp>
      <p:cxnSp>
        <p:nvCxnSpPr>
          <p:cNvPr id="9" name="!!1">
            <a:extLst>
              <a:ext uri="{FF2B5EF4-FFF2-40B4-BE49-F238E27FC236}">
                <a16:creationId xmlns:a16="http://schemas.microsoft.com/office/drawing/2014/main" id="{7554E7D6-12AE-4A55-8689-945DB1BA1B08}"/>
              </a:ext>
            </a:extLst>
          </p:cNvPr>
          <p:cNvCxnSpPr>
            <a:cxnSpLocks/>
          </p:cNvCxnSpPr>
          <p:nvPr/>
        </p:nvCxnSpPr>
        <p:spPr>
          <a:xfrm>
            <a:off x="0" y="832485"/>
            <a:ext cx="6334125" cy="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144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a:extLst>
              <a:ext uri="{FF2B5EF4-FFF2-40B4-BE49-F238E27FC236}">
                <a16:creationId xmlns:a16="http://schemas.microsoft.com/office/drawing/2014/main" id="{D82F0401-7BA1-49BA-A37B-BB6D39B535C9}"/>
              </a:ext>
            </a:extLst>
          </p:cNvPr>
          <p:cNvSpPr/>
          <p:nvPr/>
        </p:nvSpPr>
        <p:spPr>
          <a:xfrm>
            <a:off x="-3149600" y="-924560"/>
            <a:ext cx="14975840" cy="3627120"/>
          </a:xfrm>
          <a:prstGeom prst="mathMinus">
            <a:avLst/>
          </a:prstGeom>
          <a:solidFill>
            <a:srgbClr val="4472C4">
              <a:alpha val="8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1"/>
          <p:cNvSpPr>
            <a:spLocks noGrp="1"/>
          </p:cNvSpPr>
          <p:nvPr>
            <p:ph type="title"/>
          </p:nvPr>
        </p:nvSpPr>
        <p:spPr>
          <a:xfrm>
            <a:off x="452120" y="226218"/>
            <a:ext cx="10515600" cy="1325563"/>
          </a:xfrm>
        </p:spPr>
        <p:txBody>
          <a:bodyPr/>
          <a:lstStyle/>
          <a:p>
            <a:r>
              <a:rPr lang="en-IN" dirty="0">
                <a:latin typeface="Cambria" panose="02040503050406030204" pitchFamily="18" charset="0"/>
                <a:ea typeface="Cambria" panose="02040503050406030204" pitchFamily="18" charset="0"/>
              </a:rPr>
              <a:t>reference</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IN" sz="2000" dirty="0">
                <a:latin typeface="Cambria" panose="02040503050406030204" pitchFamily="18" charset="0"/>
                <a:ea typeface="Cambria" panose="02040503050406030204" pitchFamily="18" charset="0"/>
              </a:rPr>
              <a:t> [1] Chandan R, Chetan </a:t>
            </a:r>
            <a:r>
              <a:rPr lang="en-IN" sz="2000" dirty="0" err="1">
                <a:latin typeface="Cambria" panose="02040503050406030204" pitchFamily="18" charset="0"/>
                <a:ea typeface="Cambria" panose="02040503050406030204" pitchFamily="18" charset="0"/>
              </a:rPr>
              <a:t>Vasan</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Chethan</a:t>
            </a:r>
            <a:r>
              <a:rPr lang="en-IN" sz="2000" dirty="0">
                <a:latin typeface="Cambria" panose="02040503050406030204" pitchFamily="18" charset="0"/>
                <a:ea typeface="Cambria" panose="02040503050406030204" pitchFamily="18" charset="0"/>
              </a:rPr>
              <a:t> MS, </a:t>
            </a:r>
            <a:r>
              <a:rPr lang="en-IN" sz="2000" dirty="0" err="1">
                <a:latin typeface="Cambria" panose="02040503050406030204" pitchFamily="18" charset="0"/>
                <a:ea typeface="Cambria" panose="02040503050406030204" pitchFamily="18" charset="0"/>
              </a:rPr>
              <a:t>Devikarani</a:t>
            </a:r>
            <a:r>
              <a:rPr lang="en-IN" sz="2000" dirty="0">
                <a:latin typeface="Cambria" panose="02040503050406030204" pitchFamily="18" charset="0"/>
                <a:ea typeface="Cambria" panose="02040503050406030204" pitchFamily="18" charset="0"/>
              </a:rPr>
              <a:t> H S, (2021). “THYROID DETECTION USING MACHINE LEARNING” published on IJEAST </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[2] </a:t>
            </a:r>
            <a:r>
              <a:rPr lang="en-IN" sz="2000" dirty="0" err="1">
                <a:latin typeface="Cambria" panose="02040503050406030204" pitchFamily="18" charset="0"/>
                <a:ea typeface="Cambria" panose="02040503050406030204" pitchFamily="18" charset="0"/>
              </a:rPr>
              <a:t>R.Vanitha</a:t>
            </a:r>
            <a:r>
              <a:rPr lang="en-IN" sz="2000" dirty="0">
                <a:latin typeface="Cambria" panose="02040503050406030204" pitchFamily="18" charset="0"/>
                <a:ea typeface="Cambria" panose="02040503050406030204" pitchFamily="18" charset="0"/>
              </a:rPr>
              <a:t>, Dr. K. Perumal, Department of Computer Applications, Madurai Kamaraj University, Madurai. “THYROID CANCER DETECTION USING MACHINE LEARNING TECHNIQUES” published on IJCRT</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[3]. </a:t>
            </a:r>
            <a:r>
              <a:rPr lang="en-IN" sz="2000" dirty="0" err="1">
                <a:latin typeface="Cambria" panose="02040503050406030204" pitchFamily="18" charset="0"/>
                <a:ea typeface="Cambria" panose="02040503050406030204" pitchFamily="18" charset="0"/>
              </a:rPr>
              <a:t>Faggiano</a:t>
            </a:r>
            <a:r>
              <a:rPr lang="en-IN" sz="2000" dirty="0">
                <a:latin typeface="Cambria" panose="02040503050406030204" pitchFamily="18" charset="0"/>
                <a:ea typeface="Cambria" panose="02040503050406030204" pitchFamily="18" charset="0"/>
              </a:rPr>
              <a:t> A, Del </a:t>
            </a:r>
            <a:r>
              <a:rPr lang="en-IN" sz="2000" dirty="0" err="1">
                <a:latin typeface="Cambria" panose="02040503050406030204" pitchFamily="18" charset="0"/>
                <a:ea typeface="Cambria" panose="02040503050406030204" pitchFamily="18" charset="0"/>
              </a:rPr>
              <a:t>Prete</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Marciello</a:t>
            </a:r>
            <a:r>
              <a:rPr lang="en-IN" sz="2000" dirty="0">
                <a:latin typeface="Cambria" panose="02040503050406030204" pitchFamily="18" charset="0"/>
                <a:ea typeface="Cambria" panose="02040503050406030204" pitchFamily="18" charset="0"/>
              </a:rPr>
              <a:t> F, 2018. Marotta V, </a:t>
            </a:r>
            <a:r>
              <a:rPr lang="en-IN" sz="2000" dirty="0" err="1">
                <a:latin typeface="Cambria" panose="02040503050406030204" pitchFamily="18" charset="0"/>
                <a:ea typeface="Cambria" panose="02040503050406030204" pitchFamily="18" charset="0"/>
              </a:rPr>
              <a:t>Ramundo</a:t>
            </a:r>
            <a:r>
              <a:rPr lang="en-IN" sz="2000" dirty="0">
                <a:latin typeface="Cambria" panose="02040503050406030204" pitchFamily="18" charset="0"/>
                <a:ea typeface="Cambria" panose="02040503050406030204" pitchFamily="18" charset="0"/>
              </a:rPr>
              <a:t> V, </a:t>
            </a:r>
            <a:r>
              <a:rPr lang="en-IN" sz="2000" dirty="0" err="1">
                <a:latin typeface="Cambria" panose="02040503050406030204" pitchFamily="18" charset="0"/>
                <a:ea typeface="Cambria" panose="02040503050406030204" pitchFamily="18" charset="0"/>
              </a:rPr>
              <a:t>Colao</a:t>
            </a:r>
            <a:r>
              <a:rPr lang="en-IN" sz="2000" dirty="0">
                <a:latin typeface="Cambria" panose="02040503050406030204" pitchFamily="18" charset="0"/>
                <a:ea typeface="Cambria" panose="02040503050406030204" pitchFamily="18" charset="0"/>
              </a:rPr>
              <a:t> A: Thyroid diseases in elderly. Minerva Endocrinol 2011, 36: 211–231.PubMedGoogle Scholar International Journal of Computer Sciences and Engineering Vol.6(1), Jan 2018, EISSN: 2347-2693 ©, IJCSE All Rights Reserved 331.</a:t>
            </a:r>
          </a:p>
          <a:p>
            <a:endParaRPr lang="en-IN"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hlinkClick r:id="rId2"/>
              </a:rPr>
              <a:t>UCI Repository</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hlinkClick r:id="rId3"/>
              </a:rPr>
              <a:t>scikit</a:t>
            </a:r>
            <a:r>
              <a:rPr lang="en-US" sz="2000" dirty="0">
                <a:latin typeface="Cambria" panose="02040503050406030204" pitchFamily="18" charset="0"/>
                <a:ea typeface="Cambria" panose="02040503050406030204" pitchFamily="18" charset="0"/>
                <a:hlinkClick r:id="rId3"/>
              </a:rPr>
              <a:t>-learn</a:t>
            </a:r>
            <a:r>
              <a:rPr lang="en-US" sz="2000" dirty="0">
                <a:latin typeface="Cambria" panose="02040503050406030204" pitchFamily="18" charset="0"/>
                <a:ea typeface="Cambria" panose="02040503050406030204" pitchFamily="18" charset="0"/>
              </a:rPr>
              <a:t>, ML libraries.</a:t>
            </a:r>
          </a:p>
        </p:txBody>
      </p:sp>
    </p:spTree>
    <p:extLst>
      <p:ext uri="{BB962C8B-B14F-4D97-AF65-F5344CB8AC3E}">
        <p14:creationId xmlns:p14="http://schemas.microsoft.com/office/powerpoint/2010/main" val="781900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14FCC3-2FB0-43C3-875F-E601EAE1F419}"/>
              </a:ext>
            </a:extLst>
          </p:cNvPr>
          <p:cNvSpPr/>
          <p:nvPr/>
        </p:nvSpPr>
        <p:spPr>
          <a:xfrm>
            <a:off x="681134" y="1884603"/>
            <a:ext cx="10982131" cy="3349122"/>
          </a:xfrm>
          <a:prstGeom prst="rect">
            <a:avLst/>
          </a:prstGeom>
        </p:spPr>
        <p:txBody>
          <a:bodyPr wrap="square">
            <a:spAutoFit/>
          </a:bodyPr>
          <a:lstStyle/>
          <a:p>
            <a:pPr indent="457200" algn="just">
              <a:lnSpc>
                <a:spcPct val="107000"/>
              </a:lnSpc>
              <a:spcAft>
                <a:spcPts val="800"/>
              </a:spcAft>
            </a:pPr>
            <a:r>
              <a:rPr lang="en-IN" kern="100" dirty="0">
                <a:latin typeface="Times New Roman" panose="02020603050405020304" pitchFamily="18" charset="0"/>
                <a:ea typeface="Calibri" panose="020F0502020204030204" pitchFamily="34" charset="0"/>
                <a:cs typeface="Mangal" panose="02040503050203030202" pitchFamily="18" charset="0"/>
              </a:rPr>
              <a:t>We have satisfaction with the completion of our project entitled “</a:t>
            </a:r>
            <a:r>
              <a:rPr lang="en-IN" b="1" dirty="0">
                <a:latin typeface="Cambria" panose="02040503050406030204" pitchFamily="18" charset="0"/>
                <a:ea typeface="Cambria" panose="02040503050406030204" pitchFamily="18" charset="0"/>
              </a:rPr>
              <a:t>Thyroid Disease Detection Using Machine Learning Technique</a:t>
            </a:r>
            <a:r>
              <a:rPr lang="en-IN" kern="100" dirty="0">
                <a:latin typeface="Times New Roman" panose="02020603050405020304" pitchFamily="18" charset="0"/>
                <a:ea typeface="Calibri" panose="020F0502020204030204" pitchFamily="34" charset="0"/>
                <a:cs typeface="Mangal" panose="02040503050203030202" pitchFamily="18" charset="0"/>
              </a:rPr>
              <a:t>” at the Department of Statistics in “M.V.P. Samaj’s K.R.T. Arts, B.H. Commerce, A.M. Science College, Nashik” during the academic year of 2022-2023.</a:t>
            </a:r>
            <a:endParaRPr lang="en-US" kern="100"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kern="100" dirty="0">
                <a:latin typeface="Times New Roman" panose="02020603050405020304" pitchFamily="18" charset="0"/>
                <a:ea typeface="Calibri" panose="020F0502020204030204" pitchFamily="34" charset="0"/>
                <a:cs typeface="Mangal" panose="02040503050203030202" pitchFamily="18" charset="0"/>
              </a:rPr>
              <a:t>        We owe Professor Mansi </a:t>
            </a:r>
            <a:r>
              <a:rPr lang="en-IN" kern="100" dirty="0" err="1">
                <a:latin typeface="Times New Roman" panose="02020603050405020304" pitchFamily="18" charset="0"/>
                <a:ea typeface="Calibri" panose="020F0502020204030204" pitchFamily="34" charset="0"/>
                <a:cs typeface="Mangal" panose="02040503050203030202" pitchFamily="18" charset="0"/>
              </a:rPr>
              <a:t>Hiray</a:t>
            </a:r>
            <a:r>
              <a:rPr lang="en-IN" kern="100" dirty="0">
                <a:latin typeface="Times New Roman" panose="02020603050405020304" pitchFamily="18" charset="0"/>
                <a:ea typeface="Calibri" panose="020F0502020204030204" pitchFamily="34" charset="0"/>
                <a:cs typeface="Mangal" panose="02040503050203030202" pitchFamily="18" charset="0"/>
              </a:rPr>
              <a:t> our gratitude for his direction and persistent supervision, as well as for providing the project with essential knowledge and for helping us finish the project. We were able to finish the assignment on time because of his consistent direction and desire to impart his wide knowledge.</a:t>
            </a:r>
            <a:endParaRPr lang="en-US" kern="100"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kern="100" dirty="0">
                <a:latin typeface="Times New Roman" panose="02020603050405020304" pitchFamily="18" charset="0"/>
                <a:ea typeface="Calibri" panose="020F0502020204030204" pitchFamily="34" charset="0"/>
                <a:cs typeface="Mangal" panose="02040503050203030202" pitchFamily="18" charset="0"/>
              </a:rPr>
              <a:t>        We would like to show our gratitude to Dr. G. S. Phad, Head of the Statistics Department, for allowing us to work on this project and providing us with all the support we needed.</a:t>
            </a:r>
            <a:endParaRPr lang="en-US" kern="100" dirty="0">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kern="100" dirty="0">
                <a:latin typeface="Times New Roman" panose="02020603050405020304" pitchFamily="18" charset="0"/>
                <a:ea typeface="Calibri" panose="020F0502020204030204" pitchFamily="34" charset="0"/>
                <a:cs typeface="Mangal" panose="02040503050203030202" pitchFamily="18" charset="0"/>
              </a:rPr>
              <a:t>        Additionally, we appreciate the invaluable advice and excellent cooperation from all the faculty in the Department of Statistics.      </a:t>
            </a:r>
            <a:endParaRPr lang="en-US" kern="100" dirty="0">
              <a:latin typeface="Calibri" panose="020F0502020204030204" pitchFamily="34" charset="0"/>
              <a:ea typeface="Calibri" panose="020F0502020204030204" pitchFamily="34" charset="0"/>
              <a:cs typeface="Mangal" panose="02040503050203030202" pitchFamily="18" charset="0"/>
            </a:endParaRPr>
          </a:p>
        </p:txBody>
      </p:sp>
      <p:sp>
        <p:nvSpPr>
          <p:cNvPr id="4" name="!!1">
            <a:extLst>
              <a:ext uri="{FF2B5EF4-FFF2-40B4-BE49-F238E27FC236}">
                <a16:creationId xmlns:a16="http://schemas.microsoft.com/office/drawing/2014/main" id="{F0462CC0-EB15-417F-AE30-F453218C66A6}"/>
              </a:ext>
            </a:extLst>
          </p:cNvPr>
          <p:cNvSpPr/>
          <p:nvPr/>
        </p:nvSpPr>
        <p:spPr>
          <a:xfrm>
            <a:off x="4049487" y="292825"/>
            <a:ext cx="3937518" cy="789526"/>
          </a:xfrm>
          <a:prstGeom prst="roundRect">
            <a:avLst>
              <a:gd name="adj" fmla="val 50000"/>
            </a:avLst>
          </a:prstGeom>
          <a:solidFill>
            <a:srgbClr val="4472C4">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1">
            <a:extLst>
              <a:ext uri="{FF2B5EF4-FFF2-40B4-BE49-F238E27FC236}">
                <a16:creationId xmlns:a16="http://schemas.microsoft.com/office/drawing/2014/main" id="{E0F2C8E5-33D0-4543-A450-F2862EB64552}"/>
              </a:ext>
            </a:extLst>
          </p:cNvPr>
          <p:cNvSpPr/>
          <p:nvPr/>
        </p:nvSpPr>
        <p:spPr>
          <a:xfrm>
            <a:off x="0" y="375231"/>
            <a:ext cx="12192000" cy="584775"/>
          </a:xfrm>
          <a:prstGeom prst="rect">
            <a:avLst/>
          </a:prstGeom>
        </p:spPr>
        <p:txBody>
          <a:bodyPr wrap="square">
            <a:spAutoFit/>
          </a:bodyPr>
          <a:lstStyle/>
          <a:p>
            <a:pPr algn="ctr"/>
            <a:r>
              <a:rPr lang="en-IN" sz="3200" kern="100" dirty="0">
                <a:latin typeface="Cambria" panose="02040503050406030204" pitchFamily="18" charset="0"/>
                <a:ea typeface="Cambria" panose="02040503050406030204" pitchFamily="18" charset="0"/>
                <a:cs typeface="Mangal" panose="02040503050203030202" pitchFamily="18" charset="0"/>
              </a:rPr>
              <a:t>Acknowledgment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59773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6218"/>
            <a:ext cx="12192000" cy="1325563"/>
          </a:xfrm>
        </p:spPr>
        <p:txBody>
          <a:bodyPr/>
          <a:lstStyle/>
          <a:p>
            <a:pPr algn="ctr"/>
            <a:r>
              <a:rPr lang="en-US" dirty="0">
                <a:latin typeface="Algerian" panose="04020705040A02060702" pitchFamily="82" charset="0"/>
                <a:cs typeface="Aparajita" panose="02020603050405020304" pitchFamily="18" charset="0"/>
              </a:rPr>
              <a:t>Thank You.</a:t>
            </a:r>
          </a:p>
        </p:txBody>
      </p:sp>
    </p:spTree>
    <p:extLst>
      <p:ext uri="{BB962C8B-B14F-4D97-AF65-F5344CB8AC3E}">
        <p14:creationId xmlns:p14="http://schemas.microsoft.com/office/powerpoint/2010/main" val="2491302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0E5E51-1F2E-493F-B08F-226A05E53657}"/>
              </a:ext>
            </a:extLst>
          </p:cNvPr>
          <p:cNvSpPr/>
          <p:nvPr/>
        </p:nvSpPr>
        <p:spPr>
          <a:xfrm>
            <a:off x="1400174" y="1887140"/>
            <a:ext cx="10677525" cy="4401205"/>
          </a:xfrm>
          <a:prstGeom prst="rect">
            <a:avLst/>
          </a:prstGeom>
        </p:spPr>
        <p:txBody>
          <a:bodyPr wrap="square">
            <a:spAutoFit/>
          </a:bodyPr>
          <a:lstStyle/>
          <a:p>
            <a:pPr marL="285750" indent="-285750">
              <a:buFont typeface="Arial" panose="020B0604020202020204" pitchFamily="34" charset="0"/>
              <a:buChar char="•"/>
            </a:pPr>
            <a:r>
              <a:rPr lang="en-IN" sz="2000" dirty="0"/>
              <a:t>Thyroid disorders are prevalent worldwide, affecting millions of individuals. Early and accurate detection of thyroid dysfunction is crucial for timely intervention and effective management.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In this project, we propose a machine learning-based approach for thyroid detection, leveraging the power of data-driven techniques to enhance diagnostic accuracy.</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The data is carefully pre-processed to handle missing values and outliers  ensuring its suitability for subsequent analysis.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Multiple machine learning algorithms, such as decision trees, support vector machines, and others, are employed to build predictive models.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This project contributes to the field of medical diagnostics by showcasing the potential of machine learning techniques in improving the detection and diagnosis of thyroid conditions.</a:t>
            </a:r>
          </a:p>
        </p:txBody>
      </p:sp>
      <p:sp>
        <p:nvSpPr>
          <p:cNvPr id="4" name="!!1">
            <a:extLst>
              <a:ext uri="{FF2B5EF4-FFF2-40B4-BE49-F238E27FC236}">
                <a16:creationId xmlns:a16="http://schemas.microsoft.com/office/drawing/2014/main" id="{EA2A62EC-1B12-49A0-9F3D-784F3CFF059E}"/>
              </a:ext>
            </a:extLst>
          </p:cNvPr>
          <p:cNvSpPr/>
          <p:nvPr/>
        </p:nvSpPr>
        <p:spPr>
          <a:xfrm rot="9392375">
            <a:off x="-2605943" y="-18730"/>
            <a:ext cx="5614481" cy="2237958"/>
          </a:xfrm>
          <a:prstGeom prst="roundRect">
            <a:avLst>
              <a:gd name="adj" fmla="val 0"/>
            </a:avLst>
          </a:prstGeom>
          <a:solidFill>
            <a:srgbClr val="4472C4">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1">
            <a:extLst>
              <a:ext uri="{FF2B5EF4-FFF2-40B4-BE49-F238E27FC236}">
                <a16:creationId xmlns:a16="http://schemas.microsoft.com/office/drawing/2014/main" id="{72390157-0383-4613-BC6B-E81A78B475AE}"/>
              </a:ext>
            </a:extLst>
          </p:cNvPr>
          <p:cNvSpPr/>
          <p:nvPr/>
        </p:nvSpPr>
        <p:spPr>
          <a:xfrm>
            <a:off x="485775" y="463033"/>
            <a:ext cx="1933575" cy="584775"/>
          </a:xfrm>
          <a:prstGeom prst="rect">
            <a:avLst/>
          </a:prstGeom>
        </p:spPr>
        <p:txBody>
          <a:bodyPr wrap="squar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Abstract</a:t>
            </a:r>
          </a:p>
        </p:txBody>
      </p:sp>
    </p:spTree>
    <p:extLst>
      <p:ext uri="{BB962C8B-B14F-4D97-AF65-F5344CB8AC3E}">
        <p14:creationId xmlns:p14="http://schemas.microsoft.com/office/powerpoint/2010/main" val="3225965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a:extLst>
              <a:ext uri="{FF2B5EF4-FFF2-40B4-BE49-F238E27FC236}">
                <a16:creationId xmlns:a16="http://schemas.microsoft.com/office/drawing/2014/main" id="{9BA973FD-C850-47CA-8A7C-53C388F96057}"/>
              </a:ext>
            </a:extLst>
          </p:cNvPr>
          <p:cNvSpPr/>
          <p:nvPr/>
        </p:nvSpPr>
        <p:spPr>
          <a:xfrm>
            <a:off x="-2589349" y="-817004"/>
            <a:ext cx="15197339" cy="3225665"/>
          </a:xfrm>
          <a:prstGeom prst="mathMinus">
            <a:avLst/>
          </a:prstGeom>
          <a:solidFill>
            <a:srgbClr val="4472C4">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A464737-E01A-450C-8D4A-ED7242078D84}"/>
              </a:ext>
            </a:extLst>
          </p:cNvPr>
          <p:cNvSpPr/>
          <p:nvPr/>
        </p:nvSpPr>
        <p:spPr>
          <a:xfrm>
            <a:off x="1000125" y="1720840"/>
            <a:ext cx="10810875" cy="4247317"/>
          </a:xfrm>
          <a:prstGeom prst="rect">
            <a:avLst/>
          </a:prstGeom>
        </p:spPr>
        <p:txBody>
          <a:bodyPr wrap="square">
            <a:spAutoFit/>
          </a:bodyPr>
          <a:lstStyle/>
          <a:p>
            <a:pPr marL="285750" indent="-285750">
              <a:buFont typeface="Arial" panose="020B0604020202020204" pitchFamily="34" charset="0"/>
              <a:buChar char="•"/>
            </a:pPr>
            <a:r>
              <a:rPr lang="en-IN" dirty="0"/>
              <a:t>Thyroid disorders, including hypothyroidism, and hyperthyroidism, pose a significant health concern globally. These conditions can lead to various complications if left undiagnosed or untreated.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recent years, machine learning techniques have shown great potential in the field of medical diagnostics, offering powerful tools for automated detection.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Traditionally, thyroid disorders have been diagnosed through a combination of clinical evaluation, physical examination, and laboratory tests. While these methods are valuable and can be time-consuming.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algorithms provide an opportunity to overcome these limitations by utilizing computational power to automatically learn patterns and make predictions from large datasets.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Machine learning algorithms, including decision trees, support vector machines, and others, will then be trained on the data to build predictive models.</a:t>
            </a:r>
          </a:p>
          <a:p>
            <a:pPr marL="285750" indent="-285750">
              <a:buFont typeface="Arial" panose="020B0604020202020204" pitchFamily="34" charset="0"/>
              <a:buChar char="•"/>
            </a:pPr>
            <a:endParaRPr lang="en-IN" dirty="0"/>
          </a:p>
        </p:txBody>
      </p:sp>
      <p:sp>
        <p:nvSpPr>
          <p:cNvPr id="6" name="!!1">
            <a:extLst>
              <a:ext uri="{FF2B5EF4-FFF2-40B4-BE49-F238E27FC236}">
                <a16:creationId xmlns:a16="http://schemas.microsoft.com/office/drawing/2014/main" id="{1C4D6495-6B63-42CD-883F-752812CDA4CA}"/>
              </a:ext>
            </a:extLst>
          </p:cNvPr>
          <p:cNvSpPr/>
          <p:nvPr/>
        </p:nvSpPr>
        <p:spPr>
          <a:xfrm>
            <a:off x="406749" y="503440"/>
            <a:ext cx="2403607" cy="584775"/>
          </a:xfrm>
          <a:prstGeom prst="rect">
            <a:avLst/>
          </a:prstGeom>
        </p:spPr>
        <p:txBody>
          <a:bodyPr wrap="non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Introduction</a:t>
            </a:r>
            <a:endParaRPr lang="en-IN" kern="100" dirty="0">
              <a:latin typeface="Cambria" panose="02040503050406030204" pitchFamily="18" charset="0"/>
              <a:ea typeface="Cambria" panose="02040503050406030204" pitchFamily="18" charset="0"/>
              <a:cs typeface="Mangal" panose="02040503050203030202" pitchFamily="18" charset="0"/>
            </a:endParaRPr>
          </a:p>
        </p:txBody>
      </p:sp>
    </p:spTree>
    <p:extLst>
      <p:ext uri="{BB962C8B-B14F-4D97-AF65-F5344CB8AC3E}">
        <p14:creationId xmlns:p14="http://schemas.microsoft.com/office/powerpoint/2010/main" val="1844973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71F97E-9F38-4830-928C-9775C72C18E3}"/>
              </a:ext>
            </a:extLst>
          </p:cNvPr>
          <p:cNvSpPr/>
          <p:nvPr/>
        </p:nvSpPr>
        <p:spPr>
          <a:xfrm>
            <a:off x="1175657" y="2136339"/>
            <a:ext cx="10394301" cy="3139321"/>
          </a:xfrm>
          <a:prstGeom prst="rect">
            <a:avLst/>
          </a:prstGeom>
        </p:spPr>
        <p:txBody>
          <a:bodyPr wrap="square">
            <a:spAutoFit/>
          </a:bodyPr>
          <a:lstStyle/>
          <a:p>
            <a:pPr marL="285750" indent="-285750">
              <a:buFont typeface="Arial" panose="020B0604020202020204" pitchFamily="34" charset="0"/>
              <a:buChar char="•"/>
            </a:pPr>
            <a:r>
              <a:rPr lang="en-IN" dirty="0"/>
              <a:t>To build a machine learning model capable of more precisely detecting thyroid abnormalities or diseases based on input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improve the accuracy of thyroid disease diagnosis compared to traditional methods.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develop a personalized approach that takes into account individual patient characteristics, such as age, gender, and medical history.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create a reliable and efficient system that can assist medical professionals.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enhance the accuracy of detecting thyroid disease using several ML techniques.</a:t>
            </a:r>
          </a:p>
        </p:txBody>
      </p:sp>
      <p:sp>
        <p:nvSpPr>
          <p:cNvPr id="4" name="!!1">
            <a:extLst>
              <a:ext uri="{FF2B5EF4-FFF2-40B4-BE49-F238E27FC236}">
                <a16:creationId xmlns:a16="http://schemas.microsoft.com/office/drawing/2014/main" id="{349DE42F-2F52-4631-983C-482A189FF839}"/>
              </a:ext>
            </a:extLst>
          </p:cNvPr>
          <p:cNvSpPr/>
          <p:nvPr/>
        </p:nvSpPr>
        <p:spPr>
          <a:xfrm rot="3205420">
            <a:off x="-561929" y="-1360255"/>
            <a:ext cx="3131422" cy="4174304"/>
          </a:xfrm>
          <a:prstGeom prst="parallelogram">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1">
            <a:extLst>
              <a:ext uri="{FF2B5EF4-FFF2-40B4-BE49-F238E27FC236}">
                <a16:creationId xmlns:a16="http://schemas.microsoft.com/office/drawing/2014/main" id="{0B1642FF-CEC6-4DEE-9109-1646DC602DDC}"/>
              </a:ext>
            </a:extLst>
          </p:cNvPr>
          <p:cNvSpPr/>
          <p:nvPr/>
        </p:nvSpPr>
        <p:spPr>
          <a:xfrm>
            <a:off x="681135" y="434509"/>
            <a:ext cx="1987852" cy="584775"/>
          </a:xfrm>
          <a:prstGeom prst="rect">
            <a:avLst/>
          </a:prstGeom>
        </p:spPr>
        <p:txBody>
          <a:bodyPr wrap="none">
            <a:spAutoFit/>
          </a:bodyPr>
          <a:lstStyle/>
          <a:p>
            <a:r>
              <a:rPr lang="en-IN" sz="3200" kern="100" dirty="0">
                <a:latin typeface="Cambria" panose="02040503050406030204" pitchFamily="18" charset="0"/>
                <a:ea typeface="Cambria" panose="02040503050406030204" pitchFamily="18" charset="0"/>
                <a:cs typeface="Times New Roman" panose="02020603050405020304" pitchFamily="18" charset="0"/>
              </a:rPr>
              <a:t>Objectives</a:t>
            </a:r>
          </a:p>
        </p:txBody>
      </p:sp>
    </p:spTree>
    <p:extLst>
      <p:ext uri="{BB962C8B-B14F-4D97-AF65-F5344CB8AC3E}">
        <p14:creationId xmlns:p14="http://schemas.microsoft.com/office/powerpoint/2010/main" val="947637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E19B6D-3A7C-4F86-BA5E-08618F8D9E55}"/>
              </a:ext>
            </a:extLst>
          </p:cNvPr>
          <p:cNvSpPr/>
          <p:nvPr/>
        </p:nvSpPr>
        <p:spPr>
          <a:xfrm>
            <a:off x="559837" y="1305342"/>
            <a:ext cx="11355355" cy="4524315"/>
          </a:xfrm>
          <a:prstGeom prst="rect">
            <a:avLst/>
          </a:prstGeom>
        </p:spPr>
        <p:txBody>
          <a:bodyPr wrap="square">
            <a:spAutoFit/>
          </a:bodyPr>
          <a:lstStyle/>
          <a:p>
            <a:pPr marL="285750" indent="-285750">
              <a:buFont typeface="Arial" panose="020B0604020202020204" pitchFamily="34" charset="0"/>
              <a:buChar char="•"/>
            </a:pPr>
            <a:r>
              <a:rPr lang="en-IN" dirty="0"/>
              <a:t>The subject of project is decided as need of perfect, precise diagnosis of disease. In medical field sometimes it is very hard to give errorless prediction Some diseases are that type which needs early detection and proper treatment.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There are several significant factors by which the project is influenced such as improved diagnostic accuracy , efficiency and time saving , reduction in healthcare costs ,research and development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Improved diagnostic accuracy - By improving the accuracy of thyroid disorder detection, early intervention and treatment can be initiated, leading to better patient outcomes.</a:t>
            </a:r>
          </a:p>
          <a:p>
            <a:endParaRPr lang="en-IN" dirty="0"/>
          </a:p>
          <a:p>
            <a:pPr marL="285750" indent="-285750">
              <a:buFont typeface="Arial" panose="020B0604020202020204" pitchFamily="34" charset="0"/>
              <a:buChar char="•"/>
            </a:pPr>
            <a:r>
              <a:rPr lang="en-IN" dirty="0"/>
              <a:t>Efficiency and Time-Saving - Instead of relying solely on manual analysis by radiologists or physicians, a trained model can quickly analyse medical images and provide preliminary findings. This can save time for healthcare professionals and enable them to focus on interpreting complex cases or making critical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Reduction in healthcare costs - By minimizing the need for extensive manual analysis and improving the accuracy of detection, unnecessary follow-up tests and procedures can be avoided. This can lead to cost savings for both patients and healthcare systems.</a:t>
            </a:r>
            <a:endParaRPr lang="en-IN" dirty="0"/>
          </a:p>
        </p:txBody>
      </p:sp>
      <p:sp>
        <p:nvSpPr>
          <p:cNvPr id="4" name="!!1">
            <a:extLst>
              <a:ext uri="{FF2B5EF4-FFF2-40B4-BE49-F238E27FC236}">
                <a16:creationId xmlns:a16="http://schemas.microsoft.com/office/drawing/2014/main" id="{38888755-ADA1-43FA-8C19-2E5C216E58A9}"/>
              </a:ext>
            </a:extLst>
          </p:cNvPr>
          <p:cNvSpPr/>
          <p:nvPr/>
        </p:nvSpPr>
        <p:spPr>
          <a:xfrm>
            <a:off x="-8535707" y="-1120073"/>
            <a:ext cx="15197339" cy="3225665"/>
          </a:xfrm>
          <a:prstGeom prst="mathMinus">
            <a:avLst/>
          </a:prstGeom>
          <a:solidFill>
            <a:srgbClr val="4472C4">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1">
            <a:extLst>
              <a:ext uri="{FF2B5EF4-FFF2-40B4-BE49-F238E27FC236}">
                <a16:creationId xmlns:a16="http://schemas.microsoft.com/office/drawing/2014/main" id="{3DFB2905-4CC1-4E40-9760-4A9E90591F89}"/>
              </a:ext>
            </a:extLst>
          </p:cNvPr>
          <p:cNvSpPr/>
          <p:nvPr/>
        </p:nvSpPr>
        <p:spPr>
          <a:xfrm>
            <a:off x="1147087" y="200371"/>
            <a:ext cx="2081595" cy="584775"/>
          </a:xfrm>
          <a:prstGeom prst="rect">
            <a:avLst/>
          </a:prstGeom>
        </p:spPr>
        <p:txBody>
          <a:bodyPr wrap="non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Motivation</a:t>
            </a:r>
            <a:endParaRPr lang="en-IN" sz="3200" kern="1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40673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DAB773-8E36-4EE0-B569-41CF5AD3ED02}"/>
              </a:ext>
            </a:extLst>
          </p:cNvPr>
          <p:cNvSpPr/>
          <p:nvPr/>
        </p:nvSpPr>
        <p:spPr>
          <a:xfrm>
            <a:off x="0" y="4601407"/>
            <a:ext cx="12192000" cy="400110"/>
          </a:xfrm>
          <a:prstGeom prst="rect">
            <a:avLst/>
          </a:prstGeom>
        </p:spPr>
        <p:txBody>
          <a:bodyPr wrap="square">
            <a:spAutoFit/>
          </a:bodyPr>
          <a:lstStyle/>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 We collected secondary data ( Thyroid dataset &amp; Thyroid attribute names ) from the </a:t>
            </a:r>
            <a:r>
              <a:rPr lang="en-IN" sz="2000" dirty="0">
                <a:latin typeface="Cambria" panose="02040503050406030204" pitchFamily="18" charset="0"/>
                <a:ea typeface="Cambria" panose="02040503050406030204" pitchFamily="18" charset="0"/>
                <a:hlinkClick r:id="rId2"/>
              </a:rPr>
              <a:t>UCI repository</a:t>
            </a:r>
            <a:r>
              <a:rPr lang="en-IN" sz="2000" dirty="0">
                <a:latin typeface="Cambria" panose="02040503050406030204" pitchFamily="18" charset="0"/>
                <a:ea typeface="Cambria" panose="02040503050406030204" pitchFamily="18" charset="0"/>
              </a:rPr>
              <a:t>.</a:t>
            </a:r>
          </a:p>
        </p:txBody>
      </p:sp>
      <p:sp>
        <p:nvSpPr>
          <p:cNvPr id="4" name="Rectangle 3">
            <a:extLst>
              <a:ext uri="{FF2B5EF4-FFF2-40B4-BE49-F238E27FC236}">
                <a16:creationId xmlns:a16="http://schemas.microsoft.com/office/drawing/2014/main" id="{852CF4D9-2E3B-4EF5-89FE-57D79C225045}"/>
              </a:ext>
            </a:extLst>
          </p:cNvPr>
          <p:cNvSpPr/>
          <p:nvPr/>
        </p:nvSpPr>
        <p:spPr>
          <a:xfrm>
            <a:off x="-1" y="5096496"/>
            <a:ext cx="12191999" cy="707886"/>
          </a:xfrm>
          <a:prstGeom prst="rect">
            <a:avLst/>
          </a:prstGeom>
        </p:spPr>
        <p:txBody>
          <a:bodyPr wrap="square">
            <a:spAutoFit/>
          </a:bodyPr>
          <a:lstStyle/>
          <a:p>
            <a:pPr marL="342900" indent="-342900">
              <a:buFont typeface="Arial" panose="020B0604020202020204" pitchFamily="34" charset="0"/>
              <a:buChar char="•"/>
            </a:pPr>
            <a:r>
              <a:rPr lang="en-IN" sz="2000" dirty="0">
                <a:latin typeface="Cambria" panose="02040503050406030204" pitchFamily="18" charset="0"/>
                <a:ea typeface="Cambria" panose="02040503050406030204" pitchFamily="18" charset="0"/>
              </a:rPr>
              <a:t>Dataset consists of 29 attribute values such as age, sex, on thyroxine, query on thyroxine, on antithyroid medication, sick, etc</a:t>
            </a:r>
          </a:p>
        </p:txBody>
      </p:sp>
      <p:sp>
        <p:nvSpPr>
          <p:cNvPr id="7" name="!!1">
            <a:extLst>
              <a:ext uri="{FF2B5EF4-FFF2-40B4-BE49-F238E27FC236}">
                <a16:creationId xmlns:a16="http://schemas.microsoft.com/office/drawing/2014/main" id="{9554501D-5CCC-4996-ACE6-B1C707BBD50E}"/>
              </a:ext>
            </a:extLst>
          </p:cNvPr>
          <p:cNvSpPr/>
          <p:nvPr/>
        </p:nvSpPr>
        <p:spPr>
          <a:xfrm>
            <a:off x="-3005339" y="-846617"/>
            <a:ext cx="15197339" cy="3225665"/>
          </a:xfrm>
          <a:prstGeom prst="mathMinus">
            <a:avLst/>
          </a:prstGeom>
          <a:solidFill>
            <a:srgbClr val="4472C4">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8" name="!!1">
            <a:extLst>
              <a:ext uri="{FF2B5EF4-FFF2-40B4-BE49-F238E27FC236}">
                <a16:creationId xmlns:a16="http://schemas.microsoft.com/office/drawing/2014/main" id="{64304F81-63C7-43C1-AE1B-B1BEE8948401}"/>
              </a:ext>
            </a:extLst>
          </p:cNvPr>
          <p:cNvSpPr/>
          <p:nvPr/>
        </p:nvSpPr>
        <p:spPr>
          <a:xfrm>
            <a:off x="521113" y="449482"/>
            <a:ext cx="3126177" cy="584775"/>
          </a:xfrm>
          <a:prstGeom prst="rect">
            <a:avLst/>
          </a:prstGeom>
        </p:spPr>
        <p:txBody>
          <a:bodyPr wrap="none">
            <a:spAutoFit/>
          </a:bodyPr>
          <a:lstStyle/>
          <a:p>
            <a:r>
              <a:rPr lang="en-IN" sz="3200" kern="100" dirty="0">
                <a:latin typeface="Cambria" panose="02040503050406030204" pitchFamily="18" charset="0"/>
                <a:ea typeface="Cambria" panose="02040503050406030204" pitchFamily="18" charset="0"/>
                <a:cs typeface="Mangal" panose="02040503050203030202" pitchFamily="18" charset="0"/>
              </a:rPr>
              <a:t>Data Description</a:t>
            </a:r>
            <a:endParaRPr lang="en-IN" sz="3200" kern="100" dirty="0">
              <a:latin typeface="Cambria" panose="02040503050406030204" pitchFamily="18" charset="0"/>
              <a:ea typeface="Cambria" panose="020405030504060302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CF20D9A-C8DC-49E2-8F17-F7C23D17313A}"/>
              </a:ext>
            </a:extLst>
          </p:cNvPr>
          <p:cNvPicPr>
            <a:picLocks noChangeAspect="1"/>
          </p:cNvPicPr>
          <p:nvPr/>
        </p:nvPicPr>
        <p:blipFill>
          <a:blip r:embed="rId3"/>
          <a:stretch>
            <a:fillRect/>
          </a:stretch>
        </p:blipFill>
        <p:spPr>
          <a:xfrm>
            <a:off x="121427" y="1299733"/>
            <a:ext cx="11961716" cy="155543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A04D870-AE6C-4A22-8EB7-4EC873A38761}"/>
              </a:ext>
            </a:extLst>
          </p:cNvPr>
          <p:cNvPicPr>
            <a:picLocks noChangeAspect="1"/>
          </p:cNvPicPr>
          <p:nvPr/>
        </p:nvPicPr>
        <p:blipFill>
          <a:blip r:embed="rId4"/>
          <a:stretch>
            <a:fillRect/>
          </a:stretch>
        </p:blipFill>
        <p:spPr>
          <a:xfrm>
            <a:off x="121427" y="2855167"/>
            <a:ext cx="11949145" cy="1600875"/>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5D6BA3C5-D482-431D-8C01-AFF9C722DB28}"/>
              </a:ext>
            </a:extLst>
          </p:cNvPr>
          <p:cNvSpPr/>
          <p:nvPr/>
        </p:nvSpPr>
        <p:spPr>
          <a:xfrm>
            <a:off x="-2" y="5832950"/>
            <a:ext cx="12191999" cy="707886"/>
          </a:xfrm>
          <a:prstGeom prst="rect">
            <a:avLst/>
          </a:prstGeom>
        </p:spPr>
        <p:txBody>
          <a:bodyPr wrap="square">
            <a:spAutoFit/>
          </a:bodyPr>
          <a:lstStyle/>
          <a:p>
            <a:pPr marL="285750" indent="-285750">
              <a:buFont typeface="Arial" panose="020B0604020202020204" pitchFamily="34" charset="0"/>
              <a:buChar char="•"/>
            </a:pPr>
            <a:r>
              <a:rPr lang="en-IN" sz="2000" dirty="0">
                <a:latin typeface="Cambria" panose="02040503050406030204" pitchFamily="18" charset="0"/>
                <a:ea typeface="Cambria" panose="02040503050406030204" pitchFamily="18" charset="0"/>
              </a:rPr>
              <a:t>After cleaning the data set we got 21 attributes. Among them, TSH is Thyroid Stimulating Hormone, T3 is triiodothyronine, T4 is Thyroxine, T4U is Thyroxine Uptake, and FTI is Free Thyroxine index. </a:t>
            </a:r>
            <a:endParaRPr lang="en-IN" sz="2000" dirty="0"/>
          </a:p>
        </p:txBody>
      </p:sp>
    </p:spTree>
    <p:extLst>
      <p:ext uri="{BB962C8B-B14F-4D97-AF65-F5344CB8AC3E}">
        <p14:creationId xmlns:p14="http://schemas.microsoft.com/office/powerpoint/2010/main" val="19027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a:extLst>
              <a:ext uri="{FF2B5EF4-FFF2-40B4-BE49-F238E27FC236}">
                <a16:creationId xmlns:a16="http://schemas.microsoft.com/office/drawing/2014/main" id="{98B30550-9D18-4398-9295-0014887F4296}"/>
              </a:ext>
            </a:extLst>
          </p:cNvPr>
          <p:cNvSpPr/>
          <p:nvPr/>
        </p:nvSpPr>
        <p:spPr>
          <a:xfrm flipH="1">
            <a:off x="-257065" y="-5488358"/>
            <a:ext cx="4696090" cy="17834716"/>
          </a:xfrm>
          <a:prstGeom prst="stripedRightArrow">
            <a:avLst>
              <a:gd name="adj1" fmla="val 38491"/>
              <a:gd name="adj2" fmla="val 0"/>
            </a:avLst>
          </a:prstGeom>
          <a:solidFill>
            <a:srgbClr val="4472C4">
              <a:alpha val="5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1">
            <a:extLst>
              <a:ext uri="{FF2B5EF4-FFF2-40B4-BE49-F238E27FC236}">
                <a16:creationId xmlns:a16="http://schemas.microsoft.com/office/drawing/2014/main" id="{7F3597A8-DF22-4D94-9D4E-02490173A80A}"/>
              </a:ext>
            </a:extLst>
          </p:cNvPr>
          <p:cNvSpPr/>
          <p:nvPr/>
        </p:nvSpPr>
        <p:spPr>
          <a:xfrm>
            <a:off x="279395" y="323941"/>
            <a:ext cx="2448106" cy="523220"/>
          </a:xfrm>
          <a:prstGeom prst="rect">
            <a:avLst/>
          </a:prstGeom>
        </p:spPr>
        <p:txBody>
          <a:bodyPr wrap="none">
            <a:spAutoFit/>
          </a:bodyPr>
          <a:lstStyle/>
          <a:p>
            <a:r>
              <a:rPr lang="en-IN" sz="2800" kern="100" dirty="0">
                <a:latin typeface="Cambria" panose="02040503050406030204" pitchFamily="18" charset="0"/>
                <a:ea typeface="Cambria" panose="02040503050406030204" pitchFamily="18" charset="0"/>
                <a:cs typeface="Mangal" panose="02040503050203030202" pitchFamily="18" charset="0"/>
              </a:rPr>
              <a:t>Methodologies</a:t>
            </a:r>
          </a:p>
        </p:txBody>
      </p:sp>
      <p:sp>
        <p:nvSpPr>
          <p:cNvPr id="13" name="!!1">
            <a:extLst>
              <a:ext uri="{FF2B5EF4-FFF2-40B4-BE49-F238E27FC236}">
                <a16:creationId xmlns:a16="http://schemas.microsoft.com/office/drawing/2014/main" id="{B1700E54-BE2B-4241-85FD-5D43AC42C60D}"/>
              </a:ext>
            </a:extLst>
          </p:cNvPr>
          <p:cNvSpPr/>
          <p:nvPr/>
        </p:nvSpPr>
        <p:spPr>
          <a:xfrm>
            <a:off x="279395" y="1334254"/>
            <a:ext cx="2373214" cy="369332"/>
          </a:xfrm>
          <a:prstGeom prst="rect">
            <a:avLst/>
          </a:prstGeom>
        </p:spPr>
        <p:txBody>
          <a:bodyPr wrap="none">
            <a:spAutoFit/>
          </a:bodyPr>
          <a:lstStyle/>
          <a:p>
            <a:pPr marL="285750" indent="-285750">
              <a:buFont typeface="Arial" panose="020B0604020202020204" pitchFamily="34" charset="0"/>
              <a:buChar char="•"/>
            </a:pPr>
            <a:r>
              <a:rPr lang="en-IN" kern="100" dirty="0">
                <a:latin typeface="Cambria" panose="02040503050406030204" pitchFamily="18" charset="0"/>
                <a:ea typeface="Cambria" panose="02040503050406030204" pitchFamily="18" charset="0"/>
                <a:cs typeface="Mangal" panose="02040503050203030202" pitchFamily="18" charset="0"/>
              </a:rPr>
              <a:t>Logistic Regression</a:t>
            </a:r>
          </a:p>
        </p:txBody>
      </p:sp>
      <p:sp>
        <p:nvSpPr>
          <p:cNvPr id="14" name="!!1">
            <a:extLst>
              <a:ext uri="{FF2B5EF4-FFF2-40B4-BE49-F238E27FC236}">
                <a16:creationId xmlns:a16="http://schemas.microsoft.com/office/drawing/2014/main" id="{0BDB581B-DA96-4482-BED5-A505B8FA8196}"/>
              </a:ext>
            </a:extLst>
          </p:cNvPr>
          <p:cNvSpPr/>
          <p:nvPr/>
        </p:nvSpPr>
        <p:spPr>
          <a:xfrm>
            <a:off x="277727" y="1773778"/>
            <a:ext cx="911532"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SVM</a:t>
            </a:r>
          </a:p>
        </p:txBody>
      </p:sp>
      <p:sp>
        <p:nvSpPr>
          <p:cNvPr id="15" name="!!1">
            <a:extLst>
              <a:ext uri="{FF2B5EF4-FFF2-40B4-BE49-F238E27FC236}">
                <a16:creationId xmlns:a16="http://schemas.microsoft.com/office/drawing/2014/main" id="{92EFCDC6-56D2-4044-BC78-A3E1DC9D21C1}"/>
              </a:ext>
            </a:extLst>
          </p:cNvPr>
          <p:cNvSpPr/>
          <p:nvPr/>
        </p:nvSpPr>
        <p:spPr>
          <a:xfrm>
            <a:off x="277727" y="2251963"/>
            <a:ext cx="1813253"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Decision Tree</a:t>
            </a:r>
          </a:p>
        </p:txBody>
      </p:sp>
      <p:sp>
        <p:nvSpPr>
          <p:cNvPr id="16" name="!!1">
            <a:extLst>
              <a:ext uri="{FF2B5EF4-FFF2-40B4-BE49-F238E27FC236}">
                <a16:creationId xmlns:a16="http://schemas.microsoft.com/office/drawing/2014/main" id="{093B1602-42E4-4A53-9C41-6A32670E8D06}"/>
              </a:ext>
            </a:extLst>
          </p:cNvPr>
          <p:cNvSpPr/>
          <p:nvPr/>
        </p:nvSpPr>
        <p:spPr>
          <a:xfrm>
            <a:off x="277727" y="2678506"/>
            <a:ext cx="1967398"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Random Forest</a:t>
            </a:r>
          </a:p>
        </p:txBody>
      </p:sp>
      <p:sp>
        <p:nvSpPr>
          <p:cNvPr id="17" name="!!1">
            <a:extLst>
              <a:ext uri="{FF2B5EF4-FFF2-40B4-BE49-F238E27FC236}">
                <a16:creationId xmlns:a16="http://schemas.microsoft.com/office/drawing/2014/main" id="{360DF551-71AE-4242-A5E2-EC4A7716A045}"/>
              </a:ext>
            </a:extLst>
          </p:cNvPr>
          <p:cNvSpPr/>
          <p:nvPr/>
        </p:nvSpPr>
        <p:spPr>
          <a:xfrm>
            <a:off x="277727" y="3156691"/>
            <a:ext cx="1302985" cy="369332"/>
          </a:xfrm>
          <a:prstGeom prst="rect">
            <a:avLst/>
          </a:prstGeom>
        </p:spPr>
        <p:txBody>
          <a:bodyPr wrap="none">
            <a:spAutoFit/>
          </a:bodyPr>
          <a:lstStyle/>
          <a:p>
            <a:pPr marL="285750" indent="-285750">
              <a:buFont typeface="Arial" panose="020B0604020202020204" pitchFamily="34" charset="0"/>
              <a:buChar char="•"/>
            </a:pP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p:txBody>
      </p:sp>
      <p:sp>
        <p:nvSpPr>
          <p:cNvPr id="18" name="!!1">
            <a:extLst>
              <a:ext uri="{FF2B5EF4-FFF2-40B4-BE49-F238E27FC236}">
                <a16:creationId xmlns:a16="http://schemas.microsoft.com/office/drawing/2014/main" id="{F2305164-3923-43C7-968C-BA113987B94B}"/>
              </a:ext>
            </a:extLst>
          </p:cNvPr>
          <p:cNvSpPr/>
          <p:nvPr/>
        </p:nvSpPr>
        <p:spPr>
          <a:xfrm>
            <a:off x="277727" y="3583234"/>
            <a:ext cx="1418786"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AdaBoost</a:t>
            </a:r>
          </a:p>
        </p:txBody>
      </p:sp>
      <p:sp>
        <p:nvSpPr>
          <p:cNvPr id="19" name="!!1">
            <a:extLst>
              <a:ext uri="{FF2B5EF4-FFF2-40B4-BE49-F238E27FC236}">
                <a16:creationId xmlns:a16="http://schemas.microsoft.com/office/drawing/2014/main" id="{7016F9D0-9F33-4D7F-88F6-22B02F7450F3}"/>
              </a:ext>
            </a:extLst>
          </p:cNvPr>
          <p:cNvSpPr/>
          <p:nvPr/>
        </p:nvSpPr>
        <p:spPr>
          <a:xfrm>
            <a:off x="279313" y="4009777"/>
            <a:ext cx="933269"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KNN</a:t>
            </a:r>
          </a:p>
        </p:txBody>
      </p:sp>
      <p:sp>
        <p:nvSpPr>
          <p:cNvPr id="20" name="!!1">
            <a:extLst>
              <a:ext uri="{FF2B5EF4-FFF2-40B4-BE49-F238E27FC236}">
                <a16:creationId xmlns:a16="http://schemas.microsoft.com/office/drawing/2014/main" id="{FFDA10AC-C8F7-428D-86A0-D1ED08356A84}"/>
              </a:ext>
            </a:extLst>
          </p:cNvPr>
          <p:cNvSpPr/>
          <p:nvPr/>
        </p:nvSpPr>
        <p:spPr>
          <a:xfrm>
            <a:off x="277727" y="4427955"/>
            <a:ext cx="878767" cy="369332"/>
          </a:xfrm>
          <a:prstGeom prst="rect">
            <a:avLst/>
          </a:prstGeom>
        </p:spPr>
        <p:txBody>
          <a:bodyPr wrap="non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PCA</a:t>
            </a:r>
          </a:p>
        </p:txBody>
      </p:sp>
    </p:spTree>
    <p:extLst>
      <p:ext uri="{BB962C8B-B14F-4D97-AF65-F5344CB8AC3E}">
        <p14:creationId xmlns:p14="http://schemas.microsoft.com/office/powerpoint/2010/main" val="455776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472C4"/>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TotalTime>
  <Words>2117</Words>
  <Application>Microsoft Office PowerPoint</Application>
  <PresentationFormat>Widescreen</PresentationFormat>
  <Paragraphs>290</Paragraphs>
  <Slides>30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Algerian</vt:lpstr>
      <vt:lpstr>Aparajita</vt:lpstr>
      <vt:lpstr>-apple-system</vt:lpstr>
      <vt:lpstr>Arial</vt:lpstr>
      <vt:lpstr>Arial Black</vt:lpstr>
      <vt:lpstr>Calibri</vt:lpstr>
      <vt:lpstr>Calibri Light</vt:lpstr>
      <vt:lpstr>Cambria</vt:lpstr>
      <vt:lpstr>Cambria Math</vt:lpstr>
      <vt:lpstr>Mangal</vt:lpstr>
      <vt:lpstr>Segoe UI</vt:lpstr>
      <vt:lpstr>Times New Roman</vt:lpstr>
      <vt:lpstr>Office Theme</vt:lpstr>
      <vt:lpstr>  Maratha Vidya Prasarak Samaj’s K.R.T. Arts, B.H. Commerce &amp; A.M. Science (KTHM) College, Nashik. ​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K.R.T. Arts, B.H. Commerce and A.M. Science (KTHM) College, Nashik.</dc:title>
  <dc:creator>admin</dc:creator>
  <cp:lastModifiedBy>admin</cp:lastModifiedBy>
  <cp:revision>144</cp:revision>
  <dcterms:created xsi:type="dcterms:W3CDTF">2023-05-01T10:17:39Z</dcterms:created>
  <dcterms:modified xsi:type="dcterms:W3CDTF">2023-05-17T18:50:41Z</dcterms:modified>
</cp:coreProperties>
</file>