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22" r:id="rId4"/>
    <p:sldId id="264" r:id="rId5"/>
    <p:sldId id="267" r:id="rId6"/>
    <p:sldId id="268" r:id="rId7"/>
    <p:sldId id="275" r:id="rId8"/>
    <p:sldId id="324" r:id="rId9"/>
    <p:sldId id="282" r:id="rId10"/>
    <p:sldId id="283" r:id="rId11"/>
    <p:sldId id="284" r:id="rId12"/>
    <p:sldId id="285" r:id="rId13"/>
    <p:sldId id="286" r:id="rId14"/>
    <p:sldId id="287" r:id="rId15"/>
    <p:sldId id="308" r:id="rId16"/>
    <p:sldId id="309" r:id="rId17"/>
    <p:sldId id="325" r:id="rId18"/>
    <p:sldId id="292" r:id="rId19"/>
    <p:sldId id="291" r:id="rId20"/>
    <p:sldId id="293" r:id="rId21"/>
    <p:sldId id="294" r:id="rId22"/>
    <p:sldId id="295" r:id="rId23"/>
    <p:sldId id="296" r:id="rId24"/>
    <p:sldId id="304" r:id="rId25"/>
    <p:sldId id="305" r:id="rId26"/>
    <p:sldId id="306" r:id="rId27"/>
    <p:sldId id="307" r:id="rId28"/>
    <p:sldId id="288" r:id="rId29"/>
    <p:sldId id="289" r:id="rId30"/>
    <p:sldId id="297" r:id="rId31"/>
    <p:sldId id="323" r:id="rId32"/>
    <p:sldId id="310" r:id="rId33"/>
    <p:sldId id="311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40BC-8B4F-46B5-B90E-069823729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D5A0-6425-4552-9B70-A5031079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0B9F-8C4B-48B9-B5E2-30B1FBC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5481-7025-4E04-A703-2221B565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C47E-BF67-4CA2-83A6-5C6C0AD9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C8E4-CBC3-4CC2-AD32-3F9B1AD1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592B-A72E-4F96-9D34-B33EE166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907A-80C9-4D5F-B76A-09C630F3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D977-F5BF-422A-84F2-1DFDA2F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D0C8-8827-4D4E-86E1-7B79FA4B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4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FADB8-644D-48BD-B90E-092961DAF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DC26-B3CC-424A-9644-B7303647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39C1-2D34-48CE-BD1F-00B504A9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F84F-FA87-4A03-BF13-59C5B7CF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798F-7A95-4E6C-9DE2-1478B61C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2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CBAA-24B2-418F-97AD-2D0E9C0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EF95-1162-4110-93DB-281922CD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3A34-15B0-4029-9D0C-630DD28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660-0912-4517-8621-00EA33FF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CF54-E385-434D-A644-C5FB9E9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5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5B58-31C8-4081-830E-52320933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531F-439C-4258-ACCD-7955B892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A664-98CB-414D-A816-5B939508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3A78-E49F-450E-8980-AD47C72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60E4-8C38-4BE6-BB96-9A1D9BE6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9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EDCE-29D6-4F00-AB02-3A7422C6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D5DB-78EF-4B23-B65E-F2322BB7C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5EFEF-3546-4C3B-AEA3-717566C1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26C18-67A5-4D2B-B679-8139FD8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FB7B-F104-4F59-8B97-C89E83A9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E40B9-E5CF-4FDF-9804-3C0874F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6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63B3-192C-4B31-A8AF-15F1F3D8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3979-5832-4351-8714-CF9E08C5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6BDF-9D7E-4BA5-B0CD-31FACAC6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8308-4117-4191-B9E4-844920FD5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E3ED1-B0F0-43C4-95D0-80BE3FBD1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BD618-1A36-4906-8A33-1E860BC5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EFC83-BD56-4D61-9F9C-7709C7E5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8A29F-FEFD-4F16-A9F0-9869617D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2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F6D-322D-4447-B5EE-37B36F32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6F1C3-3437-441E-AE1D-9210DF7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1A811-8257-4290-A0C5-40C071F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1340-9D12-4AFB-91E0-A8065E29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3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DFF09-4706-48B3-88C4-DB7143A4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17D6F-05DB-4A0B-A7BC-069C8B11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7E5A1-745C-4EA5-A4E8-D3A5BC3E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73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B183-2B66-463D-B842-7BDA6BF2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C3D9-14B8-42B0-96A8-2BD03F08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B2E20-063F-48C3-A89A-FD781764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BF3E-00CB-4C86-BAD3-90C2B3B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E9A07-A472-4B93-A841-0B879406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94EB-34F0-44AD-9855-E856914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3708-9E64-4940-B48D-3DFF37F6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CB421-0FFB-4886-8860-52D507A80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904E-C575-4D78-8C4D-5153CAC8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D558-B81F-497D-94FB-186EF2F8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D77F-1FE6-4FBF-8408-38B7F81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49716-67D5-4715-AB97-DA743280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4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C7D5EE"/>
            </a:gs>
            <a:gs pos="25000">
              <a:schemeClr val="bg1"/>
            </a:gs>
            <a:gs pos="95000">
              <a:schemeClr val="accent1">
                <a:lumMod val="60000"/>
                <a:lumOff val="40000"/>
              </a:schemeClr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4F728-4CB8-4EAF-B49B-5C4DF51F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FD48-6D85-4A15-A0AE-3071CD8E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7EA7-C7EF-434C-9ACA-6B797AE6E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62F5-7238-4698-B736-5A88BD84D6DF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2E7C-B927-4433-B2BA-F3AA9A5E1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F438-6801-4119-BC07-524CC5DDA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B77C-3405-4A95-ADED-E6DBAD57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F5CA-7DBC-42A0-BFDE-1AAB191B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7998"/>
            <a:ext cx="12192000" cy="2884059"/>
          </a:xfrm>
          <a:noFill/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Maratha Vidya Prasarak Samaj’s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K.R.T. Arts, B.H. Commerce &amp; A.M. Science (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KTHM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 College, Nashik.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 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​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​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7D075-587C-4395-8292-16A156535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28" y="2726754"/>
            <a:ext cx="9144000" cy="578076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Affiliated to Savitribai Phule Pune University. (SPPU)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AE962-E31B-4D64-B651-34C4ED37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834" y="-57180"/>
            <a:ext cx="4114023" cy="2147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16A52-7AD9-4B14-AB53-9E9A1BB7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91" y="206943"/>
            <a:ext cx="2918441" cy="2292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7E12FC-5B8A-490E-9F64-3894398225F9}"/>
              </a:ext>
            </a:extLst>
          </p:cNvPr>
          <p:cNvSpPr/>
          <p:nvPr/>
        </p:nvSpPr>
        <p:spPr>
          <a:xfrm>
            <a:off x="35767" y="647998"/>
            <a:ext cx="12120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Statistics</a:t>
            </a:r>
            <a:endParaRPr lang="en-IN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C14B1-FCA1-4D1D-8335-4FCFD1AC8C81}"/>
              </a:ext>
            </a:extLst>
          </p:cNvPr>
          <p:cNvSpPr/>
          <p:nvPr/>
        </p:nvSpPr>
        <p:spPr>
          <a:xfrm>
            <a:off x="35766" y="324433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algn="ctr"/>
            <a:r>
              <a:rPr lang="en-IN" dirty="0"/>
              <a:t>A RESEARCH PAPER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A25C4-318C-40DE-BC18-D92610346255}"/>
              </a:ext>
            </a:extLst>
          </p:cNvPr>
          <p:cNvSpPr/>
          <p:nvPr/>
        </p:nvSpPr>
        <p:spPr>
          <a:xfrm>
            <a:off x="4676776" y="4116062"/>
            <a:ext cx="5523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Nikumbh Kalpesh Sanjay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Khairnar Krishnai Chandrakant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Bhamare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rutuja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nanaji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4CA1D-7A84-40F4-943B-D27C0E412624}"/>
              </a:ext>
            </a:extLst>
          </p:cNvPr>
          <p:cNvSpPr/>
          <p:nvPr/>
        </p:nvSpPr>
        <p:spPr>
          <a:xfrm>
            <a:off x="4645377" y="5609837"/>
            <a:ext cx="29012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Under The Guidance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Prof. Mansi </a:t>
            </a:r>
            <a:r>
              <a:rPr lang="en-IN" dirty="0" err="1"/>
              <a:t>Hiray</a:t>
            </a:r>
            <a:r>
              <a:rPr lang="en-IN" dirty="0"/>
              <a:t> Mam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Prof. Priya Patil Mam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Prof. Nutan Khangar Mam</a:t>
            </a:r>
          </a:p>
        </p:txBody>
      </p:sp>
    </p:spTree>
    <p:extLst>
      <p:ext uri="{BB962C8B-B14F-4D97-AF65-F5344CB8AC3E}">
        <p14:creationId xmlns:p14="http://schemas.microsoft.com/office/powerpoint/2010/main" val="27037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34992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6357259" y="1004654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4A0880-C9A6-40CA-97D8-1D458E6F696A}"/>
              </a:ext>
            </a:extLst>
          </p:cNvPr>
          <p:cNvSpPr/>
          <p:nvPr/>
        </p:nvSpPr>
        <p:spPr>
          <a:xfrm>
            <a:off x="3719328" y="1764659"/>
            <a:ext cx="8472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ANN is defined as an information processing model that is inspired by the way biological nervous system such as brain, process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ANN is composed of large number of highly interconnected processing units called as neurons used to solve specific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ANN is configured for a specific application such as face recognition, pattern recognition,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0D170-2B47-4A06-8D96-842AA2A0B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79" y="3631556"/>
            <a:ext cx="6115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6357259" y="1004654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52716-5067-4B9C-9E2E-2E10B96A4EF6}"/>
              </a:ext>
            </a:extLst>
          </p:cNvPr>
          <p:cNvSpPr/>
          <p:nvPr/>
        </p:nvSpPr>
        <p:spPr>
          <a:xfrm>
            <a:off x="3728359" y="17252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works by mapping data to a high dimensional feature space so that data points can be categorized, even when the data are not linearly separable.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boundary which divides the classes in the most effective manner is known as the hyperplane.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has two types Linear SVM and Nonlinear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3F05D-E1AD-422C-B7D0-6EEB9053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77" y="3741565"/>
            <a:ext cx="6096000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01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6357259" y="96072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4CEE7-1315-4AD5-A04B-73A09BA1AF74}"/>
              </a:ext>
            </a:extLst>
          </p:cNvPr>
          <p:cNvSpPr/>
          <p:nvPr/>
        </p:nvSpPr>
        <p:spPr>
          <a:xfrm>
            <a:off x="4106562" y="1914722"/>
            <a:ext cx="75577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 is a tree-structured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 decision tree, internal nodes represent features of the dataset, Branches represent the decision rules and each leaf node represents the outcome.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8B174D-43B4-4BD8-A876-7E84CC9A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9" y="3086166"/>
            <a:ext cx="5186172" cy="34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6357259" y="1004654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B80DC-616A-425E-AE92-A77BBA6E89B2}"/>
              </a:ext>
            </a:extLst>
          </p:cNvPr>
          <p:cNvSpPr/>
          <p:nvPr/>
        </p:nvSpPr>
        <p:spPr>
          <a:xfrm>
            <a:off x="4367723" y="2018532"/>
            <a:ext cx="7054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KNN assumes the similarity between new data and available data and puts the new data into the category that is most similar to available categories.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150FE-C0E7-4FDE-94AD-31FBC58E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941862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6357259" y="1004654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F419C-D95E-44FF-A8C8-E8891CCF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89" y="3093611"/>
            <a:ext cx="5942857" cy="3606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A7DA9F-A3DA-46F6-9AB3-80FDA4009622}"/>
              </a:ext>
            </a:extLst>
          </p:cNvPr>
          <p:cNvSpPr/>
          <p:nvPr/>
        </p:nvSpPr>
        <p:spPr>
          <a:xfrm>
            <a:off x="4367723" y="1695452"/>
            <a:ext cx="5558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Naïve Bayes is the most effective classification algorithm which helps in building fast ML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depends on Baye’s theorem.</a:t>
            </a:r>
          </a:p>
        </p:txBody>
      </p:sp>
    </p:spTree>
    <p:extLst>
      <p:ext uri="{BB962C8B-B14F-4D97-AF65-F5344CB8AC3E}">
        <p14:creationId xmlns:p14="http://schemas.microsoft.com/office/powerpoint/2010/main" val="106332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Naive Bayes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6357259" y="1004654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A7429D-BBDF-40A0-A09F-7B530FAC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09" y="2731925"/>
            <a:ext cx="5876925" cy="384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91DB2D-F2EE-4A2C-9AAF-4D2B296EDAEF}"/>
              </a:ext>
            </a:extLst>
          </p:cNvPr>
          <p:cNvCxnSpPr/>
          <p:nvPr/>
        </p:nvCxnSpPr>
        <p:spPr>
          <a:xfrm>
            <a:off x="5533053" y="4907902"/>
            <a:ext cx="0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560BFC-3E26-438B-9DDE-4E67D162BCB9}"/>
              </a:ext>
            </a:extLst>
          </p:cNvPr>
          <p:cNvCxnSpPr/>
          <p:nvPr/>
        </p:nvCxnSpPr>
        <p:spPr>
          <a:xfrm>
            <a:off x="7502085" y="3993502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E9CA1D-7597-457A-BEA0-412D0DC1AF2B}"/>
              </a:ext>
            </a:extLst>
          </p:cNvPr>
          <p:cNvCxnSpPr/>
          <p:nvPr/>
        </p:nvCxnSpPr>
        <p:spPr>
          <a:xfrm>
            <a:off x="7502084" y="4907902"/>
            <a:ext cx="0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726309-E0AC-4B42-9DFC-1D283CB5F752}"/>
              </a:ext>
            </a:extLst>
          </p:cNvPr>
          <p:cNvCxnSpPr/>
          <p:nvPr/>
        </p:nvCxnSpPr>
        <p:spPr>
          <a:xfrm>
            <a:off x="9563878" y="3993502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C24B8-521F-40DE-A22E-08549E294A25}"/>
              </a:ext>
            </a:extLst>
          </p:cNvPr>
          <p:cNvCxnSpPr/>
          <p:nvPr/>
        </p:nvCxnSpPr>
        <p:spPr>
          <a:xfrm>
            <a:off x="9563878" y="4907902"/>
            <a:ext cx="0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4923E4-4636-4FF6-B91D-77FD8FA07C6F}"/>
              </a:ext>
            </a:extLst>
          </p:cNvPr>
          <p:cNvCxnSpPr/>
          <p:nvPr/>
        </p:nvCxnSpPr>
        <p:spPr>
          <a:xfrm>
            <a:off x="6503437" y="3380401"/>
            <a:ext cx="0" cy="26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386D-B15B-4CEB-AEB8-01FE6DCCB28F}"/>
              </a:ext>
            </a:extLst>
          </p:cNvPr>
          <p:cNvCxnSpPr/>
          <p:nvPr/>
        </p:nvCxnSpPr>
        <p:spPr>
          <a:xfrm flipH="1">
            <a:off x="6223518" y="5999584"/>
            <a:ext cx="289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F8DE85-6013-4FE7-8EEA-FD667DCE8D92}"/>
              </a:ext>
            </a:extLst>
          </p:cNvPr>
          <p:cNvCxnSpPr/>
          <p:nvPr/>
        </p:nvCxnSpPr>
        <p:spPr>
          <a:xfrm>
            <a:off x="6503437" y="3380401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6AFB58-C500-4A01-B8AA-E79D09A4C288}"/>
              </a:ext>
            </a:extLst>
          </p:cNvPr>
          <p:cNvCxnSpPr/>
          <p:nvPr/>
        </p:nvCxnSpPr>
        <p:spPr>
          <a:xfrm>
            <a:off x="8490857" y="3312367"/>
            <a:ext cx="0" cy="268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BC2EF8-509B-492B-8D83-BE5B3D4E55EF}"/>
              </a:ext>
            </a:extLst>
          </p:cNvPr>
          <p:cNvCxnSpPr/>
          <p:nvPr/>
        </p:nvCxnSpPr>
        <p:spPr>
          <a:xfrm flipH="1">
            <a:off x="8229600" y="5999584"/>
            <a:ext cx="26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E808A3-3545-4E0A-B80F-4D5BE31DFA7F}"/>
              </a:ext>
            </a:extLst>
          </p:cNvPr>
          <p:cNvCxnSpPr/>
          <p:nvPr/>
        </p:nvCxnSpPr>
        <p:spPr>
          <a:xfrm>
            <a:off x="8490857" y="3312367"/>
            <a:ext cx="363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3F4C0-1F1A-4BCA-A0F1-9CEC15C0DABA}"/>
              </a:ext>
            </a:extLst>
          </p:cNvPr>
          <p:cNvSpPr/>
          <p:nvPr/>
        </p:nvSpPr>
        <p:spPr>
          <a:xfrm>
            <a:off x="4152792" y="1656051"/>
            <a:ext cx="6832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 works on the principle of learners growing sequentially.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simple words, weak learners are converted into strong learners.</a:t>
            </a:r>
          </a:p>
        </p:txBody>
      </p:sp>
    </p:spTree>
    <p:extLst>
      <p:ext uri="{BB962C8B-B14F-4D97-AF65-F5344CB8AC3E}">
        <p14:creationId xmlns:p14="http://schemas.microsoft.com/office/powerpoint/2010/main" val="925630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123">
            <a:extLst>
              <a:ext uri="{FF2B5EF4-FFF2-40B4-BE49-F238E27FC236}">
                <a16:creationId xmlns:a16="http://schemas.microsoft.com/office/drawing/2014/main" id="{7EAB1942-4F57-4A0A-9871-3EEDE1B2C55A}"/>
              </a:ext>
            </a:extLst>
          </p:cNvPr>
          <p:cNvSpPr/>
          <p:nvPr/>
        </p:nvSpPr>
        <p:spPr>
          <a:xfrm>
            <a:off x="-470497" y="519460"/>
            <a:ext cx="3859259" cy="970383"/>
          </a:xfrm>
          <a:prstGeom prst="flowChartTerminator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!!123">
            <a:extLst>
              <a:ext uri="{FF2B5EF4-FFF2-40B4-BE49-F238E27FC236}">
                <a16:creationId xmlns:a16="http://schemas.microsoft.com/office/drawing/2014/main" id="{5F99A38B-E4A1-4845-85DE-844D26A35363}"/>
              </a:ext>
            </a:extLst>
          </p:cNvPr>
          <p:cNvSpPr/>
          <p:nvPr/>
        </p:nvSpPr>
        <p:spPr>
          <a:xfrm>
            <a:off x="313661" y="712265"/>
            <a:ext cx="1286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A08053-408F-4CF8-8BBB-69C0F248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41912"/>
              </p:ext>
            </p:extLst>
          </p:nvPr>
        </p:nvGraphicFramePr>
        <p:xfrm>
          <a:off x="2227943" y="485518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4339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9157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372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8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SVM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92.53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 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91.73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8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Decision Tree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90.13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969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9D8AD6-C313-40C0-97D8-B2949FBB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4" y="1642868"/>
            <a:ext cx="2537680" cy="2423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7030F-3377-4427-80B9-1DDA7F3D8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8" y="1642868"/>
            <a:ext cx="2514818" cy="24233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6FA37E-DB85-49EA-A542-B2F43A2AD5CF}"/>
              </a:ext>
            </a:extLst>
          </p:cNvPr>
          <p:cNvSpPr/>
          <p:nvPr/>
        </p:nvSpPr>
        <p:spPr>
          <a:xfrm>
            <a:off x="4061097" y="427013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dirty="0"/>
              <a:t>SVM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48290-AC47-4C08-9B8E-9EDCEDE524B6}"/>
              </a:ext>
            </a:extLst>
          </p:cNvPr>
          <p:cNvSpPr/>
          <p:nvPr/>
        </p:nvSpPr>
        <p:spPr>
          <a:xfrm>
            <a:off x="7258085" y="4219263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dirty="0"/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231493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123">
            <a:extLst>
              <a:ext uri="{FF2B5EF4-FFF2-40B4-BE49-F238E27FC236}">
                <a16:creationId xmlns:a16="http://schemas.microsoft.com/office/drawing/2014/main" id="{1132CA66-619C-4C26-8E2B-F1511ACADC6D}"/>
              </a:ext>
            </a:extLst>
          </p:cNvPr>
          <p:cNvSpPr/>
          <p:nvPr/>
        </p:nvSpPr>
        <p:spPr>
          <a:xfrm>
            <a:off x="981519" y="1921435"/>
            <a:ext cx="108141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000" dirty="0"/>
              <a:t>The article discusses using Machine Learning classification algorithms to identify thyroid difficulties and reduce noisy patient evidence.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study evaluates KNN, Naïve Bayes, and Support Vector Machine algorithms on accuracy and prototype performance.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SVM has the best prediction performance with an accuracy of 92.53%, followed by logistic regression at 91.73% and decision tree at 90.13%.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 the dataset size increases, the computational cost of SVM will rise.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Effective data classification can help find the best treatment for thyroid patients with improved charge and management.</a:t>
            </a:r>
            <a:endParaRPr lang="en-IN" sz="2000" dirty="0"/>
          </a:p>
        </p:txBody>
      </p:sp>
      <p:sp>
        <p:nvSpPr>
          <p:cNvPr id="5" name="!!123">
            <a:extLst>
              <a:ext uri="{FF2B5EF4-FFF2-40B4-BE49-F238E27FC236}">
                <a16:creationId xmlns:a16="http://schemas.microsoft.com/office/drawing/2014/main" id="{7EAB1942-4F57-4A0A-9871-3EEDE1B2C55A}"/>
              </a:ext>
            </a:extLst>
          </p:cNvPr>
          <p:cNvSpPr/>
          <p:nvPr/>
        </p:nvSpPr>
        <p:spPr>
          <a:xfrm>
            <a:off x="-470497" y="519460"/>
            <a:ext cx="3859259" cy="970383"/>
          </a:xfrm>
          <a:prstGeom prst="flowChartTerminator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!!123">
            <a:extLst>
              <a:ext uri="{FF2B5EF4-FFF2-40B4-BE49-F238E27FC236}">
                <a16:creationId xmlns:a16="http://schemas.microsoft.com/office/drawing/2014/main" id="{5F99A38B-E4A1-4845-85DE-844D26A35363}"/>
              </a:ext>
            </a:extLst>
          </p:cNvPr>
          <p:cNvSpPr/>
          <p:nvPr/>
        </p:nvSpPr>
        <p:spPr>
          <a:xfrm>
            <a:off x="313661" y="712265"/>
            <a:ext cx="2119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292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123">
            <a:extLst>
              <a:ext uri="{FF2B5EF4-FFF2-40B4-BE49-F238E27FC236}">
                <a16:creationId xmlns:a16="http://schemas.microsoft.com/office/drawing/2014/main" id="{BE8B116C-65BE-4B59-B582-0EF388E5CA12}"/>
              </a:ext>
            </a:extLst>
          </p:cNvPr>
          <p:cNvSpPr/>
          <p:nvPr/>
        </p:nvSpPr>
        <p:spPr>
          <a:xfrm rot="7191627">
            <a:off x="-4066733" y="1134639"/>
            <a:ext cx="7547485" cy="6088312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!!123">
            <a:extLst>
              <a:ext uri="{FF2B5EF4-FFF2-40B4-BE49-F238E27FC236}">
                <a16:creationId xmlns:a16="http://schemas.microsoft.com/office/drawing/2014/main" id="{BD9745D7-A96A-41EC-8B2B-B9566E9EC772}"/>
              </a:ext>
            </a:extLst>
          </p:cNvPr>
          <p:cNvSpPr/>
          <p:nvPr/>
        </p:nvSpPr>
        <p:spPr>
          <a:xfrm>
            <a:off x="190500" y="2624470"/>
            <a:ext cx="3597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Research Paper 2</a:t>
            </a:r>
          </a:p>
        </p:txBody>
      </p:sp>
      <p:sp>
        <p:nvSpPr>
          <p:cNvPr id="4" name="!!123">
            <a:extLst>
              <a:ext uri="{FF2B5EF4-FFF2-40B4-BE49-F238E27FC236}">
                <a16:creationId xmlns:a16="http://schemas.microsoft.com/office/drawing/2014/main" id="{1132CA66-619C-4C26-8E2B-F1511ACADC6D}"/>
              </a:ext>
            </a:extLst>
          </p:cNvPr>
          <p:cNvSpPr/>
          <p:nvPr/>
        </p:nvSpPr>
        <p:spPr>
          <a:xfrm>
            <a:off x="4470400" y="2596634"/>
            <a:ext cx="772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THYROID DETECTION USING MACHINE LEARNING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1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123">
            <a:extLst>
              <a:ext uri="{FF2B5EF4-FFF2-40B4-BE49-F238E27FC236}">
                <a16:creationId xmlns:a16="http://schemas.microsoft.com/office/drawing/2014/main" id="{BE8B116C-65BE-4B59-B582-0EF388E5CA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!!123">
            <a:extLst>
              <a:ext uri="{FF2B5EF4-FFF2-40B4-BE49-F238E27FC236}">
                <a16:creationId xmlns:a16="http://schemas.microsoft.com/office/drawing/2014/main" id="{BD9745D7-A96A-41EC-8B2B-B9566E9EC772}"/>
              </a:ext>
            </a:extLst>
          </p:cNvPr>
          <p:cNvSpPr/>
          <p:nvPr/>
        </p:nvSpPr>
        <p:spPr>
          <a:xfrm>
            <a:off x="0" y="290578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Project Title :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Thyroid Disease Detection Using Machine Learning Technology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4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123">
            <a:extLst>
              <a:ext uri="{FF2B5EF4-FFF2-40B4-BE49-F238E27FC236}">
                <a16:creationId xmlns:a16="http://schemas.microsoft.com/office/drawing/2014/main" id="{BE8B116C-65BE-4B59-B582-0EF388E5CA12}"/>
              </a:ext>
            </a:extLst>
          </p:cNvPr>
          <p:cNvSpPr/>
          <p:nvPr/>
        </p:nvSpPr>
        <p:spPr>
          <a:xfrm rot="11257795">
            <a:off x="-110411" y="-240225"/>
            <a:ext cx="3777571" cy="1806800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!!123">
            <a:extLst>
              <a:ext uri="{FF2B5EF4-FFF2-40B4-BE49-F238E27FC236}">
                <a16:creationId xmlns:a16="http://schemas.microsoft.com/office/drawing/2014/main" id="{D3FE7C43-2461-4B41-97B8-857E0895482B}"/>
              </a:ext>
            </a:extLst>
          </p:cNvPr>
          <p:cNvSpPr/>
          <p:nvPr/>
        </p:nvSpPr>
        <p:spPr>
          <a:xfrm>
            <a:off x="609598" y="376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822BF-4A0A-4113-8D14-07153968CFF1}"/>
              </a:ext>
            </a:extLst>
          </p:cNvPr>
          <p:cNvSpPr/>
          <p:nvPr/>
        </p:nvSpPr>
        <p:spPr>
          <a:xfrm>
            <a:off x="2192694" y="2022687"/>
            <a:ext cx="989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article discusses the use of computational biology in healthcare for disease prediction, specifically using machine learning algorithms.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F8329-1279-4F04-9920-D074740EDBB3}"/>
              </a:ext>
            </a:extLst>
          </p:cNvPr>
          <p:cNvSpPr/>
          <p:nvPr/>
        </p:nvSpPr>
        <p:spPr>
          <a:xfrm>
            <a:off x="2192694" y="2881917"/>
            <a:ext cx="989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thyroid gland, which regulates metabolism and energy in the body, is a focus for disease prediction.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F9BE0A-6B19-4A18-9459-1262694A216B}"/>
              </a:ext>
            </a:extLst>
          </p:cNvPr>
          <p:cNvSpPr/>
          <p:nvPr/>
        </p:nvSpPr>
        <p:spPr>
          <a:xfrm>
            <a:off x="2192694" y="3683748"/>
            <a:ext cx="9894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Thyroid disorders are increasing in India, affecting approximately 1 in 10 adults.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81269-2539-4E12-AA04-96ED8CEAEAA1}"/>
              </a:ext>
            </a:extLst>
          </p:cNvPr>
          <p:cNvSpPr/>
          <p:nvPr/>
        </p:nvSpPr>
        <p:spPr>
          <a:xfrm>
            <a:off x="2192694" y="4351956"/>
            <a:ext cx="9894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prediction process for thyroid disorders can be tedious and lead to negative outcomes.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38E47-6F2E-4EAA-9D4A-2BC908A9D9E2}"/>
              </a:ext>
            </a:extLst>
          </p:cNvPr>
          <p:cNvSpPr/>
          <p:nvPr/>
        </p:nvSpPr>
        <p:spPr>
          <a:xfrm>
            <a:off x="2192694" y="4947742"/>
            <a:ext cx="989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 can assist doctors in accurately diagnosing thyroid disorders and reducing their burden.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C12F9-77A3-457A-AC4A-CF9886770B38}"/>
              </a:ext>
            </a:extLst>
          </p:cNvPr>
          <p:cNvSpPr/>
          <p:nvPr/>
        </p:nvSpPr>
        <p:spPr>
          <a:xfrm>
            <a:off x="2192694" y="5820527"/>
            <a:ext cx="989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is important to select features from different datasets to accurately classify healthy patients and avoid misclassification that can lead to unnecessary treatment.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56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123">
            <a:extLst>
              <a:ext uri="{FF2B5EF4-FFF2-40B4-BE49-F238E27FC236}">
                <a16:creationId xmlns:a16="http://schemas.microsoft.com/office/drawing/2014/main" id="{950ACD1E-F859-42F2-A068-E5DA63B8A5B6}"/>
              </a:ext>
            </a:extLst>
          </p:cNvPr>
          <p:cNvSpPr/>
          <p:nvPr/>
        </p:nvSpPr>
        <p:spPr>
          <a:xfrm>
            <a:off x="2489200" y="1950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main objective is to develop a system that can predict the type of thyroid disease that the patient is affected by. </a:t>
            </a:r>
          </a:p>
        </p:txBody>
      </p:sp>
      <p:sp>
        <p:nvSpPr>
          <p:cNvPr id="6" name="!!123">
            <a:extLst>
              <a:ext uri="{FF2B5EF4-FFF2-40B4-BE49-F238E27FC236}">
                <a16:creationId xmlns:a16="http://schemas.microsoft.com/office/drawing/2014/main" id="{5D6500F2-C1B5-4566-A251-6BE5BC063887}"/>
              </a:ext>
            </a:extLst>
          </p:cNvPr>
          <p:cNvSpPr/>
          <p:nvPr/>
        </p:nvSpPr>
        <p:spPr>
          <a:xfrm>
            <a:off x="2513582" y="3753033"/>
            <a:ext cx="9385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predict all possible types of Thyroid diseases</a:t>
            </a:r>
            <a:endParaRPr lang="en-IN" dirty="0"/>
          </a:p>
        </p:txBody>
      </p:sp>
      <p:sp>
        <p:nvSpPr>
          <p:cNvPr id="7" name="!!123">
            <a:extLst>
              <a:ext uri="{FF2B5EF4-FFF2-40B4-BE49-F238E27FC236}">
                <a16:creationId xmlns:a16="http://schemas.microsoft.com/office/drawing/2014/main" id="{15F21E39-5031-42C5-BA76-E25D5F38D84E}"/>
              </a:ext>
            </a:extLst>
          </p:cNvPr>
          <p:cNvSpPr/>
          <p:nvPr/>
        </p:nvSpPr>
        <p:spPr>
          <a:xfrm>
            <a:off x="2513582" y="2851937"/>
            <a:ext cx="7813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predict thyroid disease with the usage of a minimum number of parameters. </a:t>
            </a:r>
          </a:p>
        </p:txBody>
      </p:sp>
      <p:sp>
        <p:nvSpPr>
          <p:cNvPr id="9" name="!!123">
            <a:extLst>
              <a:ext uri="{FF2B5EF4-FFF2-40B4-BE49-F238E27FC236}">
                <a16:creationId xmlns:a16="http://schemas.microsoft.com/office/drawing/2014/main" id="{DC1DEEE4-2BED-4075-A968-E53EA6898DC4}"/>
              </a:ext>
            </a:extLst>
          </p:cNvPr>
          <p:cNvSpPr/>
          <p:nvPr/>
        </p:nvSpPr>
        <p:spPr>
          <a:xfrm>
            <a:off x="-940882" y="-23916"/>
            <a:ext cx="4549713" cy="1278629"/>
          </a:xfrm>
          <a:prstGeom prst="chevron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0" name="!!123">
            <a:extLst>
              <a:ext uri="{FF2B5EF4-FFF2-40B4-BE49-F238E27FC236}">
                <a16:creationId xmlns:a16="http://schemas.microsoft.com/office/drawing/2014/main" id="{5A05749A-5AD2-4C2A-9DE9-A8973052F92F}"/>
              </a:ext>
            </a:extLst>
          </p:cNvPr>
          <p:cNvSpPr/>
          <p:nvPr/>
        </p:nvSpPr>
        <p:spPr>
          <a:xfrm>
            <a:off x="476148" y="292232"/>
            <a:ext cx="20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6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187453" y="-324503"/>
            <a:ext cx="4235451" cy="2086628"/>
          </a:xfrm>
          <a:prstGeom prst="stripedRightArrow">
            <a:avLst>
              <a:gd name="adj1" fmla="val 41093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-32896" y="395645"/>
            <a:ext cx="2773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B85DC8-E288-4C75-85AF-9749484A484F}"/>
              </a:ext>
            </a:extLst>
          </p:cNvPr>
          <p:cNvSpPr/>
          <p:nvPr/>
        </p:nvSpPr>
        <p:spPr>
          <a:xfrm>
            <a:off x="3646361" y="3274676"/>
            <a:ext cx="4252849" cy="805967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A7C272-B6F2-49E7-BB4D-FC9963E7590A}"/>
              </a:ext>
            </a:extLst>
          </p:cNvPr>
          <p:cNvSpPr/>
          <p:nvPr/>
        </p:nvSpPr>
        <p:spPr>
          <a:xfrm>
            <a:off x="2774096" y="4410865"/>
            <a:ext cx="1540040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6B9B635-7EFD-4A18-AF65-6C1726EAACF7}"/>
              </a:ext>
            </a:extLst>
          </p:cNvPr>
          <p:cNvSpPr/>
          <p:nvPr/>
        </p:nvSpPr>
        <p:spPr>
          <a:xfrm>
            <a:off x="3948821" y="2344134"/>
            <a:ext cx="3635669" cy="613700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407757-A25E-47A5-92BA-0DEAAC988A99}"/>
              </a:ext>
            </a:extLst>
          </p:cNvPr>
          <p:cNvSpPr/>
          <p:nvPr/>
        </p:nvSpPr>
        <p:spPr>
          <a:xfrm>
            <a:off x="4013511" y="1307558"/>
            <a:ext cx="1803029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02CB49-8C67-4213-84A2-74974E4D1CF6}"/>
              </a:ext>
            </a:extLst>
          </p:cNvPr>
          <p:cNvSpPr/>
          <p:nvPr/>
        </p:nvSpPr>
        <p:spPr>
          <a:xfrm>
            <a:off x="4453973" y="395645"/>
            <a:ext cx="264989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D7F45EA-B276-4A5C-9DCB-F3FD82BA25D3}"/>
              </a:ext>
            </a:extLst>
          </p:cNvPr>
          <p:cNvSpPr/>
          <p:nvPr/>
        </p:nvSpPr>
        <p:spPr>
          <a:xfrm>
            <a:off x="4418430" y="4410865"/>
            <a:ext cx="272097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2F21D0-0248-4FF3-B1B1-8FDB3CB14842}"/>
              </a:ext>
            </a:extLst>
          </p:cNvPr>
          <p:cNvSpPr/>
          <p:nvPr/>
        </p:nvSpPr>
        <p:spPr>
          <a:xfrm>
            <a:off x="4436387" y="5389612"/>
            <a:ext cx="264989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A13CFF-579D-42DF-826C-1DA88AE18B0E}"/>
              </a:ext>
            </a:extLst>
          </p:cNvPr>
          <p:cNvSpPr/>
          <p:nvPr/>
        </p:nvSpPr>
        <p:spPr>
          <a:xfrm>
            <a:off x="5313888" y="506292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17BBA-8397-4D10-AAF3-A73AE5ADA333}"/>
              </a:ext>
            </a:extLst>
          </p:cNvPr>
          <p:cNvSpPr/>
          <p:nvPr/>
        </p:nvSpPr>
        <p:spPr>
          <a:xfrm>
            <a:off x="4135825" y="2411869"/>
            <a:ext cx="325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Classifier/Prediction algorithm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4A853B-851E-4D65-AE9C-EE6ECC7D8F18}"/>
              </a:ext>
            </a:extLst>
          </p:cNvPr>
          <p:cNvSpPr/>
          <p:nvPr/>
        </p:nvSpPr>
        <p:spPr>
          <a:xfrm>
            <a:off x="2959526" y="4538774"/>
            <a:ext cx="102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Test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E80114-1EA5-4AB7-BF98-AF2424809CD7}"/>
              </a:ext>
            </a:extLst>
          </p:cNvPr>
          <p:cNvSpPr/>
          <p:nvPr/>
        </p:nvSpPr>
        <p:spPr>
          <a:xfrm>
            <a:off x="4320623" y="3453470"/>
            <a:ext cx="410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Feature extraction and selection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3607EC-26A7-42BA-A5C6-1D27E149967E}"/>
              </a:ext>
            </a:extLst>
          </p:cNvPr>
          <p:cNvSpPr/>
          <p:nvPr/>
        </p:nvSpPr>
        <p:spPr>
          <a:xfrm>
            <a:off x="4134499" y="4479021"/>
            <a:ext cx="3498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Prediction Algorithm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A3E6FC-CBF7-42AB-8027-4F68472B80BA}"/>
              </a:ext>
            </a:extLst>
          </p:cNvPr>
          <p:cNvSpPr/>
          <p:nvPr/>
        </p:nvSpPr>
        <p:spPr>
          <a:xfrm>
            <a:off x="4658249" y="5538284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Output label of Disease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5C7732-3495-4DBB-8ED3-FB7EE3E1E244}"/>
              </a:ext>
            </a:extLst>
          </p:cNvPr>
          <p:cNvSpPr/>
          <p:nvPr/>
        </p:nvSpPr>
        <p:spPr>
          <a:xfrm>
            <a:off x="5672145" y="1307558"/>
            <a:ext cx="1832640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DF4093-7F55-47A2-8ECF-3518A36A5296}"/>
              </a:ext>
            </a:extLst>
          </p:cNvPr>
          <p:cNvSpPr/>
          <p:nvPr/>
        </p:nvSpPr>
        <p:spPr>
          <a:xfrm>
            <a:off x="4079297" y="1409665"/>
            <a:ext cx="149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Training data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F5C61-F873-4AF0-8BB0-7B8F43F4D298}"/>
              </a:ext>
            </a:extLst>
          </p:cNvPr>
          <p:cNvSpPr/>
          <p:nvPr/>
        </p:nvSpPr>
        <p:spPr>
          <a:xfrm>
            <a:off x="6136865" y="1435467"/>
            <a:ext cx="1074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3B36B-6682-4451-8A50-EF1CCE371386}"/>
              </a:ext>
            </a:extLst>
          </p:cNvPr>
          <p:cNvCxnSpPr>
            <a:stCxn id="28" idx="2"/>
          </p:cNvCxnSpPr>
          <p:nvPr/>
        </p:nvCxnSpPr>
        <p:spPr>
          <a:xfrm flipH="1">
            <a:off x="5778917" y="1020796"/>
            <a:ext cx="3" cy="38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3E8D19-F75F-4F2D-837D-1E235B455188}"/>
              </a:ext>
            </a:extLst>
          </p:cNvPr>
          <p:cNvCxnSpPr>
            <a:endCxn id="26" idx="0"/>
          </p:cNvCxnSpPr>
          <p:nvPr/>
        </p:nvCxnSpPr>
        <p:spPr>
          <a:xfrm flipH="1">
            <a:off x="5766656" y="1932709"/>
            <a:ext cx="12261" cy="41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DB4D72-98FF-41E6-B875-5CBEE99A6EAF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66656" y="2957834"/>
            <a:ext cx="6130" cy="31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E19EE8-F972-4B07-90FD-75D7ECBDCB42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5772786" y="4080643"/>
            <a:ext cx="6131" cy="3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75D700-8AE9-46B7-998E-5E2B0842DBA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761334" y="5036016"/>
            <a:ext cx="17583" cy="35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B89CD8-633C-4D77-87B9-641CDB653E56}"/>
              </a:ext>
            </a:extLst>
          </p:cNvPr>
          <p:cNvCxnSpPr>
            <a:stCxn id="25" idx="3"/>
            <a:endCxn id="36" idx="1"/>
          </p:cNvCxnSpPr>
          <p:nvPr/>
        </p:nvCxnSpPr>
        <p:spPr>
          <a:xfrm>
            <a:off x="4314136" y="4723441"/>
            <a:ext cx="10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0815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6357259" y="1004654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4A0880-C9A6-40CA-97D8-1D458E6F696A}"/>
              </a:ext>
            </a:extLst>
          </p:cNvPr>
          <p:cNvSpPr/>
          <p:nvPr/>
        </p:nvSpPr>
        <p:spPr>
          <a:xfrm>
            <a:off x="3719328" y="1764659"/>
            <a:ext cx="84726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ANN is defined as an information processing model that is inspired by the way biological nervous system such as brain, the Processing units called as neurons.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ANN is configured for a specific application such as face recognition, pattern recognition,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 algorithm has been implemented with the help of </a:t>
            </a:r>
            <a:r>
              <a:rPr lang="en-US" dirty="0" err="1"/>
              <a:t>sklearn</a:t>
            </a:r>
            <a:r>
              <a:rPr lang="en-US" dirty="0"/>
              <a:t> library and 75.38% accuracy score is obtained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0D170-2B47-4A06-8D96-842AA2A0B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79" y="3631556"/>
            <a:ext cx="6115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3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6357259" y="1004654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52716-5067-4B9C-9E2E-2E10B96A4EF6}"/>
              </a:ext>
            </a:extLst>
          </p:cNvPr>
          <p:cNvSpPr/>
          <p:nvPr/>
        </p:nvSpPr>
        <p:spPr>
          <a:xfrm>
            <a:off x="3761614" y="14082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works by mapping data to a high dimensional feature space so that data points can be categorized, even when the data are not linearly separable.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boundary which divides the classes in the most effective manner is known as the hyperplane.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algorithm has been implemented with the help of </a:t>
            </a:r>
            <a:r>
              <a:rPr lang="en-US" dirty="0" err="1"/>
              <a:t>sklearn</a:t>
            </a:r>
            <a:r>
              <a:rPr lang="en-US" dirty="0"/>
              <a:t> library and 95.38% accuracy score is obtained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has two types Linear SVM and Nonlinear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3F05D-E1AD-422C-B7D0-6EEB9053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77" y="3741565"/>
            <a:ext cx="6096000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2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6357259" y="96072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4CEE7-1315-4AD5-A04B-73A09BA1AF74}"/>
              </a:ext>
            </a:extLst>
          </p:cNvPr>
          <p:cNvSpPr/>
          <p:nvPr/>
        </p:nvSpPr>
        <p:spPr>
          <a:xfrm>
            <a:off x="4097232" y="1469445"/>
            <a:ext cx="7557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 is a tree-structured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 decision tree, internal nodes represent features of the dataset, Branches represent the decision rules and each leaf node represents the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DT algorithm has been implemented with the help of </a:t>
            </a:r>
            <a:r>
              <a:rPr lang="en-US" dirty="0" err="1"/>
              <a:t>sklearn</a:t>
            </a:r>
            <a:r>
              <a:rPr lang="en-US" dirty="0"/>
              <a:t> library and 92.3% accuracy score is obtained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8B174D-43B4-4BD8-A876-7E84CC9A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9" y="3086166"/>
            <a:ext cx="5186172" cy="34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6357259" y="1004654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B80DC-616A-425E-AE92-A77BBA6E89B2}"/>
              </a:ext>
            </a:extLst>
          </p:cNvPr>
          <p:cNvSpPr/>
          <p:nvPr/>
        </p:nvSpPr>
        <p:spPr>
          <a:xfrm>
            <a:off x="4190441" y="1566519"/>
            <a:ext cx="7054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KNN assumes the similarity between new data and available data and puts the new data into the category that is most similar to available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algorithm has been implemented with the help of </a:t>
            </a:r>
            <a:r>
              <a:rPr lang="en-US" dirty="0" err="1"/>
              <a:t>sklearn</a:t>
            </a:r>
            <a:r>
              <a:rPr lang="en-US" dirty="0"/>
              <a:t> library and 93.84% accuracy score is obtained.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150FE-C0E7-4FDE-94AD-31FBC58E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3249772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6357259" y="1004654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271124" y="388271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7DA9F-A3DA-46F6-9AB3-80FDA4009622}"/>
              </a:ext>
            </a:extLst>
          </p:cNvPr>
          <p:cNvSpPr/>
          <p:nvPr/>
        </p:nvSpPr>
        <p:spPr>
          <a:xfrm>
            <a:off x="4367723" y="1695452"/>
            <a:ext cx="5558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heatmap is a graphical representation of data where values are depicted by colour.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are essential in detecting what does or doesn’t work on a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9FB6B-63AD-4429-9C09-3004B9D8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79" y="3380401"/>
            <a:ext cx="6428792" cy="35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068887" y="-5537269"/>
            <a:ext cx="4491565" cy="17932537"/>
          </a:xfrm>
          <a:prstGeom prst="stripedRightArrow">
            <a:avLst>
              <a:gd name="adj1" fmla="val 38491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106252" y="358323"/>
            <a:ext cx="5728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Machine Learning Techniques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0EEB0-912D-4A25-B57E-CFB581B50F28}"/>
              </a:ext>
            </a:extLst>
          </p:cNvPr>
          <p:cNvSpPr/>
          <p:nvPr/>
        </p:nvSpPr>
        <p:spPr>
          <a:xfrm>
            <a:off x="271124" y="1695452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Artificial Neural Network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69EAB-6B2C-465E-B378-58BA4A976158}"/>
              </a:ext>
            </a:extLst>
          </p:cNvPr>
          <p:cNvSpPr/>
          <p:nvPr/>
        </p:nvSpPr>
        <p:spPr>
          <a:xfrm>
            <a:off x="271124" y="2133991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F9232-0AC2-4BF4-8A8F-B899DF5353A8}"/>
              </a:ext>
            </a:extLst>
          </p:cNvPr>
          <p:cNvSpPr/>
          <p:nvPr/>
        </p:nvSpPr>
        <p:spPr>
          <a:xfrm>
            <a:off x="271124" y="2572530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D9650-6F13-4778-A253-15E44176E0DB}"/>
              </a:ext>
            </a:extLst>
          </p:cNvPr>
          <p:cNvSpPr/>
          <p:nvPr/>
        </p:nvSpPr>
        <p:spPr>
          <a:xfrm>
            <a:off x="271124" y="3011069"/>
            <a:ext cx="249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K- Nearest Neighbour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D35E-41D2-40AE-B8A3-8FEB11197E98}"/>
              </a:ext>
            </a:extLst>
          </p:cNvPr>
          <p:cNvSpPr/>
          <p:nvPr/>
        </p:nvSpPr>
        <p:spPr>
          <a:xfrm>
            <a:off x="271124" y="3446890"/>
            <a:ext cx="14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E2CA4-2647-4C1A-A9B3-25674494D415}"/>
              </a:ext>
            </a:extLst>
          </p:cNvPr>
          <p:cNvSpPr/>
          <p:nvPr/>
        </p:nvSpPr>
        <p:spPr>
          <a:xfrm>
            <a:off x="6357259" y="100465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23F4C0-1F1A-4BCA-A0F1-9CEC15C0DABA}"/>
              </a:ext>
            </a:extLst>
          </p:cNvPr>
          <p:cNvSpPr/>
          <p:nvPr/>
        </p:nvSpPr>
        <p:spPr>
          <a:xfrm>
            <a:off x="3969267" y="1635134"/>
            <a:ext cx="8018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is used for predicting categorical dependent variables using a given set of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logistic regression, instead of fitting a regression line, we fit an “S” shaped logistic function which predicts two values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has been implemented and 96.92% accuracy score is obtained</a:t>
            </a:r>
            <a:r>
              <a:rPr lang="en-IN" dirty="0"/>
              <a:t>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A808529-1EEE-40F4-8A09-C012681D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99" y="3943458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123">
            <a:extLst>
              <a:ext uri="{FF2B5EF4-FFF2-40B4-BE49-F238E27FC236}">
                <a16:creationId xmlns:a16="http://schemas.microsoft.com/office/drawing/2014/main" id="{950ACD1E-F859-42F2-A068-E5DA63B8A5B6}"/>
              </a:ext>
            </a:extLst>
          </p:cNvPr>
          <p:cNvSpPr/>
          <p:nvPr/>
        </p:nvSpPr>
        <p:spPr>
          <a:xfrm>
            <a:off x="2513582" y="19102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highlight the increasing rate of thyroid gland diseases </a:t>
            </a:r>
          </a:p>
        </p:txBody>
      </p:sp>
      <p:sp>
        <p:nvSpPr>
          <p:cNvPr id="5" name="!!123">
            <a:extLst>
              <a:ext uri="{FF2B5EF4-FFF2-40B4-BE49-F238E27FC236}">
                <a16:creationId xmlns:a16="http://schemas.microsoft.com/office/drawing/2014/main" id="{A9E36762-4C51-4005-818C-AB09F5FDA545}"/>
              </a:ext>
            </a:extLst>
          </p:cNvPr>
          <p:cNvSpPr/>
          <p:nvPr/>
        </p:nvSpPr>
        <p:spPr>
          <a:xfrm>
            <a:off x="2489200" y="3916748"/>
            <a:ext cx="9385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evaluate the effectiveness of different Machine Learning classifiers, namely Logistic Regression, KNN, SVM, Decision Tree Classifier, PCA, and XGBoost in predicting thyroid disease accurately. </a:t>
            </a:r>
          </a:p>
        </p:txBody>
      </p:sp>
      <p:sp>
        <p:nvSpPr>
          <p:cNvPr id="6" name="!!123">
            <a:extLst>
              <a:ext uri="{FF2B5EF4-FFF2-40B4-BE49-F238E27FC236}">
                <a16:creationId xmlns:a16="http://schemas.microsoft.com/office/drawing/2014/main" id="{5D6500F2-C1B5-4566-A251-6BE5BC063887}"/>
              </a:ext>
            </a:extLst>
          </p:cNvPr>
          <p:cNvSpPr/>
          <p:nvPr/>
        </p:nvSpPr>
        <p:spPr>
          <a:xfrm>
            <a:off x="2489200" y="2935083"/>
            <a:ext cx="938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propose the use of ML algorithms for the analysis of thyroid dataset and prediction of accuracy in diagnosis. </a:t>
            </a:r>
          </a:p>
        </p:txBody>
      </p:sp>
      <p:sp>
        <p:nvSpPr>
          <p:cNvPr id="9" name="!!123">
            <a:extLst>
              <a:ext uri="{FF2B5EF4-FFF2-40B4-BE49-F238E27FC236}">
                <a16:creationId xmlns:a16="http://schemas.microsoft.com/office/drawing/2014/main" id="{DC1DEEE4-2BED-4075-A968-E53EA6898DC4}"/>
              </a:ext>
            </a:extLst>
          </p:cNvPr>
          <p:cNvSpPr/>
          <p:nvPr/>
        </p:nvSpPr>
        <p:spPr>
          <a:xfrm>
            <a:off x="-940882" y="-23916"/>
            <a:ext cx="4549713" cy="1278629"/>
          </a:xfrm>
          <a:prstGeom prst="chevron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0" name="!!123">
            <a:extLst>
              <a:ext uri="{FF2B5EF4-FFF2-40B4-BE49-F238E27FC236}">
                <a16:creationId xmlns:a16="http://schemas.microsoft.com/office/drawing/2014/main" id="{5A05749A-5AD2-4C2A-9DE9-A8973052F92F}"/>
              </a:ext>
            </a:extLst>
          </p:cNvPr>
          <p:cNvSpPr/>
          <p:nvPr/>
        </p:nvSpPr>
        <p:spPr>
          <a:xfrm>
            <a:off x="476148" y="292232"/>
            <a:ext cx="20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!!123">
            <a:extLst>
              <a:ext uri="{FF2B5EF4-FFF2-40B4-BE49-F238E27FC236}">
                <a16:creationId xmlns:a16="http://schemas.microsoft.com/office/drawing/2014/main" id="{21C83F35-8166-428F-B60D-1EB007CFCC44}"/>
              </a:ext>
            </a:extLst>
          </p:cNvPr>
          <p:cNvSpPr/>
          <p:nvPr/>
        </p:nvSpPr>
        <p:spPr>
          <a:xfrm>
            <a:off x="2513582" y="5175412"/>
            <a:ext cx="938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use ML techniques as a tool for simplifying prediction, pattern recognition, and classification in the diagnosis of thyroid disease.</a:t>
            </a:r>
          </a:p>
        </p:txBody>
      </p:sp>
    </p:spTree>
    <p:extLst>
      <p:ext uri="{BB962C8B-B14F-4D97-AF65-F5344CB8AC3E}">
        <p14:creationId xmlns:p14="http://schemas.microsoft.com/office/powerpoint/2010/main" val="305977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123">
            <a:extLst>
              <a:ext uri="{FF2B5EF4-FFF2-40B4-BE49-F238E27FC236}">
                <a16:creationId xmlns:a16="http://schemas.microsoft.com/office/drawing/2014/main" id="{1132CA66-619C-4C26-8E2B-F1511ACADC6D}"/>
              </a:ext>
            </a:extLst>
          </p:cNvPr>
          <p:cNvSpPr/>
          <p:nvPr/>
        </p:nvSpPr>
        <p:spPr>
          <a:xfrm>
            <a:off x="685800" y="1787009"/>
            <a:ext cx="11391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1. The project uses machine learning to predict thyroid disease using the logistic regression algorithm.</a:t>
            </a:r>
          </a:p>
          <a:p>
            <a:endParaRPr lang="en-US" dirty="0"/>
          </a:p>
          <a:p>
            <a:r>
              <a:rPr lang="en-US" dirty="0"/>
              <a:t>2. Users input their data into a web app, which is then processed by the model, and the result is displayed on the screen.</a:t>
            </a:r>
          </a:p>
          <a:p>
            <a:endParaRPr lang="en-US" dirty="0"/>
          </a:p>
          <a:p>
            <a:r>
              <a:rPr lang="en-US" dirty="0"/>
              <a:t>3. The project aims to provide society with an efficient and accurate machine-learning model that can be used in disease detection applications.</a:t>
            </a:r>
          </a:p>
          <a:p>
            <a:endParaRPr lang="en-US" dirty="0"/>
          </a:p>
          <a:p>
            <a:r>
              <a:rPr lang="en-US" dirty="0"/>
              <a:t>4. Image processing of ultrasonic scanning of thyroid images can be used to predict thyroid nodules and cancer, which cannot be recognized in blood test reports.</a:t>
            </a:r>
          </a:p>
          <a:p>
            <a:endParaRPr lang="en-US" dirty="0"/>
          </a:p>
          <a:p>
            <a:r>
              <a:rPr lang="en-US" dirty="0"/>
              <a:t>5. Combining the results of both approaches could potentially cover all thyroid-related diseases.</a:t>
            </a:r>
            <a:endParaRPr lang="en-IN" dirty="0"/>
          </a:p>
        </p:txBody>
      </p:sp>
      <p:sp>
        <p:nvSpPr>
          <p:cNvPr id="5" name="!!123">
            <a:extLst>
              <a:ext uri="{FF2B5EF4-FFF2-40B4-BE49-F238E27FC236}">
                <a16:creationId xmlns:a16="http://schemas.microsoft.com/office/drawing/2014/main" id="{7EAB1942-4F57-4A0A-9871-3EEDE1B2C55A}"/>
              </a:ext>
            </a:extLst>
          </p:cNvPr>
          <p:cNvSpPr/>
          <p:nvPr/>
        </p:nvSpPr>
        <p:spPr>
          <a:xfrm>
            <a:off x="-470497" y="519460"/>
            <a:ext cx="3859259" cy="970383"/>
          </a:xfrm>
          <a:prstGeom prst="flowChartTerminator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!!123">
            <a:extLst>
              <a:ext uri="{FF2B5EF4-FFF2-40B4-BE49-F238E27FC236}">
                <a16:creationId xmlns:a16="http://schemas.microsoft.com/office/drawing/2014/main" id="{5F99A38B-E4A1-4845-85DE-844D26A35363}"/>
              </a:ext>
            </a:extLst>
          </p:cNvPr>
          <p:cNvSpPr/>
          <p:nvPr/>
        </p:nvSpPr>
        <p:spPr>
          <a:xfrm>
            <a:off x="313661" y="712265"/>
            <a:ext cx="2119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6081B3-F7DE-479A-AF1C-F86B8DAF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8895"/>
              </p:ext>
            </p:extLst>
          </p:nvPr>
        </p:nvGraphicFramePr>
        <p:xfrm>
          <a:off x="1948025" y="537454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4339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9157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372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8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96.92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Decision Tree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95.38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8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SVM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93.84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1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3E2-349F-4DD5-B2CC-0DEBCBB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215934"/>
            <a:ext cx="1525541" cy="80120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264AF-EC92-4733-B529-0327A660D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41" y="215934"/>
            <a:ext cx="8397968" cy="3311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F902C-8CF9-4A4E-8F5A-3166124F8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41" y="3713779"/>
            <a:ext cx="8397968" cy="29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7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123">
            <a:extLst>
              <a:ext uri="{FF2B5EF4-FFF2-40B4-BE49-F238E27FC236}">
                <a16:creationId xmlns:a16="http://schemas.microsoft.com/office/drawing/2014/main" id="{16811847-C077-497A-9C68-F794BED9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504825"/>
            <a:ext cx="10515600" cy="842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How we are using these research papers in our project?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!!123">
            <a:extLst>
              <a:ext uri="{FF2B5EF4-FFF2-40B4-BE49-F238E27FC236}">
                <a16:creationId xmlns:a16="http://schemas.microsoft.com/office/drawing/2014/main" id="{7B971A59-C150-408C-A49C-3B1E533B6DEC}"/>
              </a:ext>
            </a:extLst>
          </p:cNvPr>
          <p:cNvSpPr/>
          <p:nvPr/>
        </p:nvSpPr>
        <p:spPr>
          <a:xfrm>
            <a:off x="1440608" y="1950298"/>
            <a:ext cx="733386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we can utilize these Research papers to gain insights, select features, choose algorithms, develop models, and evaluate the performance of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We can use some Machine Learning techniques as follows.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SVM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KNN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Random Forest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XGBoost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PCA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0" name="!!123">
            <a:extLst>
              <a:ext uri="{FF2B5EF4-FFF2-40B4-BE49-F238E27FC236}">
                <a16:creationId xmlns:a16="http://schemas.microsoft.com/office/drawing/2014/main" id="{358AB083-DF80-4948-A0F4-9425C408EDEB}"/>
              </a:ext>
            </a:extLst>
          </p:cNvPr>
          <p:cNvCxnSpPr>
            <a:cxnSpLocks/>
          </p:cNvCxnSpPr>
          <p:nvPr/>
        </p:nvCxnSpPr>
        <p:spPr>
          <a:xfrm>
            <a:off x="0" y="1628775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5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123">
            <a:extLst>
              <a:ext uri="{FF2B5EF4-FFF2-40B4-BE49-F238E27FC236}">
                <a16:creationId xmlns:a16="http://schemas.microsoft.com/office/drawing/2014/main" id="{701C5EF4-D2DE-4109-B02E-CA26241EA272}"/>
              </a:ext>
            </a:extLst>
          </p:cNvPr>
          <p:cNvSpPr/>
          <p:nvPr/>
        </p:nvSpPr>
        <p:spPr>
          <a:xfrm>
            <a:off x="990600" y="1076326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Research Paper 1</a:t>
            </a:r>
          </a:p>
          <a:p>
            <a:r>
              <a:rPr lang="en-IN" dirty="0"/>
              <a:t>[1]. </a:t>
            </a:r>
            <a:r>
              <a:rPr lang="en-IN" dirty="0" err="1"/>
              <a:t>Lewiński</a:t>
            </a:r>
            <a:r>
              <a:rPr lang="en-IN" dirty="0"/>
              <a:t> A, </a:t>
            </a:r>
            <a:r>
              <a:rPr lang="en-IN" dirty="0" err="1"/>
              <a:t>Sewerynek</a:t>
            </a:r>
            <a:r>
              <a:rPr lang="en-IN" dirty="0"/>
              <a:t> E, </a:t>
            </a:r>
            <a:r>
              <a:rPr lang="en-IN" dirty="0" err="1"/>
              <a:t>Karbownik</a:t>
            </a:r>
            <a:r>
              <a:rPr lang="en-IN" dirty="0"/>
              <a:t> M: 2006. Aging processes and the thyroid gland. In Aging and Age-Related Diseases: The Basics. Edited by: </a:t>
            </a:r>
            <a:r>
              <a:rPr lang="en-IN" dirty="0" err="1"/>
              <a:t>Karasek</a:t>
            </a:r>
            <a:r>
              <a:rPr lang="en-IN" dirty="0"/>
              <a:t> M. New York: Nova Science Publishers, Inc;131–172.Google Scholar. </a:t>
            </a:r>
          </a:p>
          <a:p>
            <a:endParaRPr lang="en-IN" dirty="0"/>
          </a:p>
          <a:p>
            <a:r>
              <a:rPr lang="en-IN" dirty="0"/>
              <a:t>[2]. </a:t>
            </a:r>
            <a:r>
              <a:rPr lang="en-IN" dirty="0" err="1"/>
              <a:t>Faggiano</a:t>
            </a:r>
            <a:r>
              <a:rPr lang="en-IN" dirty="0"/>
              <a:t> A, Del </a:t>
            </a:r>
            <a:r>
              <a:rPr lang="en-IN" dirty="0" err="1"/>
              <a:t>Prete</a:t>
            </a:r>
            <a:r>
              <a:rPr lang="en-IN" dirty="0"/>
              <a:t> M, </a:t>
            </a:r>
            <a:r>
              <a:rPr lang="en-IN" dirty="0" err="1"/>
              <a:t>Marciello</a:t>
            </a:r>
            <a:r>
              <a:rPr lang="en-IN" dirty="0"/>
              <a:t> F, 2018. Marotta V, </a:t>
            </a:r>
            <a:r>
              <a:rPr lang="en-IN" dirty="0" err="1"/>
              <a:t>Ramundo</a:t>
            </a:r>
            <a:r>
              <a:rPr lang="en-IN" dirty="0"/>
              <a:t> V, </a:t>
            </a:r>
            <a:r>
              <a:rPr lang="en-IN" dirty="0" err="1"/>
              <a:t>Colao</a:t>
            </a:r>
            <a:r>
              <a:rPr lang="en-IN" dirty="0"/>
              <a:t> A: Thyroid diseases in elderly. Minerva Endocrinol 2011, 36: 211–231.PubMedGoogle Scholar International Journal of Computer Sciences and Engineering Vol.6(1), Jan 2018, EISSN: 2347-2693 ©, IJCSE All Rights Reserved 331. </a:t>
            </a:r>
          </a:p>
          <a:p>
            <a:endParaRPr lang="en-IN" dirty="0"/>
          </a:p>
          <a:p>
            <a:r>
              <a:rPr lang="en-IN" dirty="0"/>
              <a:t>[3]. </a:t>
            </a:r>
            <a:r>
              <a:rPr lang="en-IN" dirty="0" err="1"/>
              <a:t>Papaleontiou</a:t>
            </a:r>
            <a:r>
              <a:rPr lang="en-IN" dirty="0"/>
              <a:t> M, </a:t>
            </a:r>
            <a:r>
              <a:rPr lang="en-IN" dirty="0" err="1"/>
              <a:t>Haymart</a:t>
            </a:r>
            <a:r>
              <a:rPr lang="en-IN" dirty="0"/>
              <a:t> MR: 2012. Approach to and treatment of thyroid disorders in the Elderly. Med Clin North Am, 96: 297–310. 10.1016/j.mcna.2012.01.013. </a:t>
            </a:r>
          </a:p>
          <a:p>
            <a:endParaRPr lang="en-IN" dirty="0"/>
          </a:p>
          <a:p>
            <a:r>
              <a:rPr lang="en-IN" dirty="0"/>
              <a:t>Research Paper 2</a:t>
            </a:r>
          </a:p>
          <a:p>
            <a:r>
              <a:rPr lang="en-IN" dirty="0"/>
              <a:t>[1]Ankita Tyagi and Ritika </a:t>
            </a:r>
            <a:r>
              <a:rPr lang="en-IN" dirty="0" err="1"/>
              <a:t>Mehra</a:t>
            </a:r>
            <a:r>
              <a:rPr lang="en-IN" dirty="0"/>
              <a:t>. (2018).“Interactive Thyroid Disease Prediction System using Machine Learning Techniques” published on ResearchGate. </a:t>
            </a:r>
          </a:p>
          <a:p>
            <a:endParaRPr lang="en-IN" dirty="0"/>
          </a:p>
          <a:p>
            <a:r>
              <a:rPr lang="en-IN" dirty="0"/>
              <a:t>[2] </a:t>
            </a:r>
            <a:r>
              <a:rPr lang="en-IN" dirty="0" err="1"/>
              <a:t>YongFeng</a:t>
            </a:r>
            <a:r>
              <a:rPr lang="en-IN" dirty="0"/>
              <a:t> Wang,(2020). “Comparison Study of Radiomics and Deep-Learning Based Methods for Thyroid Nodules Classification using Ultrasound Images” published on </a:t>
            </a:r>
            <a:r>
              <a:rPr lang="en-IN" dirty="0" err="1"/>
              <a:t>IEEEAccess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[3] </a:t>
            </a:r>
            <a:r>
              <a:rPr lang="en-IN" dirty="0" err="1"/>
              <a:t>Sunila</a:t>
            </a:r>
            <a:r>
              <a:rPr lang="en-IN" dirty="0"/>
              <a:t> </a:t>
            </a:r>
            <a:r>
              <a:rPr lang="en-IN" dirty="0" err="1"/>
              <a:t>Godara</a:t>
            </a:r>
            <a:r>
              <a:rPr lang="en-IN" dirty="0"/>
              <a:t>,(2018). “Prediction of Thyroid Disease Using Machine Learning Techniques” published on IJEE.</a:t>
            </a:r>
          </a:p>
          <a:p>
            <a:endParaRPr lang="en-IN" dirty="0"/>
          </a:p>
        </p:txBody>
      </p:sp>
      <p:sp>
        <p:nvSpPr>
          <p:cNvPr id="6" name="!!123">
            <a:extLst>
              <a:ext uri="{FF2B5EF4-FFF2-40B4-BE49-F238E27FC236}">
                <a16:creationId xmlns:a16="http://schemas.microsoft.com/office/drawing/2014/main" id="{D272C7F5-F57A-4954-BE83-EB500264C6D5}"/>
              </a:ext>
            </a:extLst>
          </p:cNvPr>
          <p:cNvSpPr/>
          <p:nvPr/>
        </p:nvSpPr>
        <p:spPr>
          <a:xfrm>
            <a:off x="-1899666" y="0"/>
            <a:ext cx="6010275" cy="1076326"/>
          </a:xfrm>
          <a:prstGeom prst="flowChartDecision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3938A-B70B-4A05-9A8A-18921C2ED6DF}"/>
              </a:ext>
            </a:extLst>
          </p:cNvPr>
          <p:cNvSpPr/>
          <p:nvPr/>
        </p:nvSpPr>
        <p:spPr>
          <a:xfrm>
            <a:off x="515112" y="214998"/>
            <a:ext cx="2339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400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DB7F-F8B4-46F2-898C-41E8E048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3259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123">
            <a:extLst>
              <a:ext uri="{FF2B5EF4-FFF2-40B4-BE49-F238E27FC236}">
                <a16:creationId xmlns:a16="http://schemas.microsoft.com/office/drawing/2014/main" id="{BE8B116C-65BE-4B59-B582-0EF388E5CA12}"/>
              </a:ext>
            </a:extLst>
          </p:cNvPr>
          <p:cNvSpPr/>
          <p:nvPr/>
        </p:nvSpPr>
        <p:spPr>
          <a:xfrm rot="2310972">
            <a:off x="-4362123" y="-849119"/>
            <a:ext cx="7286840" cy="6309679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!!123">
            <a:extLst>
              <a:ext uri="{FF2B5EF4-FFF2-40B4-BE49-F238E27FC236}">
                <a16:creationId xmlns:a16="http://schemas.microsoft.com/office/drawing/2014/main" id="{BD9745D7-A96A-41EC-8B2B-B9566E9EC772}"/>
              </a:ext>
            </a:extLst>
          </p:cNvPr>
          <p:cNvSpPr/>
          <p:nvPr/>
        </p:nvSpPr>
        <p:spPr>
          <a:xfrm>
            <a:off x="402773" y="1860188"/>
            <a:ext cx="3597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Collection</a:t>
            </a:r>
          </a:p>
        </p:txBody>
      </p:sp>
      <p:sp>
        <p:nvSpPr>
          <p:cNvPr id="2" name="!!123">
            <a:extLst>
              <a:ext uri="{FF2B5EF4-FFF2-40B4-BE49-F238E27FC236}">
                <a16:creationId xmlns:a16="http://schemas.microsoft.com/office/drawing/2014/main" id="{7FCDF975-A4CE-4B0E-A0A2-1B5433D00450}"/>
              </a:ext>
            </a:extLst>
          </p:cNvPr>
          <p:cNvSpPr/>
          <p:nvPr/>
        </p:nvSpPr>
        <p:spPr>
          <a:xfrm>
            <a:off x="4314825" y="2659559"/>
            <a:ext cx="7810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We collected s</a:t>
            </a:r>
            <a:r>
              <a:rPr lang="en-IN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econdary data ( Thyroid dataset &amp; Thyroid attribute names ) from the UCI repository.</a:t>
            </a:r>
            <a:endParaRPr lang="en-IN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!!123">
            <a:extLst>
              <a:ext uri="{FF2B5EF4-FFF2-40B4-BE49-F238E27FC236}">
                <a16:creationId xmlns:a16="http://schemas.microsoft.com/office/drawing/2014/main" id="{CADEF56A-2F32-4A19-A4AE-9FD3F29C0B6F}"/>
              </a:ext>
            </a:extLst>
          </p:cNvPr>
          <p:cNvSpPr/>
          <p:nvPr/>
        </p:nvSpPr>
        <p:spPr>
          <a:xfrm>
            <a:off x="4314825" y="3713050"/>
            <a:ext cx="781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Dataset consists of 29 attribute values such as age, sex, on thyroxine, query on thyroxine, on antithyroid medication, sick, etc</a:t>
            </a:r>
          </a:p>
        </p:txBody>
      </p:sp>
      <p:sp>
        <p:nvSpPr>
          <p:cNvPr id="6" name="!!123">
            <a:extLst>
              <a:ext uri="{FF2B5EF4-FFF2-40B4-BE49-F238E27FC236}">
                <a16:creationId xmlns:a16="http://schemas.microsoft.com/office/drawing/2014/main" id="{7B5C253F-FABB-4D47-A76C-C6C7D865C603}"/>
              </a:ext>
            </a:extLst>
          </p:cNvPr>
          <p:cNvSpPr/>
          <p:nvPr/>
        </p:nvSpPr>
        <p:spPr>
          <a:xfrm>
            <a:off x="4314825" y="4795233"/>
            <a:ext cx="781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Thyroid disease records supplied by the Garavan Institute and J. Ross; Quinlan, New South Wales Institute, Sydney, Australia. 1987.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6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123">
            <a:extLst>
              <a:ext uri="{FF2B5EF4-FFF2-40B4-BE49-F238E27FC236}">
                <a16:creationId xmlns:a16="http://schemas.microsoft.com/office/drawing/2014/main" id="{BE8B116C-65BE-4B59-B582-0EF388E5CA12}"/>
              </a:ext>
            </a:extLst>
          </p:cNvPr>
          <p:cNvSpPr/>
          <p:nvPr/>
        </p:nvSpPr>
        <p:spPr>
          <a:xfrm rot="7191627">
            <a:off x="-4066733" y="1134639"/>
            <a:ext cx="7547485" cy="6088312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!!123">
            <a:extLst>
              <a:ext uri="{FF2B5EF4-FFF2-40B4-BE49-F238E27FC236}">
                <a16:creationId xmlns:a16="http://schemas.microsoft.com/office/drawing/2014/main" id="{BD9745D7-A96A-41EC-8B2B-B9566E9EC772}"/>
              </a:ext>
            </a:extLst>
          </p:cNvPr>
          <p:cNvSpPr/>
          <p:nvPr/>
        </p:nvSpPr>
        <p:spPr>
          <a:xfrm>
            <a:off x="190500" y="2624470"/>
            <a:ext cx="3597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Research Paper 1</a:t>
            </a:r>
          </a:p>
        </p:txBody>
      </p:sp>
      <p:sp>
        <p:nvSpPr>
          <p:cNvPr id="4" name="!!123">
            <a:extLst>
              <a:ext uri="{FF2B5EF4-FFF2-40B4-BE49-F238E27FC236}">
                <a16:creationId xmlns:a16="http://schemas.microsoft.com/office/drawing/2014/main" id="{1132CA66-619C-4C26-8E2B-F1511ACADC6D}"/>
              </a:ext>
            </a:extLst>
          </p:cNvPr>
          <p:cNvSpPr/>
          <p:nvPr/>
        </p:nvSpPr>
        <p:spPr>
          <a:xfrm>
            <a:off x="4470400" y="2596634"/>
            <a:ext cx="772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THYROID CANCER DETECTION USING MACHINE LEARNING TECHNIQUES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7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123">
            <a:extLst>
              <a:ext uri="{FF2B5EF4-FFF2-40B4-BE49-F238E27FC236}">
                <a16:creationId xmlns:a16="http://schemas.microsoft.com/office/drawing/2014/main" id="{BE8B116C-65BE-4B59-B582-0EF388E5CA12}"/>
              </a:ext>
            </a:extLst>
          </p:cNvPr>
          <p:cNvSpPr/>
          <p:nvPr/>
        </p:nvSpPr>
        <p:spPr>
          <a:xfrm rot="11257795">
            <a:off x="-110411" y="-240225"/>
            <a:ext cx="3777571" cy="1806800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!!123">
            <a:extLst>
              <a:ext uri="{FF2B5EF4-FFF2-40B4-BE49-F238E27FC236}">
                <a16:creationId xmlns:a16="http://schemas.microsoft.com/office/drawing/2014/main" id="{D3FE7C43-2461-4B41-97B8-857E0895482B}"/>
              </a:ext>
            </a:extLst>
          </p:cNvPr>
          <p:cNvSpPr/>
          <p:nvPr/>
        </p:nvSpPr>
        <p:spPr>
          <a:xfrm>
            <a:off x="609598" y="376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!!123">
            <a:extLst>
              <a:ext uri="{FF2B5EF4-FFF2-40B4-BE49-F238E27FC236}">
                <a16:creationId xmlns:a16="http://schemas.microsoft.com/office/drawing/2014/main" id="{FF7F551E-5397-48A7-AC82-22A962CFD6CF}"/>
              </a:ext>
            </a:extLst>
          </p:cNvPr>
          <p:cNvSpPr/>
          <p:nvPr/>
        </p:nvSpPr>
        <p:spPr>
          <a:xfrm>
            <a:off x="2230014" y="2094065"/>
            <a:ext cx="89511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Hyperthyroidism affects about 2% of individuals while hypothyroidism affects about 1% of individuals.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Both of these disorders can be caused by thyroid gland dysfunction, pituitary gland failure, or hypothalamic malfunction.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Machine learning is a set of tools that can be used for prediction, pattern recognition, and classification.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study in the article uses six machine learning classifiers, including Naïve Bayes, KNN, SVM, Decision Tree Classifier, ANN, and AdaBoost.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002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123">
            <a:extLst>
              <a:ext uri="{FF2B5EF4-FFF2-40B4-BE49-F238E27FC236}">
                <a16:creationId xmlns:a16="http://schemas.microsoft.com/office/drawing/2014/main" id="{950ACD1E-F859-42F2-A068-E5DA63B8A5B6}"/>
              </a:ext>
            </a:extLst>
          </p:cNvPr>
          <p:cNvSpPr/>
          <p:nvPr/>
        </p:nvSpPr>
        <p:spPr>
          <a:xfrm>
            <a:off x="2513582" y="19102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highlight the increasing rate of thyroid gland diseases </a:t>
            </a:r>
          </a:p>
        </p:txBody>
      </p:sp>
      <p:sp>
        <p:nvSpPr>
          <p:cNvPr id="5" name="!!123">
            <a:extLst>
              <a:ext uri="{FF2B5EF4-FFF2-40B4-BE49-F238E27FC236}">
                <a16:creationId xmlns:a16="http://schemas.microsoft.com/office/drawing/2014/main" id="{A9E36762-4C51-4005-818C-AB09F5FDA545}"/>
              </a:ext>
            </a:extLst>
          </p:cNvPr>
          <p:cNvSpPr/>
          <p:nvPr/>
        </p:nvSpPr>
        <p:spPr>
          <a:xfrm>
            <a:off x="2489200" y="4003398"/>
            <a:ext cx="938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evaluate the effectiveness of six different Machine Learning classifiers, namely Naive Bayes, KNN, SVM, Decision Tree Classifier, ANN, and AdaBoost, in predicting thyroid cancer accurately. </a:t>
            </a:r>
          </a:p>
        </p:txBody>
      </p:sp>
      <p:sp>
        <p:nvSpPr>
          <p:cNvPr id="6" name="!!123">
            <a:extLst>
              <a:ext uri="{FF2B5EF4-FFF2-40B4-BE49-F238E27FC236}">
                <a16:creationId xmlns:a16="http://schemas.microsoft.com/office/drawing/2014/main" id="{5D6500F2-C1B5-4566-A251-6BE5BC063887}"/>
              </a:ext>
            </a:extLst>
          </p:cNvPr>
          <p:cNvSpPr/>
          <p:nvPr/>
        </p:nvSpPr>
        <p:spPr>
          <a:xfrm>
            <a:off x="2489200" y="3290986"/>
            <a:ext cx="938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propose the use of ML algorithms for the analysis of thyroid dataset and prediction of accuracy in diagnosis. </a:t>
            </a:r>
          </a:p>
        </p:txBody>
      </p:sp>
      <p:sp>
        <p:nvSpPr>
          <p:cNvPr id="7" name="!!123">
            <a:extLst>
              <a:ext uri="{FF2B5EF4-FFF2-40B4-BE49-F238E27FC236}">
                <a16:creationId xmlns:a16="http://schemas.microsoft.com/office/drawing/2014/main" id="{15F21E39-5031-42C5-BA76-E25D5F38D84E}"/>
              </a:ext>
            </a:extLst>
          </p:cNvPr>
          <p:cNvSpPr/>
          <p:nvPr/>
        </p:nvSpPr>
        <p:spPr>
          <a:xfrm>
            <a:off x="2513582" y="2506669"/>
            <a:ext cx="7813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emphasize the importance of early detection and accurate diagnosis of thyroid cancer. </a:t>
            </a:r>
          </a:p>
        </p:txBody>
      </p:sp>
      <p:sp>
        <p:nvSpPr>
          <p:cNvPr id="9" name="!!123">
            <a:extLst>
              <a:ext uri="{FF2B5EF4-FFF2-40B4-BE49-F238E27FC236}">
                <a16:creationId xmlns:a16="http://schemas.microsoft.com/office/drawing/2014/main" id="{DC1DEEE4-2BED-4075-A968-E53EA6898DC4}"/>
              </a:ext>
            </a:extLst>
          </p:cNvPr>
          <p:cNvSpPr/>
          <p:nvPr/>
        </p:nvSpPr>
        <p:spPr>
          <a:xfrm>
            <a:off x="-940882" y="-23916"/>
            <a:ext cx="4549713" cy="1278629"/>
          </a:xfrm>
          <a:prstGeom prst="chevron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0" name="!!123">
            <a:extLst>
              <a:ext uri="{FF2B5EF4-FFF2-40B4-BE49-F238E27FC236}">
                <a16:creationId xmlns:a16="http://schemas.microsoft.com/office/drawing/2014/main" id="{5A05749A-5AD2-4C2A-9DE9-A8973052F92F}"/>
              </a:ext>
            </a:extLst>
          </p:cNvPr>
          <p:cNvSpPr/>
          <p:nvPr/>
        </p:nvSpPr>
        <p:spPr>
          <a:xfrm>
            <a:off x="476148" y="292232"/>
            <a:ext cx="20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!!123">
            <a:extLst>
              <a:ext uri="{FF2B5EF4-FFF2-40B4-BE49-F238E27FC236}">
                <a16:creationId xmlns:a16="http://schemas.microsoft.com/office/drawing/2014/main" id="{FE75434B-79CE-47ED-8BC4-FE5F52B161CE}"/>
              </a:ext>
            </a:extLst>
          </p:cNvPr>
          <p:cNvSpPr/>
          <p:nvPr/>
        </p:nvSpPr>
        <p:spPr>
          <a:xfrm>
            <a:off x="2513582" y="4787715"/>
            <a:ext cx="9385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compare the accuracy of Logistic Regression and SVM classifier.</a:t>
            </a:r>
          </a:p>
        </p:txBody>
      </p:sp>
      <p:sp>
        <p:nvSpPr>
          <p:cNvPr id="13" name="!!123">
            <a:extLst>
              <a:ext uri="{FF2B5EF4-FFF2-40B4-BE49-F238E27FC236}">
                <a16:creationId xmlns:a16="http://schemas.microsoft.com/office/drawing/2014/main" id="{21C83F35-8166-428F-B60D-1EB007CFCC44}"/>
              </a:ext>
            </a:extLst>
          </p:cNvPr>
          <p:cNvSpPr/>
          <p:nvPr/>
        </p:nvSpPr>
        <p:spPr>
          <a:xfrm>
            <a:off x="2513582" y="5320123"/>
            <a:ext cx="938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use ML techniques as a tool for simplifying prediction, pattern recognition, and classification in the diagnosis of thyroid cancer.</a:t>
            </a:r>
          </a:p>
        </p:txBody>
      </p:sp>
    </p:spTree>
    <p:extLst>
      <p:ext uri="{BB962C8B-B14F-4D97-AF65-F5344CB8AC3E}">
        <p14:creationId xmlns:p14="http://schemas.microsoft.com/office/powerpoint/2010/main" val="7346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123">
            <a:extLst>
              <a:ext uri="{FF2B5EF4-FFF2-40B4-BE49-F238E27FC236}">
                <a16:creationId xmlns:a16="http://schemas.microsoft.com/office/drawing/2014/main" id="{DC1DEEE4-2BED-4075-A968-E53EA6898DC4}"/>
              </a:ext>
            </a:extLst>
          </p:cNvPr>
          <p:cNvSpPr/>
          <p:nvPr/>
        </p:nvSpPr>
        <p:spPr>
          <a:xfrm>
            <a:off x="-940882" y="-23916"/>
            <a:ext cx="4549713" cy="1278629"/>
          </a:xfrm>
          <a:prstGeom prst="chevron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0" name="!!123">
            <a:extLst>
              <a:ext uri="{FF2B5EF4-FFF2-40B4-BE49-F238E27FC236}">
                <a16:creationId xmlns:a16="http://schemas.microsoft.com/office/drawing/2014/main" id="{5A05749A-5AD2-4C2A-9DE9-A8973052F92F}"/>
              </a:ext>
            </a:extLst>
          </p:cNvPr>
          <p:cNvSpPr/>
          <p:nvPr/>
        </p:nvSpPr>
        <p:spPr>
          <a:xfrm>
            <a:off x="476148" y="292232"/>
            <a:ext cx="2013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DCD1-C2A9-45F7-B724-A504DB86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8" y="1570861"/>
            <a:ext cx="11472828" cy="47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123">
            <a:extLst>
              <a:ext uri="{FF2B5EF4-FFF2-40B4-BE49-F238E27FC236}">
                <a16:creationId xmlns:a16="http://schemas.microsoft.com/office/drawing/2014/main" id="{167B15DD-FB25-4A06-A783-FF9AB3C79363}"/>
              </a:ext>
            </a:extLst>
          </p:cNvPr>
          <p:cNvSpPr/>
          <p:nvPr/>
        </p:nvSpPr>
        <p:spPr>
          <a:xfrm flipH="1">
            <a:off x="-1187453" y="-324503"/>
            <a:ext cx="4235451" cy="2086628"/>
          </a:xfrm>
          <a:prstGeom prst="stripedRightArrow">
            <a:avLst>
              <a:gd name="adj1" fmla="val 41093"/>
              <a:gd name="adj2" fmla="val 50000"/>
            </a:avLst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!!123">
            <a:extLst>
              <a:ext uri="{FF2B5EF4-FFF2-40B4-BE49-F238E27FC236}">
                <a16:creationId xmlns:a16="http://schemas.microsoft.com/office/drawing/2014/main" id="{2D958520-FE26-4CEF-BF0A-FAE456F1475B}"/>
              </a:ext>
            </a:extLst>
          </p:cNvPr>
          <p:cNvSpPr/>
          <p:nvPr/>
        </p:nvSpPr>
        <p:spPr>
          <a:xfrm>
            <a:off x="-32896" y="395645"/>
            <a:ext cx="2773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B85DC8-E288-4C75-85AF-9749484A484F}"/>
              </a:ext>
            </a:extLst>
          </p:cNvPr>
          <p:cNvSpPr/>
          <p:nvPr/>
        </p:nvSpPr>
        <p:spPr>
          <a:xfrm>
            <a:off x="6272081" y="3270833"/>
            <a:ext cx="4252849" cy="805967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A7C272-B6F2-49E7-BB4D-FC9963E7590A}"/>
              </a:ext>
            </a:extLst>
          </p:cNvPr>
          <p:cNvSpPr/>
          <p:nvPr/>
        </p:nvSpPr>
        <p:spPr>
          <a:xfrm>
            <a:off x="2550279" y="3314501"/>
            <a:ext cx="264989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6B9B635-7EFD-4A18-AF65-6C1726EAACF7}"/>
              </a:ext>
            </a:extLst>
          </p:cNvPr>
          <p:cNvSpPr/>
          <p:nvPr/>
        </p:nvSpPr>
        <p:spPr>
          <a:xfrm>
            <a:off x="3961083" y="2323067"/>
            <a:ext cx="3635669" cy="613700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407757-A25E-47A5-92BA-0DEAAC988A99}"/>
              </a:ext>
            </a:extLst>
          </p:cNvPr>
          <p:cNvSpPr/>
          <p:nvPr/>
        </p:nvSpPr>
        <p:spPr>
          <a:xfrm>
            <a:off x="4453973" y="1331197"/>
            <a:ext cx="264989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02CB49-8C67-4213-84A2-74974E4D1CF6}"/>
              </a:ext>
            </a:extLst>
          </p:cNvPr>
          <p:cNvSpPr/>
          <p:nvPr/>
        </p:nvSpPr>
        <p:spPr>
          <a:xfrm>
            <a:off x="4453973" y="395645"/>
            <a:ext cx="264989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D7F45EA-B276-4A5C-9DCB-F3FD82BA25D3}"/>
              </a:ext>
            </a:extLst>
          </p:cNvPr>
          <p:cNvSpPr/>
          <p:nvPr/>
        </p:nvSpPr>
        <p:spPr>
          <a:xfrm>
            <a:off x="3047999" y="4385616"/>
            <a:ext cx="6068009" cy="824853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2F21D0-0248-4FF3-B1B1-8FDB3CB14842}"/>
              </a:ext>
            </a:extLst>
          </p:cNvPr>
          <p:cNvSpPr/>
          <p:nvPr/>
        </p:nvSpPr>
        <p:spPr>
          <a:xfrm>
            <a:off x="4757056" y="5463638"/>
            <a:ext cx="2649894" cy="625151"/>
          </a:xfrm>
          <a:prstGeom prst="roundRect">
            <a:avLst/>
          </a:prstGeom>
          <a:solidFill>
            <a:srgbClr val="4472C4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A13CFF-579D-42DF-826C-1DA88AE18B0E}"/>
              </a:ext>
            </a:extLst>
          </p:cNvPr>
          <p:cNvSpPr/>
          <p:nvPr/>
        </p:nvSpPr>
        <p:spPr>
          <a:xfrm>
            <a:off x="5313888" y="506292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C922B-B491-48FD-9D56-182249AFB1FD}"/>
              </a:ext>
            </a:extLst>
          </p:cNvPr>
          <p:cNvSpPr/>
          <p:nvPr/>
        </p:nvSpPr>
        <p:spPr>
          <a:xfrm>
            <a:off x="4694519" y="1434763"/>
            <a:ext cx="216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Pre-Processing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17BBA-8397-4D10-AAF3-A73AE5ADA333}"/>
              </a:ext>
            </a:extLst>
          </p:cNvPr>
          <p:cNvSpPr/>
          <p:nvPr/>
        </p:nvSpPr>
        <p:spPr>
          <a:xfrm>
            <a:off x="4135825" y="2411869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Dataset divided into two datasets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4A853B-851E-4D65-AE9C-EE6ECC7D8F18}"/>
              </a:ext>
            </a:extLst>
          </p:cNvPr>
          <p:cNvSpPr/>
          <p:nvPr/>
        </p:nvSpPr>
        <p:spPr>
          <a:xfrm>
            <a:off x="3220944" y="3429000"/>
            <a:ext cx="130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All features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E80114-1EA5-4AB7-BF98-AF2424809CD7}"/>
              </a:ext>
            </a:extLst>
          </p:cNvPr>
          <p:cNvSpPr/>
          <p:nvPr/>
        </p:nvSpPr>
        <p:spPr>
          <a:xfrm>
            <a:off x="6523870" y="3352898"/>
            <a:ext cx="4106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Without Query Thyroxine and Query Hyperthyroid and query hyperthyroid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3607EC-26A7-42BA-A5C6-1D27E149967E}"/>
              </a:ext>
            </a:extLst>
          </p:cNvPr>
          <p:cNvSpPr/>
          <p:nvPr/>
        </p:nvSpPr>
        <p:spPr>
          <a:xfrm>
            <a:off x="4185449" y="4410866"/>
            <a:ext cx="3498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ML Algorithm</a:t>
            </a:r>
          </a:p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(DT,SVM,RF,NB,LR,KNN,NLP)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A3E6FC-CBF7-42AB-8027-4F68472B80BA}"/>
              </a:ext>
            </a:extLst>
          </p:cNvPr>
          <p:cNvSpPr/>
          <p:nvPr/>
        </p:nvSpPr>
        <p:spPr>
          <a:xfrm>
            <a:off x="4723829" y="5599338"/>
            <a:ext cx="274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Classified Accuracy Result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46B60E-ACE4-45EE-AC47-8F0404F30E57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5778920" y="1020796"/>
            <a:ext cx="0" cy="31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0F8EA3-7925-486A-B23A-AD71984B299C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flipH="1">
            <a:off x="5778918" y="1956348"/>
            <a:ext cx="2" cy="36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55A03A-CB85-476A-9989-7A61B5D3E103}"/>
              </a:ext>
            </a:extLst>
          </p:cNvPr>
          <p:cNvCxnSpPr/>
          <p:nvPr/>
        </p:nvCxnSpPr>
        <p:spPr>
          <a:xfrm>
            <a:off x="3875225" y="3088433"/>
            <a:ext cx="452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0E098B-87BA-42EB-BFB2-A144C4982E5A}"/>
              </a:ext>
            </a:extLst>
          </p:cNvPr>
          <p:cNvCxnSpPr>
            <a:stCxn id="26" idx="2"/>
          </p:cNvCxnSpPr>
          <p:nvPr/>
        </p:nvCxnSpPr>
        <p:spPr>
          <a:xfrm flipH="1">
            <a:off x="5778917" y="2936767"/>
            <a:ext cx="1" cy="15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7B27F6-64B5-4BA2-857B-E7D57347EE79}"/>
              </a:ext>
            </a:extLst>
          </p:cNvPr>
          <p:cNvCxnSpPr>
            <a:endCxn id="25" idx="0"/>
          </p:cNvCxnSpPr>
          <p:nvPr/>
        </p:nvCxnSpPr>
        <p:spPr>
          <a:xfrm>
            <a:off x="3875225" y="3088433"/>
            <a:ext cx="1" cy="2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6206A-7BBF-452E-800E-42AAEDADBA49}"/>
              </a:ext>
            </a:extLst>
          </p:cNvPr>
          <p:cNvCxnSpPr>
            <a:endCxn id="24" idx="0"/>
          </p:cNvCxnSpPr>
          <p:nvPr/>
        </p:nvCxnSpPr>
        <p:spPr>
          <a:xfrm>
            <a:off x="8398505" y="3088433"/>
            <a:ext cx="1" cy="18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21E226-B0A4-4F06-99C8-173F7F91CD47}"/>
              </a:ext>
            </a:extLst>
          </p:cNvPr>
          <p:cNvCxnSpPr>
            <a:stCxn id="25" idx="2"/>
          </p:cNvCxnSpPr>
          <p:nvPr/>
        </p:nvCxnSpPr>
        <p:spPr>
          <a:xfrm flipH="1">
            <a:off x="3875225" y="3939652"/>
            <a:ext cx="1" cy="44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DED174-BA29-4675-93C0-B63A35615DD4}"/>
              </a:ext>
            </a:extLst>
          </p:cNvPr>
          <p:cNvCxnSpPr>
            <a:stCxn id="24" idx="2"/>
          </p:cNvCxnSpPr>
          <p:nvPr/>
        </p:nvCxnSpPr>
        <p:spPr>
          <a:xfrm flipH="1">
            <a:off x="8398505" y="4076800"/>
            <a:ext cx="1" cy="3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228645-CC85-468F-956C-485FBBC77DB8}"/>
              </a:ext>
            </a:extLst>
          </p:cNvPr>
          <p:cNvCxnSpPr>
            <a:stCxn id="36" idx="2"/>
          </p:cNvCxnSpPr>
          <p:nvPr/>
        </p:nvCxnSpPr>
        <p:spPr>
          <a:xfrm>
            <a:off x="6082004" y="5210469"/>
            <a:ext cx="13996" cy="2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2016</Words>
  <Application>Microsoft Office PowerPoint</Application>
  <PresentationFormat>Widescreen</PresentationFormat>
  <Paragraphs>292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Algerian</vt:lpstr>
      <vt:lpstr>Arial</vt:lpstr>
      <vt:lpstr>Arial Black</vt:lpstr>
      <vt:lpstr>Calibri</vt:lpstr>
      <vt:lpstr>Calibri Light</vt:lpstr>
      <vt:lpstr>Cambria</vt:lpstr>
      <vt:lpstr>Segoe UI</vt:lpstr>
      <vt:lpstr>Wingdings</vt:lpstr>
      <vt:lpstr>Office Theme</vt:lpstr>
      <vt:lpstr>  Maratha Vidya Prasarak Samaj’s K.R.T. Arts, B.H. Commerce &amp; A.M. Science (KTHM) College, Nashik. ​ 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How we are using these research papers in our project?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K.R.T. Arts, B.H. Commerce and A.M. Science (KTHM) College, Nashik.</dc:title>
  <dc:creator>admin</dc:creator>
  <cp:lastModifiedBy>admin</cp:lastModifiedBy>
  <cp:revision>76</cp:revision>
  <dcterms:created xsi:type="dcterms:W3CDTF">2023-05-01T10:17:39Z</dcterms:created>
  <dcterms:modified xsi:type="dcterms:W3CDTF">2023-05-17T06:38:53Z</dcterms:modified>
</cp:coreProperties>
</file>