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3"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1"/>
    <a:srgbClr val="FCD0CA"/>
    <a:srgbClr val="5E996D"/>
    <a:srgbClr val="7FB2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40" autoAdjust="0"/>
    <p:restoredTop sz="94660"/>
  </p:normalViewPr>
  <p:slideViewPr>
    <p:cSldViewPr snapToGrid="0">
      <p:cViewPr>
        <p:scale>
          <a:sx n="140" d="100"/>
          <a:sy n="140" d="100"/>
        </p:scale>
        <p:origin x="1352"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4A941-B9F2-45FC-A3BE-5067225D971F}" type="datetimeFigureOut">
              <a:rPr lang="en-GB" smtClean="0"/>
              <a:t>08/08/2016</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CE974-62BD-46B5-97A3-B2AD892EB766}" type="slidenum">
              <a:rPr lang="en-GB" smtClean="0"/>
              <a:t>‹#›</a:t>
            </a:fld>
            <a:endParaRPr lang="en-GB"/>
          </a:p>
        </p:txBody>
      </p:sp>
    </p:spTree>
    <p:extLst>
      <p:ext uri="{BB962C8B-B14F-4D97-AF65-F5344CB8AC3E}">
        <p14:creationId xmlns:p14="http://schemas.microsoft.com/office/powerpoint/2010/main" val="296506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81B2EA-72FB-4D17-8C82-4B53A14DEDA5}"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319732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81B2EA-72FB-4D17-8C82-4B53A14DEDA5}"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213147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81B2EA-72FB-4D17-8C82-4B53A14DEDA5}"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390952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81B2EA-72FB-4D17-8C82-4B53A14DEDA5}"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41827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81B2EA-72FB-4D17-8C82-4B53A14DEDA5}" type="datetimeFigureOut">
              <a:rPr lang="en-GB" smtClean="0"/>
              <a:t>08/08/2016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51829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81B2EA-72FB-4D17-8C82-4B53A14DEDA5}" type="datetimeFigureOut">
              <a:rPr lang="en-GB" smtClean="0"/>
              <a:t>08/08/2016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422006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81B2EA-72FB-4D17-8C82-4B53A14DEDA5}" type="datetimeFigureOut">
              <a:rPr lang="en-GB" smtClean="0"/>
              <a:t>08/08/2016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227221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81B2EA-72FB-4D17-8C82-4B53A14DEDA5}" type="datetimeFigureOut">
              <a:rPr lang="en-GB" smtClean="0"/>
              <a:t>08/08/2016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40150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1B2EA-72FB-4D17-8C82-4B53A14DEDA5}" type="datetimeFigureOut">
              <a:rPr lang="en-GB" smtClean="0"/>
              <a:t>08/08/2016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182017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81B2EA-72FB-4D17-8C82-4B53A14DEDA5}" type="datetimeFigureOut">
              <a:rPr lang="en-GB" smtClean="0"/>
              <a:t>08/08/2016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26384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81B2EA-72FB-4D17-8C82-4B53A14DEDA5}" type="datetimeFigureOut">
              <a:rPr lang="en-GB" smtClean="0"/>
              <a:t>08/08/2016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333937-BD36-4AFC-B7C9-792F981189B1}" type="slidenum">
              <a:rPr lang="en-GB" smtClean="0"/>
              <a:t>‹#›</a:t>
            </a:fld>
            <a:endParaRPr lang="en-GB"/>
          </a:p>
        </p:txBody>
      </p:sp>
    </p:spTree>
    <p:extLst>
      <p:ext uri="{BB962C8B-B14F-4D97-AF65-F5344CB8AC3E}">
        <p14:creationId xmlns:p14="http://schemas.microsoft.com/office/powerpoint/2010/main" val="11525532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B81B2EA-72FB-4D17-8C82-4B53A14DEDA5}" type="datetimeFigureOut">
              <a:rPr lang="en-GB" smtClean="0"/>
              <a:t>08/08/2016</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1333937-BD36-4AFC-B7C9-792F981189B1}" type="slidenum">
              <a:rPr lang="en-GB" smtClean="0"/>
              <a:t>‹#›</a:t>
            </a:fld>
            <a:endParaRPr lang="en-GB"/>
          </a:p>
        </p:txBody>
      </p:sp>
    </p:spTree>
    <p:extLst>
      <p:ext uri="{BB962C8B-B14F-4D97-AF65-F5344CB8AC3E}">
        <p14:creationId xmlns:p14="http://schemas.microsoft.com/office/powerpoint/2010/main" val="3884860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88" name="Rectangle 87"/>
          <p:cNvSpPr/>
          <p:nvPr/>
        </p:nvSpPr>
        <p:spPr>
          <a:xfrm>
            <a:off x="2407442" y="1554480"/>
            <a:ext cx="4450558" cy="835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TextBox 2"/>
          <p:cNvSpPr txBox="1"/>
          <p:nvPr/>
        </p:nvSpPr>
        <p:spPr>
          <a:xfrm>
            <a:off x="2298700" y="292100"/>
            <a:ext cx="4254242" cy="584775"/>
          </a:xfrm>
          <a:prstGeom prst="rect">
            <a:avLst/>
          </a:prstGeom>
          <a:noFill/>
        </p:spPr>
        <p:txBody>
          <a:bodyPr wrap="none" rtlCol="0">
            <a:spAutoFit/>
          </a:bodyPr>
          <a:lstStyle/>
          <a:p>
            <a:r>
              <a:rPr lang="en-US" sz="3200" spc="300" dirty="0" err="1" smtClean="0">
                <a:solidFill>
                  <a:schemeClr val="bg1"/>
                </a:solidFill>
              </a:rPr>
              <a:t>Virginie</a:t>
            </a:r>
            <a:r>
              <a:rPr lang="en-US" sz="3200" b="1" spc="300" dirty="0" smtClean="0">
                <a:solidFill>
                  <a:schemeClr val="bg1"/>
                </a:solidFill>
              </a:rPr>
              <a:t> </a:t>
            </a:r>
            <a:r>
              <a:rPr lang="en-US" sz="3200" b="1" spc="300" dirty="0" err="1" smtClean="0">
                <a:solidFill>
                  <a:srgbClr val="404041"/>
                </a:solidFill>
              </a:rPr>
              <a:t>DePAOLINA</a:t>
            </a:r>
            <a:endParaRPr lang="en-GB" sz="3200" b="1" spc="300" dirty="0">
              <a:solidFill>
                <a:srgbClr val="404041"/>
              </a:solidFill>
            </a:endParaRPr>
          </a:p>
        </p:txBody>
      </p:sp>
      <p:sp>
        <p:nvSpPr>
          <p:cNvPr id="4" name="TextBox 3"/>
          <p:cNvSpPr txBox="1"/>
          <p:nvPr/>
        </p:nvSpPr>
        <p:spPr>
          <a:xfrm>
            <a:off x="2298700" y="836072"/>
            <a:ext cx="2367956" cy="246221"/>
          </a:xfrm>
          <a:prstGeom prst="rect">
            <a:avLst/>
          </a:prstGeom>
          <a:noFill/>
        </p:spPr>
        <p:txBody>
          <a:bodyPr wrap="none" rtlCol="0">
            <a:spAutoFit/>
          </a:bodyPr>
          <a:lstStyle/>
          <a:p>
            <a:r>
              <a:rPr lang="en-US" sz="1000" i="1" spc="300" dirty="0" err="1" smtClean="0"/>
              <a:t>Titre</a:t>
            </a:r>
            <a:r>
              <a:rPr lang="en-US" sz="1000" i="1" spc="300" dirty="0" smtClean="0"/>
              <a:t> du poste recherché</a:t>
            </a:r>
            <a:endParaRPr lang="en-GB" sz="1000" i="1" spc="300" dirty="0"/>
          </a:p>
        </p:txBody>
      </p:sp>
      <p:sp>
        <p:nvSpPr>
          <p:cNvPr id="5" name="TextBox 4"/>
          <p:cNvSpPr txBox="1"/>
          <p:nvPr/>
        </p:nvSpPr>
        <p:spPr>
          <a:xfrm>
            <a:off x="0" y="1704974"/>
            <a:ext cx="2407443" cy="264319"/>
          </a:xfrm>
          <a:prstGeom prst="rect">
            <a:avLst/>
          </a:prstGeom>
          <a:noFill/>
        </p:spPr>
        <p:txBody>
          <a:bodyPr wrap="square" rtlCol="0">
            <a:spAutoFit/>
          </a:bodyPr>
          <a:lstStyle/>
          <a:p>
            <a:pPr algn="ctr"/>
            <a:r>
              <a:rPr lang="en-US" sz="1100" spc="300" dirty="0" smtClean="0">
                <a:solidFill>
                  <a:schemeClr val="bg1"/>
                </a:solidFill>
              </a:rPr>
              <a:t>INFOS / CONTACT</a:t>
            </a:r>
            <a:endParaRPr lang="en-GB" sz="1100" spc="300" dirty="0">
              <a:solidFill>
                <a:schemeClr val="bg1"/>
              </a:solidFill>
            </a:endParaRPr>
          </a:p>
        </p:txBody>
      </p:sp>
      <p:sp>
        <p:nvSpPr>
          <p:cNvPr id="6" name="TextBox 5"/>
          <p:cNvSpPr txBox="1"/>
          <p:nvPr/>
        </p:nvSpPr>
        <p:spPr>
          <a:xfrm>
            <a:off x="-1" y="3778645"/>
            <a:ext cx="2407443" cy="264319"/>
          </a:xfrm>
          <a:prstGeom prst="rect">
            <a:avLst/>
          </a:prstGeom>
          <a:noFill/>
        </p:spPr>
        <p:txBody>
          <a:bodyPr wrap="square" rtlCol="0">
            <a:spAutoFit/>
          </a:bodyPr>
          <a:lstStyle/>
          <a:p>
            <a:pPr algn="ctr"/>
            <a:r>
              <a:rPr lang="en-US" sz="1100" spc="300" dirty="0" smtClean="0">
                <a:solidFill>
                  <a:schemeClr val="bg1"/>
                </a:solidFill>
              </a:rPr>
              <a:t>FORMATION</a:t>
            </a:r>
            <a:endParaRPr lang="en-GB" sz="1100" spc="300" dirty="0">
              <a:solidFill>
                <a:schemeClr val="bg1"/>
              </a:solidFill>
            </a:endParaRPr>
          </a:p>
        </p:txBody>
      </p:sp>
      <p:sp>
        <p:nvSpPr>
          <p:cNvPr id="7" name="TextBox 6"/>
          <p:cNvSpPr txBox="1"/>
          <p:nvPr/>
        </p:nvSpPr>
        <p:spPr>
          <a:xfrm>
            <a:off x="0" y="6376191"/>
            <a:ext cx="2407443" cy="264319"/>
          </a:xfrm>
          <a:prstGeom prst="rect">
            <a:avLst/>
          </a:prstGeom>
          <a:noFill/>
        </p:spPr>
        <p:txBody>
          <a:bodyPr wrap="square" rtlCol="0">
            <a:spAutoFit/>
          </a:bodyPr>
          <a:lstStyle/>
          <a:p>
            <a:pPr algn="ctr"/>
            <a:r>
              <a:rPr lang="en-US" sz="1100" spc="300" dirty="0" smtClean="0">
                <a:solidFill>
                  <a:schemeClr val="bg1"/>
                </a:solidFill>
              </a:rPr>
              <a:t>COMPETENCES</a:t>
            </a:r>
            <a:endParaRPr lang="en-GB" sz="1100" spc="300" dirty="0">
              <a:solidFill>
                <a:schemeClr val="bg1"/>
              </a:solidFill>
            </a:endParaRPr>
          </a:p>
        </p:txBody>
      </p:sp>
      <p:sp>
        <p:nvSpPr>
          <p:cNvPr id="8" name="TextBox 7"/>
          <p:cNvSpPr txBox="1"/>
          <p:nvPr/>
        </p:nvSpPr>
        <p:spPr>
          <a:xfrm>
            <a:off x="0" y="8071641"/>
            <a:ext cx="2407443" cy="264319"/>
          </a:xfrm>
          <a:prstGeom prst="rect">
            <a:avLst/>
          </a:prstGeom>
          <a:noFill/>
        </p:spPr>
        <p:txBody>
          <a:bodyPr wrap="square" rtlCol="0">
            <a:spAutoFit/>
          </a:bodyPr>
          <a:lstStyle/>
          <a:p>
            <a:pPr algn="ctr"/>
            <a:r>
              <a:rPr lang="en-US" sz="1100" spc="300" dirty="0" smtClean="0">
                <a:solidFill>
                  <a:schemeClr val="bg1"/>
                </a:solidFill>
              </a:rPr>
              <a:t>LANGUES</a:t>
            </a:r>
            <a:endParaRPr lang="en-GB" sz="1100" spc="300" dirty="0">
              <a:solidFill>
                <a:schemeClr val="bg1"/>
              </a:solidFill>
            </a:endParaRPr>
          </a:p>
        </p:txBody>
      </p:sp>
      <p:sp>
        <p:nvSpPr>
          <p:cNvPr id="11" name="TextBox 10"/>
          <p:cNvSpPr txBox="1"/>
          <p:nvPr/>
        </p:nvSpPr>
        <p:spPr>
          <a:xfrm>
            <a:off x="315990" y="1995907"/>
            <a:ext cx="1775460" cy="1323439"/>
          </a:xfrm>
          <a:prstGeom prst="rect">
            <a:avLst/>
          </a:prstGeom>
          <a:noFill/>
        </p:spPr>
        <p:txBody>
          <a:bodyPr wrap="square" rtlCol="0">
            <a:spAutoFit/>
          </a:bodyPr>
          <a:lstStyle/>
          <a:p>
            <a:pPr algn="ctr"/>
            <a:r>
              <a:rPr lang="fr-FR" sz="1000" dirty="0">
                <a:solidFill>
                  <a:schemeClr val="bg1"/>
                </a:solidFill>
                <a:cs typeface="Lato" panose="020F0502020204030203" pitchFamily="34" charset="0"/>
              </a:rPr>
              <a:t>TEL</a:t>
            </a:r>
          </a:p>
          <a:p>
            <a:pPr algn="ctr"/>
            <a:r>
              <a:rPr lang="fr-FR" sz="1000" dirty="0">
                <a:solidFill>
                  <a:schemeClr val="bg1"/>
                </a:solidFill>
                <a:cs typeface="Lato Light" panose="020F0402020204030203" pitchFamily="34" charset="0"/>
              </a:rPr>
              <a:t>+33 6 01 02 03 04</a:t>
            </a:r>
          </a:p>
          <a:p>
            <a:pPr algn="ctr">
              <a:spcBef>
                <a:spcPts val="600"/>
              </a:spcBef>
            </a:pPr>
            <a:r>
              <a:rPr lang="fr-FR" sz="1000" dirty="0">
                <a:solidFill>
                  <a:schemeClr val="bg1"/>
                </a:solidFill>
                <a:cs typeface="Lato" panose="020F0502020204030203" pitchFamily="34" charset="0"/>
              </a:rPr>
              <a:t>EMAIL</a:t>
            </a:r>
          </a:p>
          <a:p>
            <a:pPr algn="ctr"/>
            <a:r>
              <a:rPr lang="fr-FR" sz="1000" dirty="0" err="1">
                <a:solidFill>
                  <a:schemeClr val="bg1"/>
                </a:solidFill>
                <a:cs typeface="Lato Light" panose="020F0402020204030203" pitchFamily="34" charset="0"/>
              </a:rPr>
              <a:t>monemail@mail.com</a:t>
            </a:r>
            <a:endParaRPr lang="fr-FR" sz="1000" dirty="0">
              <a:solidFill>
                <a:schemeClr val="bg1"/>
              </a:solidFill>
              <a:cs typeface="Lato Light" panose="020F0402020204030203" pitchFamily="34" charset="0"/>
            </a:endParaRPr>
          </a:p>
          <a:p>
            <a:pPr algn="ctr">
              <a:spcBef>
                <a:spcPts val="600"/>
              </a:spcBef>
            </a:pPr>
            <a:r>
              <a:rPr lang="fr-FR" sz="1000" dirty="0">
                <a:solidFill>
                  <a:schemeClr val="bg1"/>
                </a:solidFill>
                <a:cs typeface="Lato" panose="020F0502020204030203" pitchFamily="34" charset="0"/>
              </a:rPr>
              <a:t>ADDRESSE</a:t>
            </a:r>
          </a:p>
          <a:p>
            <a:pPr algn="ctr"/>
            <a:r>
              <a:rPr lang="fr-FR" sz="1000" dirty="0">
                <a:solidFill>
                  <a:schemeClr val="bg1"/>
                </a:solidFill>
                <a:cs typeface="Lato Light" panose="020F0402020204030203" pitchFamily="34" charset="0"/>
              </a:rPr>
              <a:t>17 rue de la Réussite 75012 PARIS</a:t>
            </a:r>
          </a:p>
        </p:txBody>
      </p:sp>
      <p:sp>
        <p:nvSpPr>
          <p:cNvPr id="12" name="TextBox 11"/>
          <p:cNvSpPr txBox="1"/>
          <p:nvPr/>
        </p:nvSpPr>
        <p:spPr>
          <a:xfrm>
            <a:off x="192285" y="4081778"/>
            <a:ext cx="2022870" cy="2092881"/>
          </a:xfrm>
          <a:prstGeom prst="rect">
            <a:avLst/>
          </a:prstGeom>
          <a:noFill/>
        </p:spPr>
        <p:txBody>
          <a:bodyPr wrap="square" rtlCol="0">
            <a:spAutoFit/>
          </a:bodyPr>
          <a:lstStyle/>
          <a:p>
            <a:r>
              <a:rPr lang="en-GB" sz="1000" b="1" dirty="0">
                <a:solidFill>
                  <a:schemeClr val="bg1"/>
                </a:solidFill>
              </a:rPr>
              <a:t>2016 – NOM DE </a:t>
            </a:r>
            <a:r>
              <a:rPr lang="en-GB" sz="1000" b="1" dirty="0" err="1">
                <a:solidFill>
                  <a:schemeClr val="bg1"/>
                </a:solidFill>
              </a:rPr>
              <a:t>l’ECOLE</a:t>
            </a:r>
            <a:endParaRPr lang="en-GB" sz="1000" b="1" dirty="0">
              <a:solidFill>
                <a:schemeClr val="bg1"/>
              </a:solidFill>
            </a:endParaRPr>
          </a:p>
          <a:p>
            <a:r>
              <a:rPr lang="en-GB" sz="1000" dirty="0" err="1">
                <a:solidFill>
                  <a:schemeClr val="bg1"/>
                </a:solidFill>
              </a:rPr>
              <a:t>Décrivez</a:t>
            </a:r>
            <a:r>
              <a:rPr lang="en-GB" sz="1000" dirty="0">
                <a:solidFill>
                  <a:schemeClr val="bg1"/>
                </a:solidFill>
              </a:rPr>
              <a:t> </a:t>
            </a:r>
            <a:r>
              <a:rPr lang="en-GB" sz="1000" dirty="0" err="1">
                <a:solidFill>
                  <a:schemeClr val="bg1"/>
                </a:solidFill>
              </a:rPr>
              <a:t>en</a:t>
            </a:r>
            <a:r>
              <a:rPr lang="en-GB" sz="1000" dirty="0">
                <a:solidFill>
                  <a:schemeClr val="bg1"/>
                </a:solidFill>
              </a:rPr>
              <a:t> </a:t>
            </a:r>
            <a:r>
              <a:rPr lang="en-GB" sz="1000" dirty="0" err="1">
                <a:solidFill>
                  <a:schemeClr val="bg1"/>
                </a:solidFill>
              </a:rPr>
              <a:t>une</a:t>
            </a:r>
            <a:r>
              <a:rPr lang="en-GB" sz="1000" dirty="0">
                <a:solidFill>
                  <a:schemeClr val="bg1"/>
                </a:solidFill>
              </a:rPr>
              <a:t> </a:t>
            </a:r>
            <a:r>
              <a:rPr lang="en-GB" sz="1000" dirty="0" err="1">
                <a:solidFill>
                  <a:schemeClr val="bg1"/>
                </a:solidFill>
              </a:rPr>
              <a:t>ligne</a:t>
            </a:r>
            <a:r>
              <a:rPr lang="en-GB" sz="1000" dirty="0">
                <a:solidFill>
                  <a:schemeClr val="bg1"/>
                </a:solidFill>
              </a:rPr>
              <a:t> les </a:t>
            </a:r>
            <a:r>
              <a:rPr lang="en-GB" sz="1000" dirty="0" err="1">
                <a:solidFill>
                  <a:schemeClr val="bg1"/>
                </a:solidFill>
              </a:rPr>
              <a:t>objectifs</a:t>
            </a:r>
            <a:r>
              <a:rPr lang="en-GB" sz="1000" dirty="0">
                <a:solidFill>
                  <a:schemeClr val="bg1"/>
                </a:solidFill>
              </a:rPr>
              <a:t> et les </a:t>
            </a:r>
            <a:r>
              <a:rPr lang="en-GB" sz="1000" dirty="0" err="1">
                <a:solidFill>
                  <a:schemeClr val="bg1"/>
                </a:solidFill>
              </a:rPr>
              <a:t>spécialités</a:t>
            </a:r>
            <a:endParaRPr lang="en-GB" sz="1000" dirty="0">
              <a:solidFill>
                <a:schemeClr val="bg1"/>
              </a:solidFill>
            </a:endParaRPr>
          </a:p>
          <a:p>
            <a:endParaRPr lang="en-GB" sz="1000" b="1" dirty="0">
              <a:solidFill>
                <a:schemeClr val="bg1"/>
              </a:solidFill>
            </a:endParaRPr>
          </a:p>
          <a:p>
            <a:r>
              <a:rPr lang="en-GB" sz="1000" b="1" dirty="0">
                <a:solidFill>
                  <a:schemeClr val="bg1"/>
                </a:solidFill>
              </a:rPr>
              <a:t>2016 – NOM DE </a:t>
            </a:r>
            <a:r>
              <a:rPr lang="en-GB" sz="1000" b="1" dirty="0" err="1">
                <a:solidFill>
                  <a:schemeClr val="bg1"/>
                </a:solidFill>
              </a:rPr>
              <a:t>l’ECOLE</a:t>
            </a:r>
            <a:endParaRPr lang="en-GB" sz="1000" b="1" dirty="0">
              <a:solidFill>
                <a:schemeClr val="bg1"/>
              </a:solidFill>
            </a:endParaRPr>
          </a:p>
          <a:p>
            <a:r>
              <a:rPr lang="en-GB" sz="1000" dirty="0" err="1">
                <a:solidFill>
                  <a:schemeClr val="bg1"/>
                </a:solidFill>
              </a:rPr>
              <a:t>Décrivez</a:t>
            </a:r>
            <a:r>
              <a:rPr lang="en-GB" sz="1000" dirty="0">
                <a:solidFill>
                  <a:schemeClr val="bg1"/>
                </a:solidFill>
              </a:rPr>
              <a:t> </a:t>
            </a:r>
            <a:r>
              <a:rPr lang="en-GB" sz="1000" dirty="0" err="1">
                <a:solidFill>
                  <a:schemeClr val="bg1"/>
                </a:solidFill>
              </a:rPr>
              <a:t>en</a:t>
            </a:r>
            <a:r>
              <a:rPr lang="en-GB" sz="1000" dirty="0">
                <a:solidFill>
                  <a:schemeClr val="bg1"/>
                </a:solidFill>
              </a:rPr>
              <a:t> </a:t>
            </a:r>
            <a:r>
              <a:rPr lang="en-GB" sz="1000" dirty="0" err="1">
                <a:solidFill>
                  <a:schemeClr val="bg1"/>
                </a:solidFill>
              </a:rPr>
              <a:t>une</a:t>
            </a:r>
            <a:r>
              <a:rPr lang="en-GB" sz="1000" dirty="0">
                <a:solidFill>
                  <a:schemeClr val="bg1"/>
                </a:solidFill>
              </a:rPr>
              <a:t> </a:t>
            </a:r>
            <a:r>
              <a:rPr lang="en-GB" sz="1000" dirty="0" err="1">
                <a:solidFill>
                  <a:schemeClr val="bg1"/>
                </a:solidFill>
              </a:rPr>
              <a:t>ligne</a:t>
            </a:r>
            <a:r>
              <a:rPr lang="en-GB" sz="1000" dirty="0">
                <a:solidFill>
                  <a:schemeClr val="bg1"/>
                </a:solidFill>
              </a:rPr>
              <a:t> les </a:t>
            </a:r>
            <a:r>
              <a:rPr lang="en-GB" sz="1000" dirty="0" err="1">
                <a:solidFill>
                  <a:schemeClr val="bg1"/>
                </a:solidFill>
              </a:rPr>
              <a:t>objectifs</a:t>
            </a:r>
            <a:r>
              <a:rPr lang="en-GB" sz="1000" dirty="0">
                <a:solidFill>
                  <a:schemeClr val="bg1"/>
                </a:solidFill>
              </a:rPr>
              <a:t> et les </a:t>
            </a:r>
            <a:r>
              <a:rPr lang="en-GB" sz="1000" dirty="0" err="1">
                <a:solidFill>
                  <a:schemeClr val="bg1"/>
                </a:solidFill>
              </a:rPr>
              <a:t>spécialités</a:t>
            </a:r>
            <a:r>
              <a:rPr lang="en-GB" sz="1000" dirty="0">
                <a:solidFill>
                  <a:schemeClr val="bg1"/>
                </a:solidFill>
              </a:rPr>
              <a:t> </a:t>
            </a:r>
          </a:p>
          <a:p>
            <a:endParaRPr lang="en-GB" sz="1000" b="1" dirty="0">
              <a:solidFill>
                <a:schemeClr val="bg1"/>
              </a:solidFill>
            </a:endParaRPr>
          </a:p>
          <a:p>
            <a:r>
              <a:rPr lang="en-GB" sz="1000" b="1" dirty="0">
                <a:solidFill>
                  <a:schemeClr val="bg1"/>
                </a:solidFill>
              </a:rPr>
              <a:t>2016 – NOM DE </a:t>
            </a:r>
            <a:r>
              <a:rPr lang="en-GB" sz="1000" b="1" dirty="0" err="1">
                <a:solidFill>
                  <a:schemeClr val="bg1"/>
                </a:solidFill>
              </a:rPr>
              <a:t>l’ECOLE</a:t>
            </a:r>
            <a:endParaRPr lang="en-GB" sz="1000" b="1" dirty="0">
              <a:solidFill>
                <a:schemeClr val="bg1"/>
              </a:solidFill>
            </a:endParaRPr>
          </a:p>
          <a:p>
            <a:r>
              <a:rPr lang="en-GB" sz="1000" dirty="0" err="1">
                <a:solidFill>
                  <a:schemeClr val="bg1"/>
                </a:solidFill>
              </a:rPr>
              <a:t>Décrivez</a:t>
            </a:r>
            <a:r>
              <a:rPr lang="en-GB" sz="1000" dirty="0">
                <a:solidFill>
                  <a:schemeClr val="bg1"/>
                </a:solidFill>
              </a:rPr>
              <a:t> </a:t>
            </a:r>
            <a:r>
              <a:rPr lang="en-GB" sz="1000" dirty="0" err="1">
                <a:solidFill>
                  <a:schemeClr val="bg1"/>
                </a:solidFill>
              </a:rPr>
              <a:t>en</a:t>
            </a:r>
            <a:r>
              <a:rPr lang="en-GB" sz="1000" dirty="0">
                <a:solidFill>
                  <a:schemeClr val="bg1"/>
                </a:solidFill>
              </a:rPr>
              <a:t> </a:t>
            </a:r>
            <a:r>
              <a:rPr lang="en-GB" sz="1000" dirty="0" err="1">
                <a:solidFill>
                  <a:schemeClr val="bg1"/>
                </a:solidFill>
              </a:rPr>
              <a:t>une</a:t>
            </a:r>
            <a:r>
              <a:rPr lang="en-GB" sz="1000" dirty="0">
                <a:solidFill>
                  <a:schemeClr val="bg1"/>
                </a:solidFill>
              </a:rPr>
              <a:t> </a:t>
            </a:r>
            <a:r>
              <a:rPr lang="en-GB" sz="1000" dirty="0" err="1">
                <a:solidFill>
                  <a:schemeClr val="bg1"/>
                </a:solidFill>
              </a:rPr>
              <a:t>ligne</a:t>
            </a:r>
            <a:r>
              <a:rPr lang="en-GB" sz="1000" dirty="0">
                <a:solidFill>
                  <a:schemeClr val="bg1"/>
                </a:solidFill>
              </a:rPr>
              <a:t> les </a:t>
            </a:r>
            <a:r>
              <a:rPr lang="en-GB" sz="1000" dirty="0" err="1">
                <a:solidFill>
                  <a:schemeClr val="bg1"/>
                </a:solidFill>
              </a:rPr>
              <a:t>objectifs</a:t>
            </a:r>
            <a:r>
              <a:rPr lang="en-GB" sz="1000" dirty="0">
                <a:solidFill>
                  <a:schemeClr val="bg1"/>
                </a:solidFill>
              </a:rPr>
              <a:t> et les </a:t>
            </a:r>
            <a:r>
              <a:rPr lang="en-GB" sz="1000" dirty="0" err="1">
                <a:solidFill>
                  <a:schemeClr val="bg1"/>
                </a:solidFill>
              </a:rPr>
              <a:t>spécialités</a:t>
            </a:r>
            <a:r>
              <a:rPr lang="en-GB" sz="1000" dirty="0">
                <a:solidFill>
                  <a:schemeClr val="bg1"/>
                </a:solidFill>
              </a:rPr>
              <a:t> </a:t>
            </a:r>
            <a:endParaRPr lang="en-GB" sz="1000" dirty="0" smtClean="0">
              <a:solidFill>
                <a:schemeClr val="bg1"/>
              </a:solidFill>
            </a:endParaRPr>
          </a:p>
          <a:p>
            <a:endParaRPr lang="en-GB" sz="1000" dirty="0">
              <a:solidFill>
                <a:schemeClr val="bg1"/>
              </a:solidFill>
            </a:endParaRPr>
          </a:p>
          <a:p>
            <a:endParaRPr lang="en-GB" sz="1000" dirty="0">
              <a:solidFill>
                <a:schemeClr val="bg1"/>
              </a:solidFill>
            </a:endParaRPr>
          </a:p>
        </p:txBody>
      </p:sp>
      <p:pic>
        <p:nvPicPr>
          <p:cNvPr id="31" name="Image 30"/>
          <p:cNvPicPr>
            <a:picLocks noChangeAspect="1"/>
          </p:cNvPicPr>
          <p:nvPr/>
        </p:nvPicPr>
        <p:blipFill rotWithShape="1">
          <a:blip r:embed="rId3">
            <a:extLst>
              <a:ext uri="{28A0092B-C50C-407E-A947-70E740481C1C}">
                <a14:useLocalDpi xmlns:a14="http://schemas.microsoft.com/office/drawing/2010/main" val="0"/>
              </a:ext>
            </a:extLst>
          </a:blip>
          <a:srcRect l="26399" r="8019"/>
          <a:stretch/>
        </p:blipFill>
        <p:spPr>
          <a:xfrm>
            <a:off x="315990" y="65432"/>
            <a:ext cx="1368054" cy="1392317"/>
          </a:xfrm>
          <a:prstGeom prst="ellipse">
            <a:avLst/>
          </a:prstGeom>
          <a:ln>
            <a:solidFill>
              <a:schemeClr val="bg1"/>
            </a:solidFill>
          </a:ln>
        </p:spPr>
      </p:pic>
      <p:sp>
        <p:nvSpPr>
          <p:cNvPr id="32" name="Ellipse 31"/>
          <p:cNvSpPr/>
          <p:nvPr/>
        </p:nvSpPr>
        <p:spPr>
          <a:xfrm>
            <a:off x="204559"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353881"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503203"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654568"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803890"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953212"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1099747"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1249069"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1398391" y="87038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204559"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353881"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p:cNvSpPr/>
          <p:nvPr/>
        </p:nvSpPr>
        <p:spPr>
          <a:xfrm>
            <a:off x="503203"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p:cNvSpPr/>
          <p:nvPr/>
        </p:nvSpPr>
        <p:spPr>
          <a:xfrm>
            <a:off x="654568"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803890"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953212"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1099747"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1249069"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1398391" y="90845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p:cNvSpPr/>
          <p:nvPr/>
        </p:nvSpPr>
        <p:spPr>
          <a:xfrm>
            <a:off x="204559"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p:cNvSpPr/>
          <p:nvPr/>
        </p:nvSpPr>
        <p:spPr>
          <a:xfrm>
            <a:off x="353881"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p:cNvSpPr/>
          <p:nvPr/>
        </p:nvSpPr>
        <p:spPr>
          <a:xfrm>
            <a:off x="503203"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p:cNvSpPr/>
          <p:nvPr/>
        </p:nvSpPr>
        <p:spPr>
          <a:xfrm>
            <a:off x="654568"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803890"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a:off x="953212"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p:cNvSpPr/>
          <p:nvPr/>
        </p:nvSpPr>
        <p:spPr>
          <a:xfrm>
            <a:off x="1099747"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1249069"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57"/>
          <p:cNvSpPr/>
          <p:nvPr/>
        </p:nvSpPr>
        <p:spPr>
          <a:xfrm>
            <a:off x="1398391" y="94652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TextBox 8"/>
          <p:cNvSpPr txBox="1"/>
          <p:nvPr/>
        </p:nvSpPr>
        <p:spPr>
          <a:xfrm>
            <a:off x="114855" y="8422818"/>
            <a:ext cx="678391" cy="1323439"/>
          </a:xfrm>
          <a:prstGeom prst="rect">
            <a:avLst/>
          </a:prstGeom>
          <a:noFill/>
        </p:spPr>
        <p:txBody>
          <a:bodyPr wrap="none" rtlCol="0">
            <a:spAutoFit/>
          </a:bodyPr>
          <a:lstStyle/>
          <a:p>
            <a:pPr>
              <a:spcBef>
                <a:spcPts val="300"/>
              </a:spcBef>
            </a:pPr>
            <a:r>
              <a:rPr lang="en-GB" sz="1000" smtClean="0">
                <a:solidFill>
                  <a:schemeClr val="bg1"/>
                </a:solidFill>
                <a:cs typeface="Lato" panose="020F0502020204030203" pitchFamily="34" charset="0"/>
              </a:rPr>
              <a:t>Anglais</a:t>
            </a:r>
            <a:endParaRPr lang="en-GB" sz="1000" dirty="0">
              <a:solidFill>
                <a:schemeClr val="bg1"/>
              </a:solidFill>
              <a:cs typeface="Lato" panose="020F0502020204030203" pitchFamily="34" charset="0"/>
            </a:endParaRPr>
          </a:p>
          <a:p>
            <a:pPr>
              <a:spcBef>
                <a:spcPts val="300"/>
              </a:spcBef>
            </a:pPr>
            <a:endParaRPr lang="en-GB" sz="1000" dirty="0">
              <a:solidFill>
                <a:schemeClr val="bg1"/>
              </a:solidFill>
              <a:cs typeface="Lato" panose="020F0502020204030203" pitchFamily="34" charset="0"/>
            </a:endParaRPr>
          </a:p>
          <a:p>
            <a:pPr>
              <a:spcBef>
                <a:spcPts val="300"/>
              </a:spcBef>
            </a:pPr>
            <a:r>
              <a:rPr lang="en-GB" sz="1000" dirty="0" err="1" smtClean="0">
                <a:solidFill>
                  <a:schemeClr val="bg1"/>
                </a:solidFill>
                <a:cs typeface="Lato" panose="020F0502020204030203" pitchFamily="34" charset="0"/>
              </a:rPr>
              <a:t>Allemand</a:t>
            </a:r>
            <a:endParaRPr lang="en-GB" sz="1000" dirty="0">
              <a:solidFill>
                <a:schemeClr val="bg1"/>
              </a:solidFill>
              <a:cs typeface="Lato" panose="020F0502020204030203" pitchFamily="34" charset="0"/>
            </a:endParaRPr>
          </a:p>
          <a:p>
            <a:pPr>
              <a:spcBef>
                <a:spcPts val="300"/>
              </a:spcBef>
            </a:pPr>
            <a:endParaRPr lang="en-GB" sz="1000" dirty="0">
              <a:solidFill>
                <a:schemeClr val="bg1"/>
              </a:solidFill>
              <a:cs typeface="Lato" panose="020F0502020204030203" pitchFamily="34" charset="0"/>
            </a:endParaRPr>
          </a:p>
          <a:p>
            <a:pPr>
              <a:spcBef>
                <a:spcPts val="300"/>
              </a:spcBef>
            </a:pPr>
            <a:r>
              <a:rPr lang="en-GB" sz="1000" dirty="0" err="1" smtClean="0">
                <a:solidFill>
                  <a:schemeClr val="bg1"/>
                </a:solidFill>
                <a:cs typeface="Lato" panose="020F0502020204030203" pitchFamily="34" charset="0"/>
              </a:rPr>
              <a:t>Italien</a:t>
            </a:r>
            <a:endParaRPr lang="en-GB" sz="1000" dirty="0">
              <a:solidFill>
                <a:schemeClr val="bg1"/>
              </a:solidFill>
              <a:cs typeface="Lato" panose="020F0502020204030203" pitchFamily="34" charset="0"/>
            </a:endParaRPr>
          </a:p>
          <a:p>
            <a:endParaRPr lang="en-GB" sz="1000" dirty="0">
              <a:solidFill>
                <a:schemeClr val="bg1"/>
              </a:solidFill>
              <a:latin typeface="Lato" panose="020F0502020204030203" pitchFamily="34" charset="0"/>
              <a:cs typeface="Lato" panose="020F0502020204030203" pitchFamily="34" charset="0"/>
            </a:endParaRPr>
          </a:p>
          <a:p>
            <a:endParaRPr lang="en-GB" sz="1000" dirty="0">
              <a:solidFill>
                <a:schemeClr val="bg1"/>
              </a:solidFill>
              <a:latin typeface="Lato" panose="020F0502020204030203" pitchFamily="34" charset="0"/>
              <a:cs typeface="Lato" panose="020F0502020204030203" pitchFamily="34" charset="0"/>
            </a:endParaRPr>
          </a:p>
        </p:txBody>
      </p:sp>
      <p:sp>
        <p:nvSpPr>
          <p:cNvPr id="60" name="Ellipse 59"/>
          <p:cNvSpPr/>
          <p:nvPr/>
        </p:nvSpPr>
        <p:spPr>
          <a:xfrm>
            <a:off x="192903"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p:cNvSpPr/>
          <p:nvPr/>
        </p:nvSpPr>
        <p:spPr>
          <a:xfrm>
            <a:off x="342225"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p:cNvSpPr/>
          <p:nvPr/>
        </p:nvSpPr>
        <p:spPr>
          <a:xfrm>
            <a:off x="491547"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642912"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Ellipse 63"/>
          <p:cNvSpPr/>
          <p:nvPr/>
        </p:nvSpPr>
        <p:spPr>
          <a:xfrm>
            <a:off x="792234"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p:cNvSpPr/>
          <p:nvPr/>
        </p:nvSpPr>
        <p:spPr>
          <a:xfrm>
            <a:off x="941556"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1088091"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66"/>
          <p:cNvSpPr/>
          <p:nvPr/>
        </p:nvSpPr>
        <p:spPr>
          <a:xfrm>
            <a:off x="1237413"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67"/>
          <p:cNvSpPr/>
          <p:nvPr/>
        </p:nvSpPr>
        <p:spPr>
          <a:xfrm>
            <a:off x="1386735" y="7097140"/>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192903"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p:cNvSpPr/>
          <p:nvPr/>
        </p:nvSpPr>
        <p:spPr>
          <a:xfrm>
            <a:off x="342225"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p:cNvSpPr/>
          <p:nvPr/>
        </p:nvSpPr>
        <p:spPr>
          <a:xfrm>
            <a:off x="491547"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642912"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p:cNvSpPr/>
          <p:nvPr/>
        </p:nvSpPr>
        <p:spPr>
          <a:xfrm>
            <a:off x="792234"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lipse 73"/>
          <p:cNvSpPr/>
          <p:nvPr/>
        </p:nvSpPr>
        <p:spPr>
          <a:xfrm>
            <a:off x="941556"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74"/>
          <p:cNvSpPr/>
          <p:nvPr/>
        </p:nvSpPr>
        <p:spPr>
          <a:xfrm>
            <a:off x="1088091"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Ellipse 75"/>
          <p:cNvSpPr/>
          <p:nvPr/>
        </p:nvSpPr>
        <p:spPr>
          <a:xfrm>
            <a:off x="1237413"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Ellipse 76"/>
          <p:cNvSpPr/>
          <p:nvPr/>
        </p:nvSpPr>
        <p:spPr>
          <a:xfrm>
            <a:off x="1386735" y="7477838"/>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p:cNvSpPr/>
          <p:nvPr/>
        </p:nvSpPr>
        <p:spPr>
          <a:xfrm>
            <a:off x="192903"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p:cNvSpPr/>
          <p:nvPr/>
        </p:nvSpPr>
        <p:spPr>
          <a:xfrm>
            <a:off x="342225"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p:cNvSpPr/>
          <p:nvPr/>
        </p:nvSpPr>
        <p:spPr>
          <a:xfrm>
            <a:off x="491547"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p:cNvSpPr/>
          <p:nvPr/>
        </p:nvSpPr>
        <p:spPr>
          <a:xfrm>
            <a:off x="642912"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p:cNvSpPr/>
          <p:nvPr/>
        </p:nvSpPr>
        <p:spPr>
          <a:xfrm>
            <a:off x="792234"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p:cNvSpPr/>
          <p:nvPr/>
        </p:nvSpPr>
        <p:spPr>
          <a:xfrm>
            <a:off x="941556"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p:cNvSpPr/>
          <p:nvPr/>
        </p:nvSpPr>
        <p:spPr>
          <a:xfrm>
            <a:off x="1088091"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lipse 84"/>
          <p:cNvSpPr/>
          <p:nvPr/>
        </p:nvSpPr>
        <p:spPr>
          <a:xfrm>
            <a:off x="1237413"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p:cNvSpPr/>
          <p:nvPr/>
        </p:nvSpPr>
        <p:spPr>
          <a:xfrm>
            <a:off x="1386735" y="7858536"/>
            <a:ext cx="97437" cy="97437"/>
          </a:xfrm>
          <a:prstGeom prst="ellipse">
            <a:avLst/>
          </a:prstGeom>
          <a:solidFill>
            <a:srgbClr val="FCD0C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TextBox 8"/>
          <p:cNvSpPr txBox="1"/>
          <p:nvPr/>
        </p:nvSpPr>
        <p:spPr>
          <a:xfrm>
            <a:off x="103199" y="6816118"/>
            <a:ext cx="1263487" cy="1323439"/>
          </a:xfrm>
          <a:prstGeom prst="rect">
            <a:avLst/>
          </a:prstGeom>
          <a:noFill/>
        </p:spPr>
        <p:txBody>
          <a:bodyPr wrap="none" rtlCol="0">
            <a:spAutoFit/>
          </a:bodyPr>
          <a:lstStyle/>
          <a:p>
            <a:pPr>
              <a:spcBef>
                <a:spcPts val="300"/>
              </a:spcBef>
            </a:pPr>
            <a:r>
              <a:rPr lang="en-GB" sz="1000" dirty="0" smtClean="0">
                <a:solidFill>
                  <a:schemeClr val="bg1"/>
                </a:solidFill>
                <a:cs typeface="Lato" panose="020F0502020204030203" pitchFamily="34" charset="0"/>
              </a:rPr>
              <a:t>Technique des </a:t>
            </a:r>
            <a:r>
              <a:rPr lang="en-GB" sz="1000" dirty="0" err="1" smtClean="0">
                <a:solidFill>
                  <a:schemeClr val="bg1"/>
                </a:solidFill>
                <a:cs typeface="Lato" panose="020F0502020204030203" pitchFamily="34" charset="0"/>
              </a:rPr>
              <a:t>vente</a:t>
            </a:r>
            <a:endParaRPr lang="en-GB" sz="1000" dirty="0">
              <a:solidFill>
                <a:schemeClr val="bg1"/>
              </a:solidFill>
              <a:cs typeface="Lato" panose="020F0502020204030203" pitchFamily="34" charset="0"/>
            </a:endParaRPr>
          </a:p>
          <a:p>
            <a:pPr>
              <a:spcBef>
                <a:spcPts val="300"/>
              </a:spcBef>
            </a:pPr>
            <a:endParaRPr lang="en-GB" sz="1000" dirty="0">
              <a:solidFill>
                <a:schemeClr val="bg1"/>
              </a:solidFill>
              <a:cs typeface="Lato" panose="020F0502020204030203" pitchFamily="34" charset="0"/>
            </a:endParaRPr>
          </a:p>
          <a:p>
            <a:pPr>
              <a:spcBef>
                <a:spcPts val="300"/>
              </a:spcBef>
            </a:pPr>
            <a:r>
              <a:rPr lang="en-GB" sz="1000" dirty="0" err="1" smtClean="0">
                <a:solidFill>
                  <a:schemeClr val="bg1"/>
                </a:solidFill>
                <a:cs typeface="Lato" panose="020F0502020204030203" pitchFamily="34" charset="0"/>
              </a:rPr>
              <a:t>Gestion</a:t>
            </a:r>
            <a:r>
              <a:rPr lang="en-GB" sz="1000" dirty="0" smtClean="0">
                <a:solidFill>
                  <a:schemeClr val="bg1"/>
                </a:solidFill>
                <a:cs typeface="Lato" panose="020F0502020204030203" pitchFamily="34" charset="0"/>
              </a:rPr>
              <a:t>/</a:t>
            </a:r>
            <a:r>
              <a:rPr lang="en-GB" sz="1000" dirty="0" err="1" smtClean="0">
                <a:solidFill>
                  <a:schemeClr val="bg1"/>
                </a:solidFill>
                <a:cs typeface="Lato" panose="020F0502020204030203" pitchFamily="34" charset="0"/>
              </a:rPr>
              <a:t>compta</a:t>
            </a:r>
            <a:endParaRPr lang="en-GB" sz="1000" dirty="0">
              <a:solidFill>
                <a:schemeClr val="bg1"/>
              </a:solidFill>
              <a:cs typeface="Lato" panose="020F0502020204030203" pitchFamily="34" charset="0"/>
            </a:endParaRPr>
          </a:p>
          <a:p>
            <a:pPr>
              <a:spcBef>
                <a:spcPts val="300"/>
              </a:spcBef>
            </a:pPr>
            <a:endParaRPr lang="en-GB" sz="1000" dirty="0">
              <a:solidFill>
                <a:schemeClr val="bg1"/>
              </a:solidFill>
              <a:cs typeface="Lato" panose="020F0502020204030203" pitchFamily="34" charset="0"/>
            </a:endParaRPr>
          </a:p>
          <a:p>
            <a:pPr>
              <a:spcBef>
                <a:spcPts val="300"/>
              </a:spcBef>
            </a:pPr>
            <a:r>
              <a:rPr lang="en-GB" sz="1000" dirty="0" smtClean="0">
                <a:solidFill>
                  <a:schemeClr val="bg1"/>
                </a:solidFill>
                <a:cs typeface="Lato" panose="020F0502020204030203" pitchFamily="34" charset="0"/>
              </a:rPr>
              <a:t>Management</a:t>
            </a:r>
            <a:endParaRPr lang="en-GB" sz="1000" dirty="0">
              <a:solidFill>
                <a:schemeClr val="bg1"/>
              </a:solidFill>
              <a:cs typeface="Lato" panose="020F0502020204030203" pitchFamily="34" charset="0"/>
            </a:endParaRPr>
          </a:p>
          <a:p>
            <a:endParaRPr lang="en-GB" sz="1000" dirty="0">
              <a:solidFill>
                <a:schemeClr val="bg1"/>
              </a:solidFill>
              <a:latin typeface="Lato" panose="020F0502020204030203" pitchFamily="34" charset="0"/>
              <a:cs typeface="Lato" panose="020F0502020204030203" pitchFamily="34" charset="0"/>
            </a:endParaRPr>
          </a:p>
          <a:p>
            <a:endParaRPr lang="en-GB" sz="1000" dirty="0">
              <a:solidFill>
                <a:schemeClr val="bg1"/>
              </a:solidFill>
              <a:latin typeface="Lato" panose="020F0502020204030203" pitchFamily="34" charset="0"/>
              <a:cs typeface="Lato" panose="020F0502020204030203" pitchFamily="34" charset="0"/>
            </a:endParaRPr>
          </a:p>
        </p:txBody>
      </p:sp>
      <p:sp>
        <p:nvSpPr>
          <p:cNvPr id="90" name="Title 3"/>
          <p:cNvSpPr txBox="1">
            <a:spLocks/>
          </p:cNvSpPr>
          <p:nvPr/>
        </p:nvSpPr>
        <p:spPr>
          <a:xfrm>
            <a:off x="2896291" y="2085529"/>
            <a:ext cx="3472859" cy="648587"/>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pPr>
            <a:r>
              <a:rPr lang="en-US" sz="1000" i="1" dirty="0" err="1" smtClean="0">
                <a:latin typeface="+mn-lt"/>
                <a:cs typeface="Lato Light" panose="020F0402020204030203" pitchFamily="34" charset="0"/>
              </a:rPr>
              <a:t>Objectifs</a:t>
            </a:r>
            <a:r>
              <a:rPr lang="en-US" sz="1000" i="1" dirty="0" smtClean="0">
                <a:latin typeface="+mn-lt"/>
                <a:cs typeface="Lato Light" panose="020F0402020204030203" pitchFamily="34" charset="0"/>
              </a:rPr>
              <a:t> de </a:t>
            </a:r>
            <a:r>
              <a:rPr lang="en-US" sz="1000" i="1" dirty="0" err="1" smtClean="0">
                <a:latin typeface="+mn-lt"/>
                <a:cs typeface="Lato Light" panose="020F0402020204030203" pitchFamily="34" charset="0"/>
              </a:rPr>
              <a:t>carrière</a:t>
            </a:r>
            <a:r>
              <a:rPr lang="en-US" sz="1000" i="1" dirty="0" smtClean="0">
                <a:latin typeface="+mn-lt"/>
                <a:cs typeface="Lato Light" panose="020F0402020204030203" pitchFamily="34" charset="0"/>
              </a:rPr>
              <a:t> </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Décrivez</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en</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quelques</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lignes</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vos</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compétences</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clés</a:t>
            </a:r>
            <a:r>
              <a:rPr lang="en-US" sz="1000" i="1" dirty="0">
                <a:latin typeface="+mn-lt"/>
                <a:cs typeface="Lato Light" panose="020F0402020204030203" pitchFamily="34" charset="0"/>
              </a:rPr>
              <a:t> pour le poste et </a:t>
            </a:r>
            <a:r>
              <a:rPr lang="en-US" sz="1000" i="1" dirty="0" err="1">
                <a:latin typeface="+mn-lt"/>
                <a:cs typeface="Lato Light" panose="020F0402020204030203" pitchFamily="34" charset="0"/>
              </a:rPr>
              <a:t>vos</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objectifs</a:t>
            </a:r>
            <a:r>
              <a:rPr lang="en-US" sz="1000" i="1" dirty="0">
                <a:latin typeface="+mn-lt"/>
                <a:cs typeface="Lato Light" panose="020F0402020204030203" pitchFamily="34" charset="0"/>
              </a:rPr>
              <a:t> de </a:t>
            </a:r>
            <a:r>
              <a:rPr lang="en-US" sz="1000" i="1" dirty="0" err="1">
                <a:latin typeface="+mn-lt"/>
                <a:cs typeface="Lato Light" panose="020F0402020204030203" pitchFamily="34" charset="0"/>
              </a:rPr>
              <a:t>carrière</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Vous</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pouvez</a:t>
            </a:r>
            <a:r>
              <a:rPr lang="en-US" sz="1000" i="1" dirty="0">
                <a:latin typeface="+mn-lt"/>
                <a:cs typeface="Lato Light" panose="020F0402020204030203" pitchFamily="34" charset="0"/>
              </a:rPr>
              <a:t> les </a:t>
            </a:r>
            <a:r>
              <a:rPr lang="en-US" sz="1000" i="1" dirty="0" err="1">
                <a:latin typeface="+mn-lt"/>
                <a:cs typeface="Lato Light" panose="020F0402020204030203" pitchFamily="34" charset="0"/>
              </a:rPr>
              <a:t>mettre</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en</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forme</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à</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l’aide</a:t>
            </a:r>
            <a:r>
              <a:rPr lang="en-US" sz="1000" i="1" dirty="0">
                <a:latin typeface="+mn-lt"/>
                <a:cs typeface="Lato Light" panose="020F0402020204030203" pitchFamily="34" charset="0"/>
              </a:rPr>
              <a:t> de </a:t>
            </a:r>
            <a:r>
              <a:rPr lang="en-US" sz="1000" i="1" dirty="0" err="1">
                <a:latin typeface="+mn-lt"/>
                <a:cs typeface="Lato Light" panose="020F0402020204030203" pitchFamily="34" charset="0"/>
              </a:rPr>
              <a:t>puces</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ou</a:t>
            </a:r>
            <a:r>
              <a:rPr lang="en-US" sz="1000" i="1" dirty="0">
                <a:latin typeface="+mn-lt"/>
                <a:cs typeface="Lato Light" panose="020F0402020204030203" pitchFamily="34" charset="0"/>
              </a:rPr>
              <a:t> les </a:t>
            </a:r>
            <a:r>
              <a:rPr lang="en-US" sz="1000" i="1" dirty="0" err="1">
                <a:latin typeface="+mn-lt"/>
                <a:cs typeface="Lato Light" panose="020F0402020204030203" pitchFamily="34" charset="0"/>
              </a:rPr>
              <a:t>laisser</a:t>
            </a:r>
            <a:r>
              <a:rPr lang="en-US" sz="1000" i="1" dirty="0">
                <a:latin typeface="+mn-lt"/>
                <a:cs typeface="Lato Light" panose="020F0402020204030203" pitchFamily="34" charset="0"/>
              </a:rPr>
              <a:t> sous </a:t>
            </a:r>
            <a:r>
              <a:rPr lang="en-US" sz="1000" i="1" dirty="0" err="1">
                <a:latin typeface="+mn-lt"/>
                <a:cs typeface="Lato Light" panose="020F0402020204030203" pitchFamily="34" charset="0"/>
              </a:rPr>
              <a:t>forme</a:t>
            </a:r>
            <a:r>
              <a:rPr lang="en-US" sz="1000" i="1" dirty="0">
                <a:latin typeface="+mn-lt"/>
                <a:cs typeface="Lato Light" panose="020F0402020204030203" pitchFamily="34" charset="0"/>
              </a:rPr>
              <a:t> de </a:t>
            </a:r>
            <a:r>
              <a:rPr lang="en-US" sz="1000" i="1" dirty="0" err="1">
                <a:latin typeface="+mn-lt"/>
                <a:cs typeface="Lato Light" panose="020F0402020204030203" pitchFamily="34" charset="0"/>
              </a:rPr>
              <a:t>texte</a:t>
            </a:r>
            <a:r>
              <a:rPr lang="en-US" sz="1000" i="1" dirty="0">
                <a:latin typeface="+mn-lt"/>
                <a:cs typeface="Lato Light" panose="020F0402020204030203" pitchFamily="34" charset="0"/>
              </a:rPr>
              <a:t> </a:t>
            </a:r>
            <a:r>
              <a:rPr lang="en-US" sz="1000" i="1" dirty="0" err="1">
                <a:latin typeface="+mn-lt"/>
                <a:cs typeface="Lato Light" panose="020F0402020204030203" pitchFamily="34" charset="0"/>
              </a:rPr>
              <a:t>plein</a:t>
            </a:r>
            <a:r>
              <a:rPr lang="en-US" sz="1000" i="1" dirty="0">
                <a:latin typeface="+mn-lt"/>
                <a:cs typeface="Lato Light" panose="020F0402020204030203" pitchFamily="34" charset="0"/>
              </a:rPr>
              <a:t>.</a:t>
            </a:r>
            <a:endParaRPr lang="en-GB" sz="1000" i="1" dirty="0">
              <a:latin typeface="+mn-lt"/>
              <a:cs typeface="Lato Light" panose="020F0402020204030203" pitchFamily="34" charset="0"/>
            </a:endParaRPr>
          </a:p>
        </p:txBody>
      </p:sp>
      <p:sp>
        <p:nvSpPr>
          <p:cNvPr id="92" name="TextBox 4"/>
          <p:cNvSpPr txBox="1"/>
          <p:nvPr/>
        </p:nvSpPr>
        <p:spPr>
          <a:xfrm>
            <a:off x="3424998" y="1687845"/>
            <a:ext cx="2407443" cy="264319"/>
          </a:xfrm>
          <a:prstGeom prst="rect">
            <a:avLst/>
          </a:prstGeom>
          <a:solidFill>
            <a:srgbClr val="FCD0CA"/>
          </a:solidFill>
        </p:spPr>
        <p:txBody>
          <a:bodyPr wrap="square" rtlCol="0">
            <a:spAutoFit/>
          </a:bodyPr>
          <a:lstStyle/>
          <a:p>
            <a:pPr algn="ctr"/>
            <a:r>
              <a:rPr lang="en-US" sz="1100" spc="300" dirty="0" smtClean="0">
                <a:solidFill>
                  <a:schemeClr val="bg1"/>
                </a:solidFill>
              </a:rPr>
              <a:t>A PROPPOS DE MOI</a:t>
            </a:r>
            <a:endParaRPr lang="en-GB" sz="1100" spc="300" dirty="0">
              <a:solidFill>
                <a:schemeClr val="bg1"/>
              </a:solidFill>
            </a:endParaRPr>
          </a:p>
        </p:txBody>
      </p:sp>
      <p:sp>
        <p:nvSpPr>
          <p:cNvPr id="93" name="TextBox 21"/>
          <p:cNvSpPr txBox="1"/>
          <p:nvPr/>
        </p:nvSpPr>
        <p:spPr>
          <a:xfrm>
            <a:off x="2949046" y="3703923"/>
            <a:ext cx="3584082" cy="5724644"/>
          </a:xfrm>
          <a:prstGeom prst="rect">
            <a:avLst/>
          </a:prstGeom>
          <a:noFill/>
        </p:spPr>
        <p:txBody>
          <a:bodyPr wrap="square" rtlCol="0">
            <a:spAutoFit/>
          </a:bodyPr>
          <a:lstStyle/>
          <a:p>
            <a:pPr algn="just">
              <a:spcBef>
                <a:spcPts val="300"/>
              </a:spcBef>
            </a:pPr>
            <a:r>
              <a:rPr lang="en-GB" sz="1100" b="1" dirty="0" smtClean="0">
                <a:cs typeface="Lato" panose="020F0502020204030203" pitchFamily="34" charset="0"/>
              </a:rPr>
              <a:t>GRAPHIC </a:t>
            </a:r>
            <a:r>
              <a:rPr lang="en-GB" sz="1100" b="1" dirty="0">
                <a:cs typeface="Lato" panose="020F0502020204030203" pitchFamily="34" charset="0"/>
              </a:rPr>
              <a:t>DESIGNER</a:t>
            </a:r>
          </a:p>
          <a:p>
            <a:pPr algn="just"/>
            <a:r>
              <a:rPr lang="en-GB" sz="1100" b="1" dirty="0">
                <a:cs typeface="Lato" panose="020F0502020204030203" pitchFamily="34" charset="0"/>
              </a:rPr>
              <a:t>2011 - 2012</a:t>
            </a:r>
          </a:p>
          <a:p>
            <a:pPr algn="just">
              <a:spcBef>
                <a:spcPts val="300"/>
              </a:spcBef>
            </a:pPr>
            <a:r>
              <a:rPr lang="fr-FR" sz="1100" dirty="0">
                <a:solidFill>
                  <a:schemeClr val="tx1">
                    <a:lumMod val="50000"/>
                    <a:lumOff val="50000"/>
                  </a:schemeClr>
                </a:solidFill>
              </a:rPr>
              <a:t>Décrivez ici les fonctions que vous avez occupé. Décrivez également vos missions, le nombre de personne que vous avez encadrez et si vous le pouvez essayé d’inscrire les résultats que vous avez obtenus, n’hésitez pas à les quantifier. </a:t>
            </a:r>
            <a:endParaRPr lang="fr-FR" sz="1100" dirty="0" smtClean="0">
              <a:solidFill>
                <a:schemeClr val="tx1">
                  <a:lumMod val="50000"/>
                  <a:lumOff val="50000"/>
                </a:schemeClr>
              </a:solidFill>
            </a:endParaRPr>
          </a:p>
          <a:p>
            <a:pPr algn="just">
              <a:spcBef>
                <a:spcPts val="300"/>
              </a:spcBef>
            </a:pPr>
            <a:endParaRPr lang="fr-FR" sz="1100" dirty="0">
              <a:solidFill>
                <a:schemeClr val="tx1">
                  <a:lumMod val="50000"/>
                  <a:lumOff val="50000"/>
                </a:schemeClr>
              </a:solidFill>
            </a:endParaRPr>
          </a:p>
          <a:p>
            <a:pPr algn="just">
              <a:spcBef>
                <a:spcPts val="300"/>
              </a:spcBef>
            </a:pPr>
            <a:r>
              <a:rPr lang="en-GB" sz="1100" b="1" dirty="0" smtClean="0">
                <a:cs typeface="Lato" panose="020F0502020204030203" pitchFamily="34" charset="0"/>
              </a:rPr>
              <a:t>GRAPHIC </a:t>
            </a:r>
            <a:r>
              <a:rPr lang="en-GB" sz="1100" b="1" dirty="0">
                <a:cs typeface="Lato" panose="020F0502020204030203" pitchFamily="34" charset="0"/>
              </a:rPr>
              <a:t>DESIGNER</a:t>
            </a:r>
          </a:p>
          <a:p>
            <a:pPr algn="just"/>
            <a:r>
              <a:rPr lang="en-GB" sz="1100" b="1" dirty="0">
                <a:cs typeface="Lato" panose="020F0502020204030203" pitchFamily="34" charset="0"/>
              </a:rPr>
              <a:t>2012 – 2013</a:t>
            </a:r>
          </a:p>
          <a:p>
            <a:pPr algn="just">
              <a:spcBef>
                <a:spcPts val="300"/>
              </a:spcBef>
            </a:pPr>
            <a:r>
              <a:rPr lang="fr-FR" sz="1100" dirty="0">
                <a:solidFill>
                  <a:schemeClr val="tx1">
                    <a:lumMod val="50000"/>
                    <a:lumOff val="50000"/>
                  </a:schemeClr>
                </a:solidFill>
              </a:rPr>
              <a:t>Décrivez ici les fonctions que vous avez occupé. Décrivez également vos missions, le nombre de personne que vous avez encadrez et si vous le pouvez essayé d’inscrire les résultats que vous avez obtenus, n’hésitez pas à les quantifier. </a:t>
            </a:r>
            <a:endParaRPr lang="fr-FR" sz="1100" dirty="0" smtClean="0">
              <a:solidFill>
                <a:schemeClr val="tx1">
                  <a:lumMod val="50000"/>
                  <a:lumOff val="50000"/>
                </a:schemeClr>
              </a:solidFill>
            </a:endParaRPr>
          </a:p>
          <a:p>
            <a:pPr algn="just">
              <a:spcBef>
                <a:spcPts val="300"/>
              </a:spcBef>
            </a:pPr>
            <a:endParaRPr lang="fr-FR" sz="1100" dirty="0">
              <a:solidFill>
                <a:schemeClr val="tx1">
                  <a:lumMod val="50000"/>
                  <a:lumOff val="50000"/>
                </a:schemeClr>
              </a:solidFill>
            </a:endParaRPr>
          </a:p>
          <a:p>
            <a:pPr algn="just">
              <a:spcBef>
                <a:spcPts val="300"/>
              </a:spcBef>
            </a:pPr>
            <a:r>
              <a:rPr lang="en-GB" sz="1100" b="1" dirty="0" smtClean="0">
                <a:cs typeface="Lato" panose="020F0502020204030203" pitchFamily="34" charset="0"/>
              </a:rPr>
              <a:t>GRAPHIC </a:t>
            </a:r>
            <a:r>
              <a:rPr lang="en-GB" sz="1100" b="1" dirty="0">
                <a:cs typeface="Lato" panose="020F0502020204030203" pitchFamily="34" charset="0"/>
              </a:rPr>
              <a:t>DESIGNER</a:t>
            </a:r>
          </a:p>
          <a:p>
            <a:pPr algn="just"/>
            <a:r>
              <a:rPr lang="en-GB" sz="1100" b="1" dirty="0">
                <a:cs typeface="Lato" panose="020F0502020204030203" pitchFamily="34" charset="0"/>
              </a:rPr>
              <a:t>2013 - 2015</a:t>
            </a:r>
          </a:p>
          <a:p>
            <a:pPr algn="just">
              <a:spcBef>
                <a:spcPts val="300"/>
              </a:spcBef>
            </a:pPr>
            <a:r>
              <a:rPr lang="fr-FR" sz="1100" dirty="0">
                <a:solidFill>
                  <a:schemeClr val="tx1">
                    <a:lumMod val="50000"/>
                    <a:lumOff val="50000"/>
                  </a:schemeClr>
                </a:solidFill>
              </a:rPr>
              <a:t>Décrivez ici les fonctions que vous avez occupé. Décrivez également vos missions, le nombre de personne que vous avez encadrez et si vous le pouvez essayé d’inscrire les résultats que vous avez obtenus, n’hésitez pas à les quantifier. </a:t>
            </a:r>
            <a:endParaRPr lang="fr-FR" sz="1100" dirty="0" smtClean="0">
              <a:solidFill>
                <a:schemeClr val="tx1">
                  <a:lumMod val="50000"/>
                  <a:lumOff val="50000"/>
                </a:schemeClr>
              </a:solidFill>
            </a:endParaRPr>
          </a:p>
          <a:p>
            <a:pPr algn="just">
              <a:spcBef>
                <a:spcPts val="300"/>
              </a:spcBef>
            </a:pPr>
            <a:endParaRPr lang="fr-FR" sz="1100" dirty="0">
              <a:solidFill>
                <a:schemeClr val="tx1">
                  <a:lumMod val="50000"/>
                  <a:lumOff val="50000"/>
                </a:schemeClr>
              </a:solidFill>
            </a:endParaRPr>
          </a:p>
          <a:p>
            <a:pPr algn="just">
              <a:spcBef>
                <a:spcPts val="300"/>
              </a:spcBef>
            </a:pPr>
            <a:r>
              <a:rPr lang="en-GB" sz="1100" b="1" dirty="0" smtClean="0">
                <a:cs typeface="Lato" panose="020F0502020204030203" pitchFamily="34" charset="0"/>
              </a:rPr>
              <a:t>GRAPHIC </a:t>
            </a:r>
            <a:r>
              <a:rPr lang="en-GB" sz="1100" b="1" dirty="0">
                <a:cs typeface="Lato" panose="020F0502020204030203" pitchFamily="34" charset="0"/>
              </a:rPr>
              <a:t>DESIGNER</a:t>
            </a:r>
          </a:p>
          <a:p>
            <a:pPr algn="just"/>
            <a:r>
              <a:rPr lang="en-GB" sz="1100" b="1" dirty="0">
                <a:cs typeface="Lato" panose="020F0502020204030203" pitchFamily="34" charset="0"/>
              </a:rPr>
              <a:t>2015 - PRESENT</a:t>
            </a:r>
          </a:p>
          <a:p>
            <a:pPr algn="just">
              <a:spcBef>
                <a:spcPts val="300"/>
              </a:spcBef>
            </a:pPr>
            <a:r>
              <a:rPr lang="fr-FR" sz="1100" dirty="0">
                <a:solidFill>
                  <a:schemeClr val="tx1">
                    <a:lumMod val="50000"/>
                    <a:lumOff val="50000"/>
                  </a:schemeClr>
                </a:solidFill>
              </a:rPr>
              <a:t>Décrivez ici les fonctions que vous avez occupé. Décrivez également vos missions, le nombre de personne que vous avez encadrez et si vous le pouvez essayé d’inscrire les résultats que vous avez obtenus, n’hésitez pas à les quantifier. </a:t>
            </a:r>
          </a:p>
        </p:txBody>
      </p:sp>
      <p:sp>
        <p:nvSpPr>
          <p:cNvPr id="94" name="TextBox 4"/>
          <p:cNvSpPr txBox="1"/>
          <p:nvPr/>
        </p:nvSpPr>
        <p:spPr>
          <a:xfrm>
            <a:off x="3424998" y="3133005"/>
            <a:ext cx="2407443" cy="264319"/>
          </a:xfrm>
          <a:prstGeom prst="rect">
            <a:avLst/>
          </a:prstGeom>
          <a:solidFill>
            <a:srgbClr val="FCD0CA"/>
          </a:solidFill>
        </p:spPr>
        <p:txBody>
          <a:bodyPr wrap="square" rtlCol="0">
            <a:spAutoFit/>
          </a:bodyPr>
          <a:lstStyle/>
          <a:p>
            <a:pPr algn="ctr"/>
            <a:r>
              <a:rPr lang="en-US" sz="1100" spc="300" dirty="0" smtClean="0">
                <a:solidFill>
                  <a:schemeClr val="bg1"/>
                </a:solidFill>
              </a:rPr>
              <a:t>EXPERIENCE PRO.</a:t>
            </a:r>
            <a:endParaRPr lang="en-GB" sz="1100" spc="300" dirty="0">
              <a:solidFill>
                <a:schemeClr val="bg1"/>
              </a:solidFill>
            </a:endParaRPr>
          </a:p>
        </p:txBody>
      </p:sp>
      <p:cxnSp>
        <p:nvCxnSpPr>
          <p:cNvPr id="96" name="Connecteur droit 95"/>
          <p:cNvCxnSpPr/>
          <p:nvPr/>
        </p:nvCxnSpPr>
        <p:spPr>
          <a:xfrm>
            <a:off x="2660904" y="3884481"/>
            <a:ext cx="0" cy="5544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Ellipse 97"/>
          <p:cNvSpPr/>
          <p:nvPr/>
        </p:nvSpPr>
        <p:spPr>
          <a:xfrm>
            <a:off x="2554338" y="3762186"/>
            <a:ext cx="213131" cy="2131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Ellipse 98"/>
          <p:cNvSpPr/>
          <p:nvPr/>
        </p:nvSpPr>
        <p:spPr>
          <a:xfrm>
            <a:off x="2569316" y="5207121"/>
            <a:ext cx="213131" cy="2131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Ellipse 99"/>
          <p:cNvSpPr/>
          <p:nvPr/>
        </p:nvSpPr>
        <p:spPr>
          <a:xfrm>
            <a:off x="2549079" y="6652056"/>
            <a:ext cx="213131" cy="2131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lipse 100"/>
          <p:cNvSpPr/>
          <p:nvPr/>
        </p:nvSpPr>
        <p:spPr>
          <a:xfrm>
            <a:off x="2554338" y="8111297"/>
            <a:ext cx="213131" cy="2131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Étoile à 5 branches 90"/>
          <p:cNvSpPr/>
          <p:nvPr/>
        </p:nvSpPr>
        <p:spPr>
          <a:xfrm>
            <a:off x="5396069" y="901642"/>
            <a:ext cx="326283" cy="326283"/>
          </a:xfrm>
          <a:prstGeom prst="star5">
            <a:avLst>
              <a:gd name="adj" fmla="val 6424"/>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Étoile à 5 branches 94"/>
          <p:cNvSpPr/>
          <p:nvPr/>
        </p:nvSpPr>
        <p:spPr>
          <a:xfrm>
            <a:off x="5615331" y="1115722"/>
            <a:ext cx="326283" cy="326283"/>
          </a:xfrm>
          <a:prstGeom prst="star5">
            <a:avLst>
              <a:gd name="adj" fmla="val 6424"/>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Étoile à 5 branches 96"/>
          <p:cNvSpPr/>
          <p:nvPr/>
        </p:nvSpPr>
        <p:spPr>
          <a:xfrm>
            <a:off x="5874752" y="857191"/>
            <a:ext cx="462256" cy="491871"/>
          </a:xfrm>
          <a:prstGeom prst="star5">
            <a:avLst>
              <a:gd name="adj" fmla="val 6424"/>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61999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314</Words>
  <Application>Microsoft Macintosh PowerPoint</Application>
  <PresentationFormat>Format A4 (210 x 297 mm)</PresentationFormat>
  <Paragraphs>48</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Calibri</vt:lpstr>
      <vt:lpstr>Calibri Light</vt:lpstr>
      <vt:lpstr>Lato</vt:lpstr>
      <vt:lpstr>Lato Light</vt:lpstr>
      <vt:lpstr>Arial</vt:lpstr>
      <vt:lpstr>Office Theme</vt:lpstr>
      <vt:lpstr>Présentation PowerPoint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Appleseed A GRAPHIC DESIGNER</dc:title>
  <dc:creator>Yodhi</dc:creator>
  <cp:lastModifiedBy>Axel Maille</cp:lastModifiedBy>
  <cp:revision>71</cp:revision>
  <dcterms:created xsi:type="dcterms:W3CDTF">2016-06-13T19:57:38Z</dcterms:created>
  <dcterms:modified xsi:type="dcterms:W3CDTF">2016-08-08T14:46:45Z</dcterms:modified>
</cp:coreProperties>
</file>