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C74764-C26A-4C38-A61C-6D7C14060EC2}" v="2" dt="2023-08-11T01:59:57.8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61" d="100"/>
          <a:sy n="61" d="100"/>
        </p:scale>
        <p:origin x="844" y="6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25/09/2023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25/09/2023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dirty="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dirty="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9/25/2023</a:t>
            </a:fld>
            <a:endParaRPr lang="en-US" dirty="0"/>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dirty="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17994" y="2984683"/>
            <a:ext cx="4067841" cy="2525347"/>
          </a:xfrm>
        </p:spPr>
        <p:txBody>
          <a:bodyPr vert="horz" lIns="0" tIns="0" rIns="0" bIns="0" rtlCol="0" anchor="t">
            <a:noAutofit/>
          </a:bodyPr>
          <a:lstStyle/>
          <a:p>
            <a:pPr eaLnBrk="1" hangingPunct="1">
              <a:lnSpc>
                <a:spcPct val="114000"/>
              </a:lnSpc>
            </a:pPr>
            <a:r>
              <a:rPr lang="en-IN" altLang="en-US" sz="1400" b="1" dirty="0">
                <a:cs typeface="Times New Roman" panose="02020603050405020304" pitchFamily="18" charset="0"/>
              </a:rPr>
              <a:t>Course Management System</a:t>
            </a:r>
            <a:endParaRPr lang="en-US" altLang="en-US" sz="1400" b="1" dirty="0">
              <a:cs typeface="Times New Roman" panose="02020603050405020304" pitchFamily="18" charset="0"/>
            </a:endParaRPr>
          </a:p>
          <a:p>
            <a:pPr>
              <a:lnSpc>
                <a:spcPct val="114000"/>
              </a:lnSpc>
            </a:pPr>
            <a:r>
              <a:rPr lang="en-IN" sz="1100" dirty="0"/>
              <a:t>Complete both the backend &amp; frontend development process of the case study course management application with Validations, Loggers, API Gateway in the backend and routing, binding, http request, forms with validation in frontend</a:t>
            </a:r>
            <a:endParaRPr lang="en-US" altLang="nl-NL" sz="1100" b="1" dirty="0">
              <a:cs typeface="Aldhabi" panose="020B0604020202020204" pitchFamily="2" charset="-78"/>
            </a:endParaRPr>
          </a:p>
          <a:p>
            <a:r>
              <a:rPr lang="en-IN" b="1" dirty="0"/>
              <a:t>Degreed </a:t>
            </a:r>
          </a:p>
          <a:p>
            <a:r>
              <a:rPr lang="en-IN" dirty="0"/>
              <a:t>Working on the training of Core Java</a:t>
            </a:r>
          </a:p>
          <a:p>
            <a:pPr>
              <a:lnSpc>
                <a:spcPct val="113999"/>
              </a:lnSpc>
            </a:pPr>
            <a:endParaRPr lang="en-IN" altLang="nl-NL" sz="1200" b="1" dirty="0">
              <a:ea typeface="Verdana"/>
            </a:endParaRPr>
          </a:p>
          <a:p>
            <a:pPr eaLnBrk="1" hangingPunct="1">
              <a:lnSpc>
                <a:spcPct val="114000"/>
              </a:lnSpc>
            </a:pPr>
            <a:endParaRPr lang="en-IN" altLang="nl-NL" sz="1200" b="1" dirty="0">
              <a:latin typeface="Calisto MT" panose="02040603050505030304" pitchFamily="18" charset="0"/>
              <a:cs typeface="Aldhabi" panose="020B0604020202020204" pitchFamily="2" charset="-78"/>
            </a:endParaRPr>
          </a:p>
          <a:p>
            <a:pPr eaLnBrk="1" hangingPunct="1">
              <a:lnSpc>
                <a:spcPct val="114000"/>
              </a:lnSpc>
            </a:pPr>
            <a:r>
              <a:rPr lang="en-IN" altLang="nl-NL" sz="1200" b="1" dirty="0">
                <a:latin typeface="Calisto MT" panose="02040603050505030304" pitchFamily="18" charset="0"/>
                <a:cs typeface="Aldhabi" panose="020B0604020202020204" pitchFamily="2" charset="-78"/>
              </a:rPr>
              <a:t> </a:t>
            </a: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US" altLang="nl-NL" sz="1200" b="1"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IN" altLang="en-US" sz="1200" dirty="0">
              <a:latin typeface="Arial Nova Cond" panose="020B0604020202020204" pitchFamily="34" charset="0"/>
              <a:cs typeface="Times New Roman" panose="02020603050405020304" pitchFamily="18" charset="0"/>
            </a:endParaRPr>
          </a:p>
          <a:p>
            <a:pPr eaLnBrk="1" hangingPunct="1">
              <a:lnSpc>
                <a:spcPct val="114000"/>
              </a:lnSpc>
            </a:pPr>
            <a:endParaRPr lang="en-US" altLang="nl-NL" sz="1200" b="1" dirty="0">
              <a:latin typeface="Arial Nova Cond" panose="020B0604020202020204" pitchFamily="34" charset="0"/>
              <a:cs typeface="Times New Roman" panose="02020603050405020304" pitchFamily="18" charset="0"/>
            </a:endParaRPr>
          </a:p>
          <a:p>
            <a:pPr eaLnBrk="1" hangingPunct="1">
              <a:lnSpc>
                <a:spcPct val="114000"/>
              </a:lnSpc>
            </a:pPr>
            <a:br>
              <a:rPr lang="en-US" altLang="nl-NL" sz="1200" dirty="0">
                <a:latin typeface="Arial Nova Cond" panose="020B0604020202020204" pitchFamily="34" charset="0"/>
                <a:cs typeface="Times New Roman" panose="02020603050405020304" pitchFamily="18" charset="0"/>
              </a:rPr>
            </a:br>
            <a:br>
              <a:rPr lang="en-US" altLang="nl-NL" sz="1200" dirty="0">
                <a:latin typeface="Arial Nova Cond" panose="020B0604020202020204" pitchFamily="34" charset="0"/>
                <a:cs typeface="Times New Roman" panose="02020603050405020304" pitchFamily="18" charset="0"/>
              </a:rPr>
            </a:br>
            <a:endParaRPr lang="nl-NL" altLang="nl-NL" sz="1200" dirty="0">
              <a:latin typeface="Arial Nova Cond" panose="020B0604020202020204" pitchFamily="34" charset="0"/>
              <a:cs typeface="Times New Roman" panose="02020603050405020304" pitchFamily="18" charset="0"/>
            </a:endParaRPr>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521727"/>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17533"/>
          </a:xfrm>
        </p:spPr>
        <p:txBody>
          <a:bodyPr/>
          <a:lstStyle/>
          <a:p>
            <a:pPr eaLnBrk="1" hangingPunct="1"/>
            <a:r>
              <a:rPr lang="nl-NL" altLang="nl-NL" dirty="0"/>
              <a:t>Hyderabad</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99830"/>
            <a:ext cx="3736975" cy="152770"/>
          </a:xfrm>
        </p:spPr>
        <p:txBody>
          <a:bodyPr/>
          <a:lstStyle/>
          <a:p>
            <a:pPr eaLnBrk="1" hangingPunct="1"/>
            <a:r>
              <a:rPr lang="nl-NL" altLang="nl-NL" dirty="0"/>
              <a:t>kalyan.a.patnala@capgemini.com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7" y="1832021"/>
            <a:ext cx="2382837" cy="330200"/>
          </a:xfrm>
        </p:spPr>
        <p:txBody>
          <a:bodyPr/>
          <a:lstStyle/>
          <a:p>
            <a:pPr eaLnBrk="1" hangingPunct="1"/>
            <a:r>
              <a:rPr lang="nl-NL" altLang="nl-NL" dirty="0"/>
              <a:t>+91 7093042411</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519649" y="2773878"/>
            <a:ext cx="4019807" cy="3748087"/>
          </a:xfrm>
        </p:spPr>
        <p:txBody>
          <a:bodyPr/>
          <a:lstStyle/>
          <a:p>
            <a:r>
              <a:rPr lang="en-US" sz="1100" dirty="0">
                <a:cs typeface="Times New Roman" panose="02020603050405020304" pitchFamily="18" charset="0"/>
              </a:rPr>
              <a:t> </a:t>
            </a:r>
            <a:r>
              <a:rPr lang="en-US" altLang="en-US" sz="1400" b="1" dirty="0"/>
              <a:t>Full Stack Developer</a:t>
            </a:r>
            <a:endParaRPr lang="en-US" sz="1100" dirty="0"/>
          </a:p>
          <a:p>
            <a:pPr marL="171450" indent="-171450">
              <a:buFont typeface="Arial" panose="020B0604020202020204" pitchFamily="34" charset="0"/>
              <a:buChar char="•"/>
            </a:pPr>
            <a:r>
              <a:rPr lang="en-US" sz="1100" dirty="0"/>
              <a:t>Hands on experience in creating </a:t>
            </a:r>
            <a:r>
              <a:rPr lang="en-US" sz="1100" b="1" dirty="0"/>
              <a:t>microservices</a:t>
            </a:r>
            <a:r>
              <a:rPr lang="en-US" sz="1100" dirty="0"/>
              <a:t> with </a:t>
            </a:r>
            <a:r>
              <a:rPr lang="en-US" sz="1100" b="1" dirty="0"/>
              <a:t>Spring boot, Spring Cloud API Gateway,</a:t>
            </a:r>
            <a:r>
              <a:rPr lang="en-US" sz="1100" dirty="0"/>
              <a:t> Eureka server.</a:t>
            </a:r>
          </a:p>
          <a:p>
            <a:pPr marL="171450" indent="-171450">
              <a:buFont typeface="Arial" panose="020B0604020202020204" pitchFamily="34" charset="0"/>
              <a:buChar char="•"/>
            </a:pPr>
            <a:r>
              <a:rPr lang="en-IN" sz="1100" dirty="0"/>
              <a:t>Hands on experience on implementing the java concepts like oops, arrays, string, exception, collections, lambda and mongo dB</a:t>
            </a:r>
            <a:r>
              <a:rPr lang="en-IN" sz="1100" b="1" dirty="0"/>
              <a:t> </a:t>
            </a:r>
            <a:r>
              <a:rPr lang="en-IN" sz="1100" dirty="0"/>
              <a:t>basics concepts</a:t>
            </a:r>
            <a:endParaRPr lang="en-US" sz="1100" dirty="0"/>
          </a:p>
          <a:p>
            <a:pPr marL="171450" indent="-171450">
              <a:buFont typeface="Arial" panose="020B0604020202020204" pitchFamily="34" charset="0"/>
              <a:buChar char="•"/>
            </a:pPr>
            <a:r>
              <a:rPr lang="en-IN" sz="1100" dirty="0"/>
              <a:t>Proficient in creating Single page Web Application in </a:t>
            </a:r>
            <a:r>
              <a:rPr lang="en-IN" sz="1100" b="1" dirty="0"/>
              <a:t>React</a:t>
            </a:r>
            <a:r>
              <a:rPr lang="en-IN" sz="1100" dirty="0"/>
              <a:t> with Authentication and Routing.</a:t>
            </a:r>
            <a:endParaRPr lang="en-US" sz="1100" dirty="0">
              <a:solidFill>
                <a:srgbClr val="000000"/>
              </a:solidFill>
              <a:latin typeface="Verdana" panose="020B0604030504040204" pitchFamily="34" charset="0"/>
            </a:endParaRPr>
          </a:p>
          <a:p>
            <a:pPr marL="171450" indent="-171450">
              <a:buFont typeface="Arial" panose="020B0604020202020204" pitchFamily="34" charset="0"/>
              <a:buChar char="•"/>
            </a:pPr>
            <a:r>
              <a:rPr lang="en-IN" sz="1100" dirty="0"/>
              <a:t>Hands on experience in developing web pages using </a:t>
            </a:r>
            <a:r>
              <a:rPr lang="en-IN" sz="1100" b="1" dirty="0"/>
              <a:t>HTML5, CSS3,Bootstrap ,</a:t>
            </a:r>
            <a:r>
              <a:rPr lang="en-IN" sz="1100" dirty="0"/>
              <a:t> </a:t>
            </a:r>
            <a:r>
              <a:rPr lang="en-IN" sz="1100" b="1" dirty="0"/>
              <a:t>java Script Reactjs</a:t>
            </a:r>
            <a:r>
              <a:rPr lang="en-IN" sz="1100" dirty="0"/>
              <a:t>. Good understanding of Document Object Model (DOM) and DOM Functions.</a:t>
            </a:r>
            <a:endParaRPr lang="en-US" sz="1100" dirty="0"/>
          </a:p>
          <a:p>
            <a:pPr marL="171450" indent="-171450">
              <a:buFont typeface="Arial" panose="020B0604020202020204" pitchFamily="34" charset="0"/>
              <a:buChar char="•"/>
            </a:pPr>
            <a:r>
              <a:rPr lang="en-IN" sz="1100" dirty="0"/>
              <a:t>Ready to learn new technologies and implement them for the future knowledge improvement</a:t>
            </a:r>
            <a:endParaRPr lang="en-US" altLang="nl-NL" sz="1100" dirty="0">
              <a:latin typeface="Calisto MT" panose="02040603050505030304" pitchFamily="18" charset="0"/>
              <a:cs typeface="Times New Roman" panose="02020603050405020304" pitchFamily="18" charset="0"/>
            </a:endParaRPr>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US" altLang="en-US" dirty="0"/>
              <a:t>Kalyan Jyothi Swaroop</a:t>
            </a:r>
            <a:endParaRPr lang="en-IN" altLang="en-US" dirty="0"/>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00" y="1955800"/>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516790" y="501639"/>
            <a:ext cx="2424112" cy="601383"/>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a:t>
            </a:r>
            <a:r>
              <a:rPr lang="en-US" altLang="nl-NL" sz="1000" dirty="0">
                <a:solidFill>
                  <a:prstClr val="black"/>
                </a:solidFill>
                <a:latin typeface="Verdana" panose="020B0604030504040204" pitchFamily="34" charset="0"/>
              </a:rPr>
              <a:t>Technology</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Computer Science Engineering</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 : </a:t>
            </a:r>
          </a:p>
          <a:p>
            <a:pPr marL="0" marR="0" lvl="0" indent="0" algn="l" defTabSz="914400" rtl="0" eaLnBrk="1" fontAlgn="auto" latinLnBrk="0" hangingPunct="1">
              <a:lnSpc>
                <a:spcPct val="114000"/>
              </a:lnSpc>
              <a:spcBef>
                <a:spcPts val="0"/>
              </a:spcBef>
              <a:spcAft>
                <a:spcPts val="0"/>
              </a:spcAft>
              <a:buClrTx/>
              <a:buSzTx/>
              <a:buFontTx/>
              <a:buNone/>
              <a:tabLst/>
              <a:defRPr/>
            </a:pPr>
            <a:r>
              <a:rPr lang="en-US" altLang="nl-NL" sz="1000" dirty="0">
                <a:solidFill>
                  <a:prstClr val="black"/>
                </a:solidFill>
                <a:latin typeface="Verdana" panose="020B0604030504040204" pitchFamily="34" charset="0"/>
              </a:rPr>
              <a:t>  </a:t>
            </a: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2019- 2023</a:t>
            </a:r>
          </a:p>
        </p:txBody>
      </p:sp>
      <p:sp>
        <p:nvSpPr>
          <p:cNvPr id="6" name="Rectangle 5">
            <a:extLst>
              <a:ext uri="{FF2B5EF4-FFF2-40B4-BE49-F238E27FC236}">
                <a16:creationId xmlns:a16="http://schemas.microsoft.com/office/drawing/2014/main" id="{1616387D-79C4-4D2C-8F4C-617036B1459A}"/>
              </a:ext>
            </a:extLst>
          </p:cNvPr>
          <p:cNvSpPr/>
          <p:nvPr/>
        </p:nvSpPr>
        <p:spPr>
          <a:xfrm>
            <a:off x="10144031" y="11071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graphicFrame>
        <p:nvGraphicFramePr>
          <p:cNvPr id="3" name="object 27">
            <a:extLst>
              <a:ext uri="{FF2B5EF4-FFF2-40B4-BE49-F238E27FC236}">
                <a16:creationId xmlns:a16="http://schemas.microsoft.com/office/drawing/2014/main" id="{C362B3B7-C8F6-8584-66A6-C69EE27D4926}"/>
              </a:ext>
            </a:extLst>
          </p:cNvPr>
          <p:cNvGraphicFramePr>
            <a:graphicFrameLocks noGrp="1"/>
          </p:cNvGraphicFramePr>
          <p:nvPr>
            <p:extLst>
              <p:ext uri="{D42A27DB-BD31-4B8C-83A1-F6EECF244321}">
                <p14:modId xmlns:p14="http://schemas.microsoft.com/office/powerpoint/2010/main" val="3910052361"/>
              </p:ext>
            </p:extLst>
          </p:nvPr>
        </p:nvGraphicFramePr>
        <p:xfrm>
          <a:off x="9231630" y="1423797"/>
          <a:ext cx="2960370" cy="5045159"/>
        </p:xfrm>
        <a:graphic>
          <a:graphicData uri="http://schemas.openxmlformats.org/drawingml/2006/table">
            <a:tbl>
              <a:tblPr firstRow="1" bandRow="1">
                <a:tableStyleId>{2D5ABB26-0587-4C30-8999-92F81FD0307C}</a:tableStyleId>
              </a:tblPr>
              <a:tblGrid>
                <a:gridCol w="756285">
                  <a:extLst>
                    <a:ext uri="{9D8B030D-6E8A-4147-A177-3AD203B41FA5}">
                      <a16:colId xmlns:a16="http://schemas.microsoft.com/office/drawing/2014/main" val="20000"/>
                    </a:ext>
                  </a:extLst>
                </a:gridCol>
                <a:gridCol w="2204085">
                  <a:extLst>
                    <a:ext uri="{9D8B030D-6E8A-4147-A177-3AD203B41FA5}">
                      <a16:colId xmlns:a16="http://schemas.microsoft.com/office/drawing/2014/main" val="20001"/>
                    </a:ext>
                  </a:extLst>
                </a:gridCol>
              </a:tblGrid>
              <a:tr h="547877">
                <a:tc>
                  <a:txBody>
                    <a:bodyPr/>
                    <a:lstStyle/>
                    <a:p>
                      <a:pPr marL="76200">
                        <a:lnSpc>
                          <a:spcPct val="100000"/>
                        </a:lnSpc>
                        <a:spcBef>
                          <a:spcPts val="480"/>
                        </a:spcBef>
                      </a:pPr>
                      <a:r>
                        <a:rPr sz="1000" spc="-5" dirty="0">
                          <a:latin typeface="Verdana"/>
                          <a:cs typeface="Verdana"/>
                        </a:rPr>
                        <a:t>Java</a:t>
                      </a:r>
                      <a:endParaRPr sz="1000" dirty="0">
                        <a:latin typeface="Verdana"/>
                        <a:cs typeface="Verdana"/>
                      </a:endParaRPr>
                    </a:p>
                  </a:txBody>
                  <a:tcPr marL="0" marR="0" marT="60960" marB="0">
                    <a:lnR w="6350">
                      <a:solidFill>
                        <a:srgbClr val="006FAC"/>
                      </a:solidFill>
                      <a:prstDash val="solid"/>
                    </a:lnR>
                    <a:lnT w="19050">
                      <a:solidFill>
                        <a:srgbClr val="12ABDB"/>
                      </a:solidFill>
                      <a:prstDash val="solid"/>
                    </a:lnT>
                  </a:tcPr>
                </a:tc>
                <a:tc>
                  <a:txBody>
                    <a:bodyPr/>
                    <a:lstStyle/>
                    <a:p>
                      <a:pPr marL="92075" marR="448309">
                        <a:lnSpc>
                          <a:spcPct val="100000"/>
                        </a:lnSpc>
                        <a:spcBef>
                          <a:spcPts val="570"/>
                        </a:spcBef>
                      </a:pPr>
                      <a:r>
                        <a:rPr sz="1000" spc="-5" dirty="0">
                          <a:latin typeface="Verdana"/>
                          <a:cs typeface="Verdana"/>
                        </a:rPr>
                        <a:t>Java</a:t>
                      </a:r>
                      <a:r>
                        <a:rPr sz="1000" spc="-10" dirty="0">
                          <a:latin typeface="Verdana"/>
                          <a:cs typeface="Verdana"/>
                        </a:rPr>
                        <a:t> </a:t>
                      </a:r>
                      <a:r>
                        <a:rPr sz="1000" spc="-5" dirty="0">
                          <a:latin typeface="Verdana"/>
                          <a:cs typeface="Verdana"/>
                        </a:rPr>
                        <a:t>Basics,</a:t>
                      </a:r>
                      <a:r>
                        <a:rPr sz="1000" dirty="0">
                          <a:latin typeface="Verdana"/>
                          <a:cs typeface="Verdana"/>
                        </a:rPr>
                        <a:t> </a:t>
                      </a:r>
                      <a:r>
                        <a:rPr sz="1000" spc="-10" dirty="0">
                          <a:latin typeface="Verdana"/>
                          <a:cs typeface="Verdana"/>
                        </a:rPr>
                        <a:t>OOPs, </a:t>
                      </a:r>
                      <a:r>
                        <a:rPr sz="1000" spc="-5" dirty="0">
                          <a:latin typeface="Verdana"/>
                          <a:cs typeface="Verdana"/>
                        </a:rPr>
                        <a:t> Arrays,Loops,</a:t>
                      </a:r>
                      <a:r>
                        <a:rPr sz="1000" spc="15" dirty="0">
                          <a:latin typeface="Verdana"/>
                          <a:cs typeface="Verdana"/>
                        </a:rPr>
                        <a:t> </a:t>
                      </a:r>
                      <a:r>
                        <a:rPr sz="1000" spc="-5" dirty="0">
                          <a:latin typeface="Verdana"/>
                          <a:cs typeface="Verdana"/>
                        </a:rPr>
                        <a:t>Collections, </a:t>
                      </a:r>
                      <a:r>
                        <a:rPr sz="1000" spc="-335" dirty="0">
                          <a:latin typeface="Verdana"/>
                          <a:cs typeface="Verdana"/>
                        </a:rPr>
                        <a:t> </a:t>
                      </a:r>
                      <a:r>
                        <a:rPr sz="1000" spc="-5" dirty="0">
                          <a:latin typeface="Verdana"/>
                          <a:cs typeface="Verdana"/>
                        </a:rPr>
                        <a:t>Generics,</a:t>
                      </a:r>
                      <a:r>
                        <a:rPr sz="1000" spc="15" dirty="0">
                          <a:latin typeface="Verdana"/>
                          <a:cs typeface="Verdana"/>
                        </a:rPr>
                        <a:t> </a:t>
                      </a:r>
                      <a:r>
                        <a:rPr sz="1000" spc="-5" dirty="0">
                          <a:latin typeface="Verdana"/>
                          <a:cs typeface="Verdana"/>
                        </a:rPr>
                        <a:t>Java</a:t>
                      </a:r>
                      <a:r>
                        <a:rPr sz="1000" spc="-25" dirty="0">
                          <a:latin typeface="Verdana"/>
                          <a:cs typeface="Verdana"/>
                        </a:rPr>
                        <a:t> </a:t>
                      </a:r>
                      <a:r>
                        <a:rPr sz="1000" spc="-5" dirty="0">
                          <a:latin typeface="Verdana"/>
                          <a:cs typeface="Verdana"/>
                        </a:rPr>
                        <a:t>8</a:t>
                      </a:r>
                      <a:endParaRPr sz="1000" dirty="0">
                        <a:latin typeface="Verdana"/>
                        <a:cs typeface="Verdana"/>
                      </a:endParaRPr>
                    </a:p>
                  </a:txBody>
                  <a:tcPr marL="0" marR="0" marT="72390" marB="0">
                    <a:lnL w="6350">
                      <a:solidFill>
                        <a:srgbClr val="006FAC"/>
                      </a:solidFill>
                      <a:prstDash val="solid"/>
                    </a:lnL>
                    <a:lnT w="19050">
                      <a:solidFill>
                        <a:srgbClr val="12ABDB"/>
                      </a:solidFill>
                      <a:prstDash val="solid"/>
                    </a:lnT>
                  </a:tcPr>
                </a:tc>
                <a:extLst>
                  <a:ext uri="{0D108BD9-81ED-4DB2-BD59-A6C34878D82A}">
                    <a16:rowId xmlns:a16="http://schemas.microsoft.com/office/drawing/2014/main" val="10000"/>
                  </a:ext>
                </a:extLst>
              </a:tr>
              <a:tr h="554736">
                <a:tc>
                  <a:txBody>
                    <a:bodyPr/>
                    <a:lstStyle/>
                    <a:p>
                      <a:pPr marL="76200" marR="256540">
                        <a:lnSpc>
                          <a:spcPct val="100000"/>
                        </a:lnSpc>
                        <a:spcBef>
                          <a:spcPts val="360"/>
                        </a:spcBef>
                      </a:pPr>
                      <a:r>
                        <a:rPr sz="1000" dirty="0">
                          <a:latin typeface="Verdana"/>
                          <a:cs typeface="Verdana"/>
                        </a:rPr>
                        <a:t>S</a:t>
                      </a:r>
                      <a:r>
                        <a:rPr sz="1000" spc="5" dirty="0">
                          <a:latin typeface="Verdana"/>
                          <a:cs typeface="Verdana"/>
                        </a:rPr>
                        <a:t>p</a:t>
                      </a:r>
                      <a:r>
                        <a:rPr sz="1000" spc="-5" dirty="0">
                          <a:latin typeface="Verdana"/>
                          <a:cs typeface="Verdana"/>
                        </a:rPr>
                        <a:t>r</a:t>
                      </a:r>
                      <a:r>
                        <a:rPr sz="1000" spc="10" dirty="0">
                          <a:latin typeface="Verdana"/>
                          <a:cs typeface="Verdana"/>
                        </a:rPr>
                        <a:t>i</a:t>
                      </a:r>
                      <a:r>
                        <a:rPr sz="1000" spc="5" dirty="0">
                          <a:latin typeface="Verdana"/>
                          <a:cs typeface="Verdana"/>
                        </a:rPr>
                        <a:t>n</a:t>
                      </a:r>
                      <a:r>
                        <a:rPr sz="1000" dirty="0">
                          <a:latin typeface="Verdana"/>
                          <a:cs typeface="Verdana"/>
                        </a:rPr>
                        <a:t>g  </a:t>
                      </a:r>
                      <a:r>
                        <a:rPr sz="1000" spc="-10" dirty="0">
                          <a:latin typeface="Verdana"/>
                          <a:cs typeface="Verdana"/>
                        </a:rPr>
                        <a:t>Core</a:t>
                      </a:r>
                      <a:endParaRPr sz="1000" dirty="0">
                        <a:latin typeface="Verdana"/>
                        <a:cs typeface="Verdana"/>
                      </a:endParaRPr>
                    </a:p>
                  </a:txBody>
                  <a:tcPr marL="0" marR="0" marB="0">
                    <a:lnR w="6350">
                      <a:solidFill>
                        <a:srgbClr val="006FAC"/>
                      </a:solidFill>
                      <a:prstDash val="solid"/>
                    </a:lnR>
                    <a:solidFill>
                      <a:srgbClr val="BBE7FF"/>
                    </a:solidFill>
                  </a:tcPr>
                </a:tc>
                <a:tc>
                  <a:txBody>
                    <a:bodyPr/>
                    <a:lstStyle/>
                    <a:p>
                      <a:pPr marL="81915" marR="330200">
                        <a:lnSpc>
                          <a:spcPct val="100000"/>
                        </a:lnSpc>
                        <a:spcBef>
                          <a:spcPts val="225"/>
                        </a:spcBef>
                      </a:pPr>
                      <a:r>
                        <a:rPr sz="1000" spc="-5" dirty="0">
                          <a:latin typeface="Verdana"/>
                          <a:cs typeface="Verdana"/>
                        </a:rPr>
                        <a:t>Dependency</a:t>
                      </a:r>
                      <a:r>
                        <a:rPr sz="1000" spc="25" dirty="0">
                          <a:latin typeface="Verdana"/>
                          <a:cs typeface="Verdana"/>
                        </a:rPr>
                        <a:t> </a:t>
                      </a:r>
                      <a:r>
                        <a:rPr sz="1000" spc="-5" dirty="0">
                          <a:latin typeface="Verdana"/>
                          <a:cs typeface="Verdana"/>
                        </a:rPr>
                        <a:t>Injection,IOC, </a:t>
                      </a:r>
                      <a:r>
                        <a:rPr sz="1000" dirty="0">
                          <a:latin typeface="Verdana"/>
                          <a:cs typeface="Verdana"/>
                        </a:rPr>
                        <a:t> Spring</a:t>
                      </a:r>
                      <a:r>
                        <a:rPr sz="1000" spc="-15" dirty="0">
                          <a:latin typeface="Verdana"/>
                          <a:cs typeface="Verdana"/>
                        </a:rPr>
                        <a:t> </a:t>
                      </a:r>
                      <a:r>
                        <a:rPr sz="1000" spc="-5" dirty="0">
                          <a:latin typeface="Verdana"/>
                          <a:cs typeface="Verdana"/>
                        </a:rPr>
                        <a:t>Modules, Lifecycle</a:t>
                      </a:r>
                      <a:r>
                        <a:rPr sz="1000" spc="10" dirty="0">
                          <a:latin typeface="Verdana"/>
                          <a:cs typeface="Verdana"/>
                        </a:rPr>
                        <a:t> </a:t>
                      </a:r>
                      <a:r>
                        <a:rPr sz="1000" spc="-5" dirty="0">
                          <a:latin typeface="Verdana"/>
                          <a:cs typeface="Verdana"/>
                        </a:rPr>
                        <a:t>of </a:t>
                      </a:r>
                      <a:r>
                        <a:rPr sz="1000" spc="-340" dirty="0">
                          <a:latin typeface="Verdana"/>
                          <a:cs typeface="Verdana"/>
                        </a:rPr>
                        <a:t> </a:t>
                      </a:r>
                      <a:r>
                        <a:rPr sz="1000" spc="-5" dirty="0">
                          <a:latin typeface="Verdana"/>
                          <a:cs typeface="Verdana"/>
                        </a:rPr>
                        <a:t>bean,</a:t>
                      </a:r>
                      <a:r>
                        <a:rPr sz="1000" spc="10" dirty="0">
                          <a:latin typeface="Verdana"/>
                          <a:cs typeface="Verdana"/>
                        </a:rPr>
                        <a:t> </a:t>
                      </a:r>
                      <a:r>
                        <a:rPr sz="1000" spc="-5" dirty="0">
                          <a:latin typeface="Verdana"/>
                          <a:cs typeface="Verdana"/>
                        </a:rPr>
                        <a:t>Autowire</a:t>
                      </a:r>
                      <a:endParaRPr sz="1000" dirty="0">
                        <a:latin typeface="Verdana"/>
                        <a:cs typeface="Verdana"/>
                      </a:endParaRPr>
                    </a:p>
                  </a:txBody>
                  <a:tcPr marL="0" marR="0" marT="28575" marB="0">
                    <a:lnL w="6350">
                      <a:solidFill>
                        <a:srgbClr val="006FAC"/>
                      </a:solidFill>
                      <a:prstDash val="solid"/>
                    </a:lnL>
                    <a:solidFill>
                      <a:srgbClr val="BBE7FF"/>
                    </a:solidFill>
                  </a:tcPr>
                </a:tc>
                <a:extLst>
                  <a:ext uri="{0D108BD9-81ED-4DB2-BD59-A6C34878D82A}">
                    <a16:rowId xmlns:a16="http://schemas.microsoft.com/office/drawing/2014/main" val="10001"/>
                  </a:ext>
                </a:extLst>
              </a:tr>
              <a:tr h="588263">
                <a:tc>
                  <a:txBody>
                    <a:bodyPr/>
                    <a:lstStyle/>
                    <a:p>
                      <a:pPr marL="130810" marR="245745" indent="-44450">
                        <a:lnSpc>
                          <a:spcPct val="100000"/>
                        </a:lnSpc>
                        <a:spcBef>
                          <a:spcPts val="55"/>
                        </a:spcBef>
                      </a:pPr>
                      <a:r>
                        <a:rPr sz="1000" dirty="0">
                          <a:latin typeface="Verdana"/>
                          <a:cs typeface="Verdana"/>
                        </a:rPr>
                        <a:t>S</a:t>
                      </a:r>
                      <a:r>
                        <a:rPr sz="1000" spc="5" dirty="0">
                          <a:latin typeface="Verdana"/>
                          <a:cs typeface="Verdana"/>
                        </a:rPr>
                        <a:t>p</a:t>
                      </a:r>
                      <a:r>
                        <a:rPr sz="1000" spc="-5" dirty="0">
                          <a:latin typeface="Verdana"/>
                          <a:cs typeface="Verdana"/>
                        </a:rPr>
                        <a:t>r</a:t>
                      </a:r>
                      <a:r>
                        <a:rPr sz="1000" spc="10" dirty="0">
                          <a:latin typeface="Verdana"/>
                          <a:cs typeface="Verdana"/>
                        </a:rPr>
                        <a:t>i</a:t>
                      </a:r>
                      <a:r>
                        <a:rPr sz="1000" spc="5" dirty="0">
                          <a:latin typeface="Verdana"/>
                          <a:cs typeface="Verdana"/>
                        </a:rPr>
                        <a:t>n</a:t>
                      </a:r>
                      <a:r>
                        <a:rPr sz="1000" dirty="0">
                          <a:latin typeface="Verdana"/>
                          <a:cs typeface="Verdana"/>
                        </a:rPr>
                        <a:t>g  </a:t>
                      </a:r>
                      <a:r>
                        <a:rPr sz="1000" spc="-5" dirty="0">
                          <a:latin typeface="Verdana"/>
                          <a:cs typeface="Verdana"/>
                        </a:rPr>
                        <a:t>MVC</a:t>
                      </a:r>
                      <a:endParaRPr sz="1000" dirty="0">
                        <a:latin typeface="Verdana"/>
                        <a:cs typeface="Verdana"/>
                      </a:endParaRPr>
                    </a:p>
                  </a:txBody>
                  <a:tcPr marL="0" marR="0" marT="6985" marB="0">
                    <a:lnR w="6350">
                      <a:solidFill>
                        <a:srgbClr val="006FAC"/>
                      </a:solidFill>
                      <a:prstDash val="solid"/>
                    </a:lnR>
                  </a:tcPr>
                </a:tc>
                <a:tc>
                  <a:txBody>
                    <a:bodyPr/>
                    <a:lstStyle/>
                    <a:p>
                      <a:pPr marL="92075">
                        <a:lnSpc>
                          <a:spcPts val="1115"/>
                        </a:lnSpc>
                      </a:pPr>
                      <a:r>
                        <a:rPr sz="1000" spc="-5" dirty="0">
                          <a:latin typeface="Verdana"/>
                          <a:cs typeface="Verdana"/>
                        </a:rPr>
                        <a:t>MVC</a:t>
                      </a:r>
                      <a:r>
                        <a:rPr sz="1000" spc="-25" dirty="0">
                          <a:latin typeface="Verdana"/>
                          <a:cs typeface="Verdana"/>
                        </a:rPr>
                        <a:t> </a:t>
                      </a:r>
                      <a:r>
                        <a:rPr sz="1000" spc="-5" dirty="0">
                          <a:latin typeface="Verdana"/>
                          <a:cs typeface="Verdana"/>
                        </a:rPr>
                        <a:t>Workflow,</a:t>
                      </a:r>
                      <a:r>
                        <a:rPr sz="1000" spc="-20" dirty="0">
                          <a:latin typeface="Verdana"/>
                          <a:cs typeface="Verdana"/>
                        </a:rPr>
                        <a:t> </a:t>
                      </a:r>
                      <a:r>
                        <a:rPr sz="1000" spc="-5" dirty="0">
                          <a:latin typeface="Verdana"/>
                          <a:cs typeface="Verdana"/>
                        </a:rPr>
                        <a:t>Implement</a:t>
                      </a:r>
                      <a:endParaRPr sz="1000" dirty="0">
                        <a:latin typeface="Verdana"/>
                        <a:cs typeface="Verdana"/>
                      </a:endParaRPr>
                    </a:p>
                    <a:p>
                      <a:pPr marL="92075" marR="487045">
                        <a:lnSpc>
                          <a:spcPct val="100000"/>
                        </a:lnSpc>
                      </a:pPr>
                      <a:r>
                        <a:rPr sz="1000" spc="-5" dirty="0">
                          <a:latin typeface="Verdana"/>
                          <a:cs typeface="Verdana"/>
                        </a:rPr>
                        <a:t>of controllers,</a:t>
                      </a:r>
                      <a:r>
                        <a:rPr sz="1000" spc="30" dirty="0">
                          <a:latin typeface="Verdana"/>
                          <a:cs typeface="Verdana"/>
                        </a:rPr>
                        <a:t> </a:t>
                      </a:r>
                      <a:r>
                        <a:rPr sz="1000" spc="-5" dirty="0">
                          <a:latin typeface="Verdana"/>
                          <a:cs typeface="Verdana"/>
                        </a:rPr>
                        <a:t>MVC </a:t>
                      </a:r>
                      <a:r>
                        <a:rPr sz="1000" dirty="0">
                          <a:latin typeface="Verdana"/>
                          <a:cs typeface="Verdana"/>
                        </a:rPr>
                        <a:t> </a:t>
                      </a:r>
                      <a:r>
                        <a:rPr sz="1000" spc="-5" dirty="0">
                          <a:latin typeface="Verdana"/>
                          <a:cs typeface="Verdana"/>
                        </a:rPr>
                        <a:t>annotations,</a:t>
                      </a:r>
                      <a:r>
                        <a:rPr sz="1000" spc="20" dirty="0">
                          <a:latin typeface="Verdana"/>
                          <a:cs typeface="Verdana"/>
                        </a:rPr>
                        <a:t> </a:t>
                      </a:r>
                      <a:r>
                        <a:rPr sz="1000" spc="-5" dirty="0">
                          <a:latin typeface="Verdana"/>
                          <a:cs typeface="Verdana"/>
                        </a:rPr>
                        <a:t>jsp</a:t>
                      </a:r>
                      <a:r>
                        <a:rPr sz="1000" dirty="0">
                          <a:latin typeface="Verdana"/>
                          <a:cs typeface="Verdana"/>
                        </a:rPr>
                        <a:t> files</a:t>
                      </a:r>
                      <a:r>
                        <a:rPr sz="1000" spc="-20" dirty="0">
                          <a:latin typeface="Verdana"/>
                          <a:cs typeface="Verdana"/>
                        </a:rPr>
                        <a:t> </a:t>
                      </a:r>
                      <a:r>
                        <a:rPr sz="1000" spc="-5" dirty="0">
                          <a:latin typeface="Verdana"/>
                          <a:cs typeface="Verdana"/>
                        </a:rPr>
                        <a:t>and </a:t>
                      </a:r>
                      <a:r>
                        <a:rPr sz="1000" spc="-335" dirty="0">
                          <a:latin typeface="Verdana"/>
                          <a:cs typeface="Verdana"/>
                        </a:rPr>
                        <a:t> </a:t>
                      </a:r>
                      <a:r>
                        <a:rPr sz="1000" spc="-10" dirty="0">
                          <a:latin typeface="Verdana"/>
                          <a:cs typeface="Verdana"/>
                        </a:rPr>
                        <a:t>web</a:t>
                      </a:r>
                      <a:r>
                        <a:rPr sz="1000" dirty="0">
                          <a:latin typeface="Verdana"/>
                          <a:cs typeface="Verdana"/>
                        </a:rPr>
                        <a:t> </a:t>
                      </a:r>
                      <a:r>
                        <a:rPr sz="1000" spc="-5" dirty="0">
                          <a:latin typeface="Verdana"/>
                          <a:cs typeface="Verdana"/>
                        </a:rPr>
                        <a:t>xml </a:t>
                      </a:r>
                      <a:r>
                        <a:rPr sz="1000" dirty="0">
                          <a:latin typeface="Verdana"/>
                          <a:cs typeface="Verdana"/>
                        </a:rPr>
                        <a:t>files</a:t>
                      </a:r>
                    </a:p>
                  </a:txBody>
                  <a:tcPr marL="0" marR="0" marT="0" marB="0">
                    <a:lnL w="6350">
                      <a:solidFill>
                        <a:srgbClr val="006FAC"/>
                      </a:solidFill>
                      <a:prstDash val="solid"/>
                    </a:lnL>
                  </a:tcPr>
                </a:tc>
                <a:extLst>
                  <a:ext uri="{0D108BD9-81ED-4DB2-BD59-A6C34878D82A}">
                    <a16:rowId xmlns:a16="http://schemas.microsoft.com/office/drawing/2014/main" val="10002"/>
                  </a:ext>
                </a:extLst>
              </a:tr>
              <a:tr h="1014983">
                <a:tc>
                  <a:txBody>
                    <a:bodyPr/>
                    <a:lstStyle/>
                    <a:p>
                      <a:pPr marL="80010">
                        <a:lnSpc>
                          <a:spcPct val="100000"/>
                        </a:lnSpc>
                        <a:spcBef>
                          <a:spcPts val="360"/>
                        </a:spcBef>
                      </a:pPr>
                      <a:r>
                        <a:rPr sz="1000" spc="-5" dirty="0">
                          <a:latin typeface="Verdana"/>
                          <a:cs typeface="Verdana"/>
                        </a:rPr>
                        <a:t>Spring</a:t>
                      </a:r>
                      <a:endParaRPr sz="1000" dirty="0">
                        <a:latin typeface="Verdana"/>
                        <a:cs typeface="Verdana"/>
                      </a:endParaRPr>
                    </a:p>
                    <a:p>
                      <a:pPr marL="80010">
                        <a:lnSpc>
                          <a:spcPct val="100000"/>
                        </a:lnSpc>
                      </a:pPr>
                      <a:r>
                        <a:rPr sz="1000" spc="-5" dirty="0">
                          <a:latin typeface="Verdana"/>
                          <a:cs typeface="Verdana"/>
                        </a:rPr>
                        <a:t>Rest</a:t>
                      </a:r>
                      <a:endParaRPr sz="1000" dirty="0">
                        <a:latin typeface="Verdana"/>
                        <a:cs typeface="Verdana"/>
                      </a:endParaRPr>
                    </a:p>
                  </a:txBody>
                  <a:tcPr marL="0" marR="0" marB="0">
                    <a:lnR w="6350">
                      <a:solidFill>
                        <a:srgbClr val="006FAC"/>
                      </a:solidFill>
                      <a:prstDash val="solid"/>
                    </a:lnR>
                    <a:solidFill>
                      <a:srgbClr val="BBE7FF"/>
                    </a:solidFill>
                  </a:tcPr>
                </a:tc>
                <a:tc>
                  <a:txBody>
                    <a:bodyPr/>
                    <a:lstStyle/>
                    <a:p>
                      <a:pPr marL="102870" marR="579120">
                        <a:lnSpc>
                          <a:spcPct val="100000"/>
                        </a:lnSpc>
                        <a:spcBef>
                          <a:spcPts val="455"/>
                        </a:spcBef>
                      </a:pPr>
                      <a:r>
                        <a:rPr sz="1000" spc="-5" dirty="0">
                          <a:latin typeface="Verdana"/>
                          <a:cs typeface="Verdana"/>
                        </a:rPr>
                        <a:t>Rest</a:t>
                      </a:r>
                      <a:r>
                        <a:rPr sz="1000" spc="20" dirty="0">
                          <a:latin typeface="Verdana"/>
                          <a:cs typeface="Verdana"/>
                        </a:rPr>
                        <a:t> </a:t>
                      </a:r>
                      <a:r>
                        <a:rPr sz="1000" spc="-5" dirty="0">
                          <a:latin typeface="Verdana"/>
                          <a:cs typeface="Verdana"/>
                        </a:rPr>
                        <a:t>Controller, </a:t>
                      </a:r>
                      <a:r>
                        <a:rPr sz="1000" dirty="0">
                          <a:latin typeface="Verdana"/>
                          <a:cs typeface="Verdana"/>
                        </a:rPr>
                        <a:t> </a:t>
                      </a:r>
                      <a:r>
                        <a:rPr sz="1000" spc="-5" dirty="0">
                          <a:latin typeface="Verdana"/>
                          <a:cs typeface="Verdana"/>
                        </a:rPr>
                        <a:t>Implementation</a:t>
                      </a:r>
                      <a:r>
                        <a:rPr sz="1000" spc="35" dirty="0">
                          <a:latin typeface="Verdana"/>
                          <a:cs typeface="Verdana"/>
                        </a:rPr>
                        <a:t> </a:t>
                      </a:r>
                      <a:r>
                        <a:rPr sz="1000" spc="-5" dirty="0">
                          <a:latin typeface="Verdana"/>
                          <a:cs typeface="Verdana"/>
                        </a:rPr>
                        <a:t>of </a:t>
                      </a:r>
                      <a:r>
                        <a:rPr sz="1000" dirty="0">
                          <a:latin typeface="Verdana"/>
                          <a:cs typeface="Verdana"/>
                        </a:rPr>
                        <a:t> </a:t>
                      </a:r>
                      <a:r>
                        <a:rPr sz="1000" spc="-5" dirty="0">
                          <a:latin typeface="Verdana"/>
                          <a:cs typeface="Verdana"/>
                        </a:rPr>
                        <a:t>G</a:t>
                      </a:r>
                      <a:r>
                        <a:rPr sz="1000" spc="-10" dirty="0">
                          <a:latin typeface="Verdana"/>
                          <a:cs typeface="Verdana"/>
                        </a:rPr>
                        <a:t>E</a:t>
                      </a:r>
                      <a:r>
                        <a:rPr sz="1000" spc="-5" dirty="0">
                          <a:latin typeface="Verdana"/>
                          <a:cs typeface="Verdana"/>
                        </a:rPr>
                        <a:t>T,</a:t>
                      </a:r>
                      <a:r>
                        <a:rPr sz="1000" dirty="0">
                          <a:latin typeface="Verdana"/>
                          <a:cs typeface="Verdana"/>
                        </a:rPr>
                        <a:t>P</a:t>
                      </a:r>
                      <a:r>
                        <a:rPr sz="1000" spc="-5" dirty="0">
                          <a:latin typeface="Verdana"/>
                          <a:cs typeface="Verdana"/>
                        </a:rPr>
                        <a:t>O</a:t>
                      </a:r>
                      <a:r>
                        <a:rPr sz="1000" dirty="0">
                          <a:latin typeface="Verdana"/>
                          <a:cs typeface="Verdana"/>
                        </a:rPr>
                        <a:t>ST,PUT</a:t>
                      </a:r>
                      <a:r>
                        <a:rPr sz="1000" spc="-5" dirty="0">
                          <a:latin typeface="Verdana"/>
                          <a:cs typeface="Verdana"/>
                        </a:rPr>
                        <a:t>,</a:t>
                      </a:r>
                      <a:r>
                        <a:rPr sz="1000" spc="10" dirty="0">
                          <a:latin typeface="Verdana"/>
                          <a:cs typeface="Verdana"/>
                        </a:rPr>
                        <a:t>D</a:t>
                      </a:r>
                      <a:r>
                        <a:rPr sz="1000" spc="-10" dirty="0">
                          <a:latin typeface="Verdana"/>
                          <a:cs typeface="Verdana"/>
                        </a:rPr>
                        <a:t>E</a:t>
                      </a:r>
                      <a:r>
                        <a:rPr sz="1000" spc="5" dirty="0">
                          <a:latin typeface="Verdana"/>
                          <a:cs typeface="Verdana"/>
                        </a:rPr>
                        <a:t>LET</a:t>
                      </a:r>
                      <a:r>
                        <a:rPr sz="1000" spc="-10" dirty="0">
                          <a:latin typeface="Verdana"/>
                          <a:cs typeface="Verdana"/>
                        </a:rPr>
                        <a:t>E</a:t>
                      </a:r>
                      <a:r>
                        <a:rPr sz="1000" dirty="0">
                          <a:latin typeface="Verdana"/>
                          <a:cs typeface="Verdana"/>
                        </a:rPr>
                        <a:t>,</a:t>
                      </a:r>
                    </a:p>
                    <a:p>
                      <a:pPr marL="102870" marR="735965">
                        <a:lnSpc>
                          <a:spcPct val="100000"/>
                        </a:lnSpc>
                      </a:pPr>
                      <a:r>
                        <a:rPr sz="1000" spc="-5" dirty="0">
                          <a:latin typeface="Verdana"/>
                          <a:cs typeface="Verdana"/>
                        </a:rPr>
                        <a:t>Exception</a:t>
                      </a:r>
                      <a:r>
                        <a:rPr sz="1000" spc="10" dirty="0">
                          <a:latin typeface="Verdana"/>
                          <a:cs typeface="Verdana"/>
                        </a:rPr>
                        <a:t> </a:t>
                      </a:r>
                      <a:r>
                        <a:rPr sz="1000" dirty="0">
                          <a:latin typeface="Verdana"/>
                          <a:cs typeface="Verdana"/>
                        </a:rPr>
                        <a:t>handling, </a:t>
                      </a:r>
                      <a:r>
                        <a:rPr sz="1000" spc="5" dirty="0">
                          <a:latin typeface="Verdana"/>
                          <a:cs typeface="Verdana"/>
                        </a:rPr>
                        <a:t> </a:t>
                      </a:r>
                      <a:r>
                        <a:rPr sz="1000" dirty="0">
                          <a:latin typeface="Verdana"/>
                          <a:cs typeface="Verdana"/>
                        </a:rPr>
                        <a:t>Se</a:t>
                      </a:r>
                      <a:r>
                        <a:rPr sz="1000" spc="-10" dirty="0">
                          <a:latin typeface="Verdana"/>
                          <a:cs typeface="Verdana"/>
                        </a:rPr>
                        <a:t>r</a:t>
                      </a:r>
                      <a:r>
                        <a:rPr sz="1000" dirty="0">
                          <a:latin typeface="Verdana"/>
                          <a:cs typeface="Verdana"/>
                        </a:rPr>
                        <a:t>v</a:t>
                      </a:r>
                      <a:r>
                        <a:rPr sz="1000" spc="15" dirty="0">
                          <a:latin typeface="Verdana"/>
                          <a:cs typeface="Verdana"/>
                        </a:rPr>
                        <a:t>i</a:t>
                      </a:r>
                      <a:r>
                        <a:rPr sz="1000" dirty="0">
                          <a:latin typeface="Verdana"/>
                          <a:cs typeface="Verdana"/>
                        </a:rPr>
                        <a:t>c</a:t>
                      </a:r>
                      <a:r>
                        <a:rPr sz="1000" spc="-10" dirty="0">
                          <a:latin typeface="Verdana"/>
                          <a:cs typeface="Verdana"/>
                        </a:rPr>
                        <a:t>e</a:t>
                      </a:r>
                      <a:r>
                        <a:rPr sz="1000" dirty="0">
                          <a:latin typeface="Verdana"/>
                          <a:cs typeface="Verdana"/>
                        </a:rPr>
                        <a:t>,</a:t>
                      </a:r>
                      <a:r>
                        <a:rPr sz="1000" spc="-5" dirty="0">
                          <a:latin typeface="Verdana"/>
                          <a:cs typeface="Verdana"/>
                        </a:rPr>
                        <a:t>Pr</a:t>
                      </a:r>
                      <a:r>
                        <a:rPr sz="1000" spc="-10" dirty="0">
                          <a:latin typeface="Verdana"/>
                          <a:cs typeface="Verdana"/>
                        </a:rPr>
                        <a:t>e</a:t>
                      </a:r>
                      <a:r>
                        <a:rPr sz="1000" spc="5" dirty="0">
                          <a:latin typeface="Verdana"/>
                          <a:cs typeface="Verdana"/>
                        </a:rPr>
                        <a:t>s</a:t>
                      </a:r>
                      <a:r>
                        <a:rPr sz="1000" spc="-10" dirty="0">
                          <a:latin typeface="Verdana"/>
                          <a:cs typeface="Verdana"/>
                        </a:rPr>
                        <a:t>e</a:t>
                      </a:r>
                      <a:r>
                        <a:rPr sz="1000" spc="5" dirty="0">
                          <a:latin typeface="Verdana"/>
                          <a:cs typeface="Verdana"/>
                        </a:rPr>
                        <a:t>n</a:t>
                      </a:r>
                      <a:r>
                        <a:rPr sz="1000" dirty="0">
                          <a:latin typeface="Verdana"/>
                          <a:cs typeface="Verdana"/>
                        </a:rPr>
                        <a:t>tat</a:t>
                      </a:r>
                      <a:r>
                        <a:rPr sz="1000" spc="10" dirty="0">
                          <a:latin typeface="Verdana"/>
                          <a:cs typeface="Verdana"/>
                        </a:rPr>
                        <a:t>i</a:t>
                      </a:r>
                      <a:r>
                        <a:rPr sz="1000" spc="5" dirty="0">
                          <a:latin typeface="Verdana"/>
                          <a:cs typeface="Verdana"/>
                        </a:rPr>
                        <a:t>o</a:t>
                      </a:r>
                      <a:r>
                        <a:rPr sz="1000" spc="10" dirty="0">
                          <a:latin typeface="Verdana"/>
                          <a:cs typeface="Verdana"/>
                        </a:rPr>
                        <a:t>n</a:t>
                      </a:r>
                      <a:r>
                        <a:rPr sz="1000" dirty="0">
                          <a:latin typeface="Verdana"/>
                          <a:cs typeface="Verdana"/>
                        </a:rPr>
                        <a:t>,  </a:t>
                      </a:r>
                      <a:r>
                        <a:rPr sz="1000" spc="-5" dirty="0">
                          <a:latin typeface="Verdana"/>
                          <a:cs typeface="Verdana"/>
                        </a:rPr>
                        <a:t>Data</a:t>
                      </a:r>
                      <a:r>
                        <a:rPr sz="1000" spc="-10" dirty="0">
                          <a:latin typeface="Verdana"/>
                          <a:cs typeface="Verdana"/>
                        </a:rPr>
                        <a:t> </a:t>
                      </a:r>
                      <a:r>
                        <a:rPr sz="1000" spc="-5" dirty="0">
                          <a:latin typeface="Verdana"/>
                          <a:cs typeface="Verdana"/>
                        </a:rPr>
                        <a:t>Access</a:t>
                      </a:r>
                      <a:r>
                        <a:rPr sz="1000" spc="35" dirty="0">
                          <a:latin typeface="Verdana"/>
                          <a:cs typeface="Verdana"/>
                        </a:rPr>
                        <a:t> </a:t>
                      </a:r>
                      <a:r>
                        <a:rPr sz="1000" spc="-10" dirty="0">
                          <a:latin typeface="Verdana"/>
                          <a:cs typeface="Verdana"/>
                        </a:rPr>
                        <a:t>Layer</a:t>
                      </a:r>
                      <a:endParaRPr sz="1000" dirty="0">
                        <a:latin typeface="Verdana"/>
                        <a:cs typeface="Verdana"/>
                      </a:endParaRPr>
                    </a:p>
                  </a:txBody>
                  <a:tcPr marL="0" marR="0" marT="57785" marB="0">
                    <a:lnL w="6350">
                      <a:solidFill>
                        <a:srgbClr val="006FAC"/>
                      </a:solidFill>
                      <a:prstDash val="solid"/>
                    </a:lnL>
                    <a:solidFill>
                      <a:srgbClr val="BBE7FF"/>
                    </a:solidFill>
                  </a:tcPr>
                </a:tc>
                <a:extLst>
                  <a:ext uri="{0D108BD9-81ED-4DB2-BD59-A6C34878D82A}">
                    <a16:rowId xmlns:a16="http://schemas.microsoft.com/office/drawing/2014/main" val="10003"/>
                  </a:ext>
                </a:extLst>
              </a:tr>
              <a:tr h="489204">
                <a:tc>
                  <a:txBody>
                    <a:bodyPr/>
                    <a:lstStyle/>
                    <a:p>
                      <a:pPr marL="76200" marR="256540">
                        <a:lnSpc>
                          <a:spcPct val="100000"/>
                        </a:lnSpc>
                        <a:spcBef>
                          <a:spcPts val="240"/>
                        </a:spcBef>
                      </a:pPr>
                      <a:r>
                        <a:rPr sz="1000" dirty="0">
                          <a:latin typeface="Verdana"/>
                          <a:cs typeface="Verdana"/>
                        </a:rPr>
                        <a:t>S</a:t>
                      </a:r>
                      <a:r>
                        <a:rPr sz="1000" spc="5" dirty="0">
                          <a:latin typeface="Verdana"/>
                          <a:cs typeface="Verdana"/>
                        </a:rPr>
                        <a:t>p</a:t>
                      </a:r>
                      <a:r>
                        <a:rPr sz="1000" spc="-5" dirty="0">
                          <a:latin typeface="Verdana"/>
                          <a:cs typeface="Verdana"/>
                        </a:rPr>
                        <a:t>r</a:t>
                      </a:r>
                      <a:r>
                        <a:rPr sz="1000" spc="10" dirty="0">
                          <a:latin typeface="Verdana"/>
                          <a:cs typeface="Verdana"/>
                        </a:rPr>
                        <a:t>i</a:t>
                      </a:r>
                      <a:r>
                        <a:rPr sz="1000" spc="5" dirty="0">
                          <a:latin typeface="Verdana"/>
                          <a:cs typeface="Verdana"/>
                        </a:rPr>
                        <a:t>n</a:t>
                      </a:r>
                      <a:r>
                        <a:rPr sz="1000" dirty="0">
                          <a:latin typeface="Verdana"/>
                          <a:cs typeface="Verdana"/>
                        </a:rPr>
                        <a:t>g  </a:t>
                      </a:r>
                      <a:r>
                        <a:rPr sz="1000" spc="-5" dirty="0">
                          <a:latin typeface="Verdana"/>
                          <a:cs typeface="Verdana"/>
                        </a:rPr>
                        <a:t>Boot</a:t>
                      </a:r>
                      <a:endParaRPr sz="1000" dirty="0">
                        <a:latin typeface="Verdana"/>
                        <a:cs typeface="Verdana"/>
                      </a:endParaRPr>
                    </a:p>
                  </a:txBody>
                  <a:tcPr marL="0" marR="0" marT="30480" marB="0">
                    <a:lnR w="6350">
                      <a:solidFill>
                        <a:srgbClr val="006FAC"/>
                      </a:solidFill>
                      <a:prstDash val="solid"/>
                    </a:lnR>
                  </a:tcPr>
                </a:tc>
                <a:tc>
                  <a:txBody>
                    <a:bodyPr/>
                    <a:lstStyle/>
                    <a:p>
                      <a:pPr marL="102870" marR="802005">
                        <a:lnSpc>
                          <a:spcPct val="100000"/>
                        </a:lnSpc>
                        <a:spcBef>
                          <a:spcPts val="459"/>
                        </a:spcBef>
                      </a:pPr>
                      <a:r>
                        <a:rPr sz="1000" dirty="0">
                          <a:latin typeface="Verdana"/>
                          <a:cs typeface="Verdana"/>
                        </a:rPr>
                        <a:t>Spring </a:t>
                      </a:r>
                      <a:r>
                        <a:rPr sz="1000" spc="-5" dirty="0">
                          <a:latin typeface="Verdana"/>
                          <a:cs typeface="Verdana"/>
                        </a:rPr>
                        <a:t>boot </a:t>
                      </a:r>
                      <a:r>
                        <a:rPr sz="1000" dirty="0">
                          <a:latin typeface="Verdana"/>
                          <a:cs typeface="Verdana"/>
                        </a:rPr>
                        <a:t> </a:t>
                      </a:r>
                      <a:r>
                        <a:rPr sz="1000" spc="-5" dirty="0">
                          <a:latin typeface="Verdana"/>
                          <a:cs typeface="Verdana"/>
                        </a:rPr>
                        <a:t>starter,Swagger</a:t>
                      </a:r>
                      <a:r>
                        <a:rPr sz="1000" spc="-15" dirty="0">
                          <a:latin typeface="Verdana"/>
                          <a:cs typeface="Verdana"/>
                        </a:rPr>
                        <a:t> </a:t>
                      </a:r>
                      <a:r>
                        <a:rPr sz="1000" spc="-5" dirty="0">
                          <a:latin typeface="Verdana"/>
                          <a:cs typeface="Verdana"/>
                        </a:rPr>
                        <a:t>API</a:t>
                      </a:r>
                      <a:endParaRPr sz="1000" dirty="0">
                        <a:latin typeface="Verdana"/>
                        <a:cs typeface="Verdana"/>
                      </a:endParaRPr>
                    </a:p>
                  </a:txBody>
                  <a:tcPr marL="0" marR="0" marT="58419" marB="0">
                    <a:lnL w="6350">
                      <a:solidFill>
                        <a:srgbClr val="006FAC"/>
                      </a:solidFill>
                      <a:prstDash val="solid"/>
                    </a:lnL>
                  </a:tcPr>
                </a:tc>
                <a:extLst>
                  <a:ext uri="{0D108BD9-81ED-4DB2-BD59-A6C34878D82A}">
                    <a16:rowId xmlns:a16="http://schemas.microsoft.com/office/drawing/2014/main" val="10004"/>
                  </a:ext>
                </a:extLst>
              </a:tr>
              <a:tr h="554736">
                <a:tc>
                  <a:txBody>
                    <a:bodyPr/>
                    <a:lstStyle/>
                    <a:p>
                      <a:pPr marL="97790" marR="235585">
                        <a:lnSpc>
                          <a:spcPct val="100000"/>
                        </a:lnSpc>
                        <a:spcBef>
                          <a:spcPts val="370"/>
                        </a:spcBef>
                      </a:pPr>
                      <a:r>
                        <a:rPr sz="1000" dirty="0">
                          <a:latin typeface="Verdana"/>
                          <a:cs typeface="Verdana"/>
                        </a:rPr>
                        <a:t>S</a:t>
                      </a:r>
                      <a:r>
                        <a:rPr sz="1000" spc="5" dirty="0">
                          <a:latin typeface="Verdana"/>
                          <a:cs typeface="Verdana"/>
                        </a:rPr>
                        <a:t>p</a:t>
                      </a:r>
                      <a:r>
                        <a:rPr sz="1000" spc="-5" dirty="0">
                          <a:latin typeface="Verdana"/>
                          <a:cs typeface="Verdana"/>
                        </a:rPr>
                        <a:t>r</a:t>
                      </a:r>
                      <a:r>
                        <a:rPr sz="1000" spc="10" dirty="0">
                          <a:latin typeface="Verdana"/>
                          <a:cs typeface="Verdana"/>
                        </a:rPr>
                        <a:t>i</a:t>
                      </a:r>
                      <a:r>
                        <a:rPr sz="1000" spc="5" dirty="0">
                          <a:latin typeface="Verdana"/>
                          <a:cs typeface="Verdana"/>
                        </a:rPr>
                        <a:t>n</a:t>
                      </a:r>
                      <a:r>
                        <a:rPr sz="1000" dirty="0">
                          <a:latin typeface="Verdana"/>
                          <a:cs typeface="Verdana"/>
                        </a:rPr>
                        <a:t>g  </a:t>
                      </a:r>
                      <a:r>
                        <a:rPr sz="1000" spc="-5" dirty="0">
                          <a:latin typeface="Verdana"/>
                          <a:cs typeface="Verdana"/>
                        </a:rPr>
                        <a:t>Cloud</a:t>
                      </a:r>
                      <a:endParaRPr sz="1000" dirty="0">
                        <a:latin typeface="Verdana"/>
                        <a:cs typeface="Verdana"/>
                      </a:endParaRPr>
                    </a:p>
                  </a:txBody>
                  <a:tcPr marL="0" marR="0" marT="46990" marB="0">
                    <a:lnR w="6350">
                      <a:solidFill>
                        <a:srgbClr val="006FAC"/>
                      </a:solidFill>
                      <a:prstDash val="solid"/>
                    </a:lnR>
                    <a:solidFill>
                      <a:srgbClr val="BBE7FF"/>
                    </a:solidFill>
                  </a:tcPr>
                </a:tc>
                <a:tc>
                  <a:txBody>
                    <a:bodyPr/>
                    <a:lstStyle/>
                    <a:p>
                      <a:pPr marL="110489" marR="302260">
                        <a:lnSpc>
                          <a:spcPct val="100000"/>
                        </a:lnSpc>
                        <a:spcBef>
                          <a:spcPts val="515"/>
                        </a:spcBef>
                      </a:pPr>
                      <a:r>
                        <a:rPr sz="1000" spc="-5" dirty="0">
                          <a:latin typeface="Verdana"/>
                          <a:cs typeface="Verdana"/>
                        </a:rPr>
                        <a:t>Eureka,</a:t>
                      </a:r>
                      <a:r>
                        <a:rPr lang="en-IN" sz="1000" spc="-5">
                          <a:latin typeface="Verdana"/>
                          <a:cs typeface="Verdana"/>
                        </a:rPr>
                        <a:t> </a:t>
                      </a:r>
                      <a:r>
                        <a:rPr sz="1000" spc="-5">
                          <a:latin typeface="Verdana"/>
                          <a:cs typeface="Verdana"/>
                        </a:rPr>
                        <a:t>Feign </a:t>
                      </a:r>
                      <a:r>
                        <a:rPr sz="1000" spc="-340">
                          <a:latin typeface="Verdana"/>
                          <a:cs typeface="Verdana"/>
                        </a:rPr>
                        <a:t> </a:t>
                      </a:r>
                      <a:r>
                        <a:rPr sz="1000" dirty="0">
                          <a:latin typeface="Verdana"/>
                          <a:cs typeface="Verdana"/>
                        </a:rPr>
                        <a:t>client</a:t>
                      </a:r>
                    </a:p>
                  </a:txBody>
                  <a:tcPr marL="0" marR="0" marT="65405" marB="0">
                    <a:lnL w="6350">
                      <a:solidFill>
                        <a:srgbClr val="006FAC"/>
                      </a:solidFill>
                      <a:prstDash val="solid"/>
                    </a:lnL>
                    <a:solidFill>
                      <a:srgbClr val="BBE7FF"/>
                    </a:solidFill>
                  </a:tcPr>
                </a:tc>
                <a:extLst>
                  <a:ext uri="{0D108BD9-81ED-4DB2-BD59-A6C34878D82A}">
                    <a16:rowId xmlns:a16="http://schemas.microsoft.com/office/drawing/2014/main" val="10005"/>
                  </a:ext>
                </a:extLst>
              </a:tr>
              <a:tr h="301751">
                <a:tc>
                  <a:txBody>
                    <a:bodyPr/>
                    <a:lstStyle/>
                    <a:p>
                      <a:pPr marL="109855">
                        <a:lnSpc>
                          <a:spcPct val="100000"/>
                        </a:lnSpc>
                        <a:spcBef>
                          <a:spcPts val="495"/>
                        </a:spcBef>
                      </a:pPr>
                      <a:r>
                        <a:rPr sz="1000" spc="-5" dirty="0">
                          <a:latin typeface="Verdana"/>
                          <a:cs typeface="Verdana"/>
                        </a:rPr>
                        <a:t>Database</a:t>
                      </a:r>
                      <a:endParaRPr sz="1000" dirty="0">
                        <a:latin typeface="Verdana"/>
                        <a:cs typeface="Verdana"/>
                      </a:endParaRPr>
                    </a:p>
                  </a:txBody>
                  <a:tcPr marL="0" marR="0" marT="62865" marB="0">
                    <a:lnR w="6350">
                      <a:solidFill>
                        <a:srgbClr val="006FAC"/>
                      </a:solidFill>
                      <a:prstDash val="solid"/>
                    </a:lnR>
                  </a:tcPr>
                </a:tc>
                <a:tc>
                  <a:txBody>
                    <a:bodyPr/>
                    <a:lstStyle/>
                    <a:p>
                      <a:pPr marL="130810">
                        <a:lnSpc>
                          <a:spcPct val="100000"/>
                        </a:lnSpc>
                        <a:spcBef>
                          <a:spcPts val="495"/>
                        </a:spcBef>
                      </a:pPr>
                      <a:r>
                        <a:rPr sz="1000" spc="-5" dirty="0">
                          <a:latin typeface="Verdana"/>
                          <a:cs typeface="Verdana"/>
                        </a:rPr>
                        <a:t>Mongo</a:t>
                      </a:r>
                      <a:r>
                        <a:rPr sz="1000" spc="15" dirty="0">
                          <a:latin typeface="Verdana"/>
                          <a:cs typeface="Verdana"/>
                        </a:rPr>
                        <a:t> </a:t>
                      </a:r>
                      <a:r>
                        <a:rPr sz="1000" spc="-5" dirty="0">
                          <a:latin typeface="Verdana"/>
                          <a:cs typeface="Verdana"/>
                        </a:rPr>
                        <a:t>DB-No</a:t>
                      </a:r>
                      <a:r>
                        <a:rPr sz="1000" spc="5" dirty="0">
                          <a:latin typeface="Verdana"/>
                          <a:cs typeface="Verdana"/>
                        </a:rPr>
                        <a:t> </a:t>
                      </a:r>
                      <a:r>
                        <a:rPr sz="1000" spc="-5" dirty="0">
                          <a:latin typeface="Verdana"/>
                          <a:cs typeface="Verdana"/>
                        </a:rPr>
                        <a:t>sql(Basics)</a:t>
                      </a:r>
                      <a:endParaRPr sz="1000" dirty="0">
                        <a:latin typeface="Verdana"/>
                        <a:cs typeface="Verdana"/>
                      </a:endParaRPr>
                    </a:p>
                  </a:txBody>
                  <a:tcPr marL="0" marR="0" marT="62865" marB="0">
                    <a:lnL w="6350">
                      <a:solidFill>
                        <a:srgbClr val="006FAC"/>
                      </a:solidFill>
                      <a:prstDash val="solid"/>
                    </a:lnL>
                  </a:tcPr>
                </a:tc>
                <a:extLst>
                  <a:ext uri="{0D108BD9-81ED-4DB2-BD59-A6C34878D82A}">
                    <a16:rowId xmlns:a16="http://schemas.microsoft.com/office/drawing/2014/main" val="10006"/>
                  </a:ext>
                </a:extLst>
              </a:tr>
              <a:tr h="245363">
                <a:tc>
                  <a:txBody>
                    <a:bodyPr/>
                    <a:lstStyle/>
                    <a:p>
                      <a:pPr marL="109855">
                        <a:lnSpc>
                          <a:spcPct val="100000"/>
                        </a:lnSpc>
                        <a:spcBef>
                          <a:spcPts val="360"/>
                        </a:spcBef>
                      </a:pPr>
                      <a:r>
                        <a:rPr sz="1000" spc="-5" dirty="0">
                          <a:latin typeface="Verdana"/>
                          <a:cs typeface="Verdana"/>
                        </a:rPr>
                        <a:t>UI</a:t>
                      </a:r>
                      <a:r>
                        <a:rPr sz="1000" spc="-40" dirty="0">
                          <a:latin typeface="Verdana"/>
                          <a:cs typeface="Verdana"/>
                        </a:rPr>
                        <a:t> </a:t>
                      </a:r>
                      <a:r>
                        <a:rPr sz="1000" spc="-10" dirty="0">
                          <a:latin typeface="Verdana"/>
                          <a:cs typeface="Verdana"/>
                        </a:rPr>
                        <a:t>Tech</a:t>
                      </a:r>
                      <a:endParaRPr sz="1000" dirty="0">
                        <a:latin typeface="Verdana"/>
                        <a:cs typeface="Verdana"/>
                      </a:endParaRPr>
                    </a:p>
                  </a:txBody>
                  <a:tcPr marL="0" marR="0" marB="0">
                    <a:lnR w="6350">
                      <a:solidFill>
                        <a:srgbClr val="006FAC"/>
                      </a:solidFill>
                      <a:prstDash val="solid"/>
                    </a:lnR>
                    <a:solidFill>
                      <a:srgbClr val="BBE7FF"/>
                    </a:solidFill>
                  </a:tcPr>
                </a:tc>
                <a:tc>
                  <a:txBody>
                    <a:bodyPr/>
                    <a:lstStyle/>
                    <a:p>
                      <a:pPr marL="114300">
                        <a:lnSpc>
                          <a:spcPct val="100000"/>
                        </a:lnSpc>
                        <a:spcBef>
                          <a:spcPts val="360"/>
                        </a:spcBef>
                      </a:pPr>
                      <a:r>
                        <a:rPr lang="en-IN" sz="1000" dirty="0" err="1">
                          <a:latin typeface="Verdana"/>
                          <a:cs typeface="Verdana"/>
                        </a:rPr>
                        <a:t>ReactJs</a:t>
                      </a:r>
                      <a:endParaRPr sz="1000" dirty="0">
                        <a:latin typeface="Verdana"/>
                        <a:cs typeface="Verdana"/>
                      </a:endParaRPr>
                    </a:p>
                  </a:txBody>
                  <a:tcPr marL="0" marR="0" marB="0">
                    <a:lnL w="6350">
                      <a:solidFill>
                        <a:srgbClr val="006FAC"/>
                      </a:solidFill>
                      <a:prstDash val="solid"/>
                    </a:lnL>
                    <a:solidFill>
                      <a:srgbClr val="BBE7FF"/>
                    </a:solidFill>
                  </a:tcPr>
                </a:tc>
                <a:extLst>
                  <a:ext uri="{0D108BD9-81ED-4DB2-BD59-A6C34878D82A}">
                    <a16:rowId xmlns:a16="http://schemas.microsoft.com/office/drawing/2014/main" val="10007"/>
                  </a:ext>
                </a:extLst>
              </a:tr>
              <a:tr h="298704">
                <a:tc>
                  <a:txBody>
                    <a:bodyPr/>
                    <a:lstStyle/>
                    <a:p>
                      <a:pPr marL="86995">
                        <a:lnSpc>
                          <a:spcPct val="100000"/>
                        </a:lnSpc>
                        <a:spcBef>
                          <a:spcPts val="590"/>
                        </a:spcBef>
                      </a:pPr>
                      <a:r>
                        <a:rPr sz="1000" spc="-5" dirty="0">
                          <a:latin typeface="Verdana"/>
                          <a:cs typeface="Verdana"/>
                        </a:rPr>
                        <a:t>Add</a:t>
                      </a:r>
                      <a:r>
                        <a:rPr sz="1000" spc="-45" dirty="0">
                          <a:latin typeface="Verdana"/>
                          <a:cs typeface="Verdana"/>
                        </a:rPr>
                        <a:t> </a:t>
                      </a:r>
                      <a:r>
                        <a:rPr sz="1000" spc="-5" dirty="0">
                          <a:latin typeface="Verdana"/>
                          <a:cs typeface="Verdana"/>
                        </a:rPr>
                        <a:t>on</a:t>
                      </a:r>
                      <a:endParaRPr sz="1000" dirty="0">
                        <a:latin typeface="Verdana"/>
                        <a:cs typeface="Verdana"/>
                      </a:endParaRPr>
                    </a:p>
                  </a:txBody>
                  <a:tcPr marL="0" marR="0" marT="74930" marB="0">
                    <a:lnR w="6350">
                      <a:solidFill>
                        <a:srgbClr val="006FAC"/>
                      </a:solidFill>
                      <a:prstDash val="solid"/>
                    </a:lnR>
                  </a:tcPr>
                </a:tc>
                <a:tc>
                  <a:txBody>
                    <a:bodyPr/>
                    <a:lstStyle/>
                    <a:p>
                      <a:pPr marL="128270">
                        <a:lnSpc>
                          <a:spcPts val="1100"/>
                        </a:lnSpc>
                      </a:pPr>
                      <a:r>
                        <a:rPr sz="1000" spc="-5" dirty="0">
                          <a:latin typeface="Verdana"/>
                          <a:cs typeface="Verdana"/>
                        </a:rPr>
                        <a:t>Postman,</a:t>
                      </a:r>
                      <a:r>
                        <a:rPr sz="1000" dirty="0">
                          <a:latin typeface="Verdana"/>
                          <a:cs typeface="Verdana"/>
                        </a:rPr>
                        <a:t> </a:t>
                      </a:r>
                      <a:r>
                        <a:rPr sz="1000" spc="-5" dirty="0">
                          <a:latin typeface="Verdana"/>
                          <a:cs typeface="Verdana"/>
                        </a:rPr>
                        <a:t>Git</a:t>
                      </a:r>
                      <a:r>
                        <a:rPr sz="1000" spc="-20" dirty="0">
                          <a:latin typeface="Verdana"/>
                          <a:cs typeface="Verdana"/>
                        </a:rPr>
                        <a:t> </a:t>
                      </a:r>
                      <a:r>
                        <a:rPr sz="1000" spc="-5" dirty="0">
                          <a:latin typeface="Verdana"/>
                          <a:cs typeface="Verdana"/>
                        </a:rPr>
                        <a:t>&amp;</a:t>
                      </a:r>
                      <a:endParaRPr sz="1000" dirty="0">
                        <a:latin typeface="Verdana"/>
                        <a:cs typeface="Verdana"/>
                      </a:endParaRPr>
                    </a:p>
                    <a:p>
                      <a:pPr marL="128270">
                        <a:lnSpc>
                          <a:spcPts val="1150"/>
                        </a:lnSpc>
                      </a:pPr>
                      <a:r>
                        <a:rPr sz="1000" spc="-5" dirty="0">
                          <a:latin typeface="Verdana"/>
                          <a:cs typeface="Verdana"/>
                        </a:rPr>
                        <a:t>Github,Maven</a:t>
                      </a:r>
                      <a:endParaRPr sz="1000" dirty="0">
                        <a:latin typeface="Verdana"/>
                        <a:cs typeface="Verdana"/>
                      </a:endParaRPr>
                    </a:p>
                  </a:txBody>
                  <a:tcPr marL="0" marR="0" marT="0" marB="0">
                    <a:lnL w="6350">
                      <a:solidFill>
                        <a:srgbClr val="006FAC"/>
                      </a:solidFill>
                      <a:prstDash val="solid"/>
                    </a:lnL>
                  </a:tcPr>
                </a:tc>
                <a:extLst>
                  <a:ext uri="{0D108BD9-81ED-4DB2-BD59-A6C34878D82A}">
                    <a16:rowId xmlns:a16="http://schemas.microsoft.com/office/drawing/2014/main" val="10008"/>
                  </a:ext>
                </a:extLst>
              </a:tr>
              <a:tr h="296202">
                <a:tc>
                  <a:txBody>
                    <a:bodyPr/>
                    <a:lstStyle/>
                    <a:p>
                      <a:pPr marL="97790" marR="14604">
                        <a:lnSpc>
                          <a:spcPct val="100000"/>
                        </a:lnSpc>
                        <a:spcBef>
                          <a:spcPts val="260"/>
                        </a:spcBef>
                      </a:pPr>
                      <a:r>
                        <a:rPr sz="1000" dirty="0">
                          <a:latin typeface="Verdana"/>
                          <a:cs typeface="Verdana"/>
                        </a:rPr>
                        <a:t>A</a:t>
                      </a:r>
                      <a:r>
                        <a:rPr sz="1000" spc="5" dirty="0">
                          <a:latin typeface="Verdana"/>
                          <a:cs typeface="Verdana"/>
                        </a:rPr>
                        <a:t>d</a:t>
                      </a:r>
                      <a:r>
                        <a:rPr sz="1000" dirty="0">
                          <a:latin typeface="Verdana"/>
                          <a:cs typeface="Verdana"/>
                        </a:rPr>
                        <a:t>d</a:t>
                      </a:r>
                      <a:r>
                        <a:rPr sz="1000" spc="10" dirty="0">
                          <a:latin typeface="Verdana"/>
                          <a:cs typeface="Verdana"/>
                        </a:rPr>
                        <a:t>i</a:t>
                      </a:r>
                      <a:r>
                        <a:rPr sz="1000" dirty="0">
                          <a:latin typeface="Verdana"/>
                          <a:cs typeface="Verdana"/>
                        </a:rPr>
                        <a:t>t</a:t>
                      </a:r>
                      <a:r>
                        <a:rPr sz="1000" spc="10" dirty="0">
                          <a:latin typeface="Verdana"/>
                          <a:cs typeface="Verdana"/>
                        </a:rPr>
                        <a:t>i</a:t>
                      </a:r>
                      <a:r>
                        <a:rPr sz="1000" spc="-5" dirty="0">
                          <a:latin typeface="Verdana"/>
                          <a:cs typeface="Verdana"/>
                        </a:rPr>
                        <a:t>o</a:t>
                      </a:r>
                      <a:r>
                        <a:rPr sz="1000" spc="5" dirty="0">
                          <a:latin typeface="Verdana"/>
                          <a:cs typeface="Verdana"/>
                        </a:rPr>
                        <a:t>n</a:t>
                      </a:r>
                      <a:r>
                        <a:rPr sz="1000" dirty="0">
                          <a:latin typeface="Verdana"/>
                          <a:cs typeface="Verdana"/>
                        </a:rPr>
                        <a:t>al  Skills</a:t>
                      </a:r>
                    </a:p>
                  </a:txBody>
                  <a:tcPr marL="0" marR="0" marT="33020" marB="0">
                    <a:lnR w="6350">
                      <a:solidFill>
                        <a:srgbClr val="006FAC"/>
                      </a:solidFill>
                      <a:prstDash val="solid"/>
                    </a:lnR>
                    <a:solidFill>
                      <a:srgbClr val="BBE7FF"/>
                    </a:solidFill>
                  </a:tcPr>
                </a:tc>
                <a:tc>
                  <a:txBody>
                    <a:bodyPr/>
                    <a:lstStyle/>
                    <a:p>
                      <a:pPr marL="140970">
                        <a:lnSpc>
                          <a:spcPct val="100000"/>
                        </a:lnSpc>
                        <a:spcBef>
                          <a:spcPts val="180"/>
                        </a:spcBef>
                      </a:pPr>
                      <a:r>
                        <a:rPr sz="1000" spc="-10" dirty="0">
                          <a:latin typeface="Verdana"/>
                          <a:cs typeface="Verdana"/>
                        </a:rPr>
                        <a:t>Good</a:t>
                      </a:r>
                      <a:r>
                        <a:rPr sz="1000" spc="20" dirty="0">
                          <a:latin typeface="Verdana"/>
                          <a:cs typeface="Verdana"/>
                        </a:rPr>
                        <a:t> </a:t>
                      </a:r>
                      <a:r>
                        <a:rPr sz="1000" spc="-5" dirty="0">
                          <a:latin typeface="Verdana"/>
                          <a:cs typeface="Verdana"/>
                        </a:rPr>
                        <a:t>communication,</a:t>
                      </a:r>
                      <a:r>
                        <a:rPr sz="1000" spc="15" dirty="0">
                          <a:latin typeface="Verdana"/>
                          <a:cs typeface="Verdana"/>
                        </a:rPr>
                        <a:t> </a:t>
                      </a:r>
                      <a:r>
                        <a:rPr sz="1000" spc="-5" dirty="0">
                          <a:latin typeface="Verdana"/>
                          <a:cs typeface="Verdana"/>
                        </a:rPr>
                        <a:t>Fast</a:t>
                      </a:r>
                      <a:endParaRPr sz="1000" dirty="0">
                        <a:latin typeface="Verdana"/>
                        <a:cs typeface="Verdana"/>
                      </a:endParaRPr>
                    </a:p>
                    <a:p>
                      <a:pPr marL="140970">
                        <a:lnSpc>
                          <a:spcPts val="844"/>
                        </a:lnSpc>
                        <a:spcBef>
                          <a:spcPts val="5"/>
                        </a:spcBef>
                      </a:pPr>
                      <a:r>
                        <a:rPr sz="1000" spc="-5" dirty="0">
                          <a:latin typeface="Verdana"/>
                          <a:cs typeface="Verdana"/>
                        </a:rPr>
                        <a:t>Learner</a:t>
                      </a:r>
                      <a:endParaRPr sz="1000" dirty="0">
                        <a:latin typeface="Verdana"/>
                        <a:cs typeface="Verdana"/>
                      </a:endParaRPr>
                    </a:p>
                  </a:txBody>
                  <a:tcPr marL="0" marR="0" marT="22860" marB="0">
                    <a:lnL w="6350">
                      <a:solidFill>
                        <a:srgbClr val="006FAC"/>
                      </a:solidFill>
                      <a:prstDash val="solid"/>
                    </a:lnL>
                    <a:solidFill>
                      <a:srgbClr val="BBE7FF"/>
                    </a:solidFill>
                  </a:tcPr>
                </a:tc>
                <a:extLst>
                  <a:ext uri="{0D108BD9-81ED-4DB2-BD59-A6C34878D82A}">
                    <a16:rowId xmlns:a16="http://schemas.microsoft.com/office/drawing/2014/main" val="10009"/>
                  </a:ext>
                </a:extLst>
              </a:tr>
              <a:tr h="103085">
                <a:tc gridSpan="2">
                  <a:txBody>
                    <a:bodyPr/>
                    <a:lstStyle/>
                    <a:p>
                      <a:pPr>
                        <a:lnSpc>
                          <a:spcPct val="100000"/>
                        </a:lnSpc>
                      </a:pPr>
                      <a:endParaRPr sz="500" dirty="0">
                        <a:latin typeface="Times New Roman"/>
                        <a:cs typeface="Times New Roman"/>
                      </a:endParaRPr>
                    </a:p>
                  </a:txBody>
                  <a:tcPr marL="0" marR="0" marT="0" marB="0">
                    <a:solidFill>
                      <a:srgbClr val="BBE7FF"/>
                    </a:solidFill>
                  </a:tcPr>
                </a:tc>
                <a:tc hMerge="1">
                  <a:txBody>
                    <a:bodyPr/>
                    <a:lstStyle/>
                    <a:p>
                      <a:endParaRPr/>
                    </a:p>
                  </a:txBody>
                  <a:tcPr marL="0" marR="0" marT="0" marB="0"/>
                </a:tc>
                <a:extLst>
                  <a:ext uri="{0D108BD9-81ED-4DB2-BD59-A6C34878D82A}">
                    <a16:rowId xmlns:a16="http://schemas.microsoft.com/office/drawing/2014/main" val="10010"/>
                  </a:ext>
                </a:extLst>
              </a:tr>
            </a:tbl>
          </a:graphicData>
        </a:graphic>
      </p:graphicFrame>
      <p:pic>
        <p:nvPicPr>
          <p:cNvPr id="14" name="Picture Placeholder 13" descr="A person in a suit and tie&#10;&#10;Description automatically generated">
            <a:extLst>
              <a:ext uri="{FF2B5EF4-FFF2-40B4-BE49-F238E27FC236}">
                <a16:creationId xmlns:a16="http://schemas.microsoft.com/office/drawing/2014/main" id="{5D6B5FD8-A077-0329-C362-395EB21C7ED9}"/>
              </a:ext>
            </a:extLst>
          </p:cNvPr>
          <p:cNvPicPr>
            <a:picLocks noGrp="1" noChangeAspect="1"/>
          </p:cNvPicPr>
          <p:nvPr>
            <p:ph type="pic" sz="quarter" idx="46"/>
          </p:nvPr>
        </p:nvPicPr>
        <p:blipFill>
          <a:blip r:embed="rId3">
            <a:extLst>
              <a:ext uri="{28A0092B-C50C-407E-A947-70E740481C1C}">
                <a14:useLocalDpi xmlns:a14="http://schemas.microsoft.com/office/drawing/2010/main" val="0"/>
              </a:ext>
            </a:extLst>
          </a:blip>
          <a:srcRect l="556" r="556"/>
          <a:stretch>
            <a:fillRect/>
          </a:stretch>
        </p:blipFill>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25289c4b-8fd1-4155-b56f-82d6fa13afd3"/>
    <ds:schemaRef ds:uri="http://purl.org/dc/terms/"/>
    <ds:schemaRef ds:uri="c43bfbf7-b5f8-4451-8464-ef79a2e28ca1"/>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2890</TotalTime>
  <Words>303</Words>
  <Application>Microsoft Office PowerPoint</Application>
  <PresentationFormat>Widescreen</PresentationFormat>
  <Paragraphs>63</Paragraphs>
  <Slides>1</Slides>
  <Notes>1</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10" baseType="lpstr">
      <vt:lpstr>Arial</vt:lpstr>
      <vt:lpstr>Arial Nova Cond</vt:lpstr>
      <vt:lpstr>Calisto MT</vt:lpstr>
      <vt:lpstr>Times New Roman</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PATNALA, KALYAN</cp:lastModifiedBy>
  <cp:revision>128</cp:revision>
  <dcterms:created xsi:type="dcterms:W3CDTF">2020-09-22T06:24:34Z</dcterms:created>
  <dcterms:modified xsi:type="dcterms:W3CDTF">2023-09-25T04:57:05Z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