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80" r:id="rId17"/>
    <p:sldId id="272" r:id="rId18"/>
    <p:sldId id="273" r:id="rId19"/>
    <p:sldId id="274" r:id="rId20"/>
    <p:sldId id="275" r:id="rId21"/>
    <p:sldId id="281" r:id="rId22"/>
    <p:sldId id="282" r:id="rId23"/>
    <p:sldId id="276" r:id="rId24"/>
    <p:sldId id="277" r:id="rId25"/>
    <p:sldId id="278" r:id="rId26"/>
    <p:sldId id="27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8" autoAdjust="0"/>
    <p:restoredTop sz="94660"/>
  </p:normalViewPr>
  <p:slideViewPr>
    <p:cSldViewPr snapToGrid="0">
      <p:cViewPr varScale="1">
        <p:scale>
          <a:sx n="75" d="100"/>
          <a:sy n="75" d="100"/>
        </p:scale>
        <p:origin x="66" y="9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427310-825A-4C76-8772-B2A2423E83AE}" type="datetimeFigureOut">
              <a:rPr lang="en-US" smtClean="0"/>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FB048-CFB3-4353-B6F9-49D09935B10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536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27310-825A-4C76-8772-B2A2423E83AE}" type="datetimeFigureOut">
              <a:rPr lang="en-US" smtClean="0"/>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FB048-CFB3-4353-B6F9-49D09935B102}" type="slidenum">
              <a:rPr lang="en-US" smtClean="0"/>
              <a:t>‹#›</a:t>
            </a:fld>
            <a:endParaRPr lang="en-US"/>
          </a:p>
        </p:txBody>
      </p:sp>
    </p:spTree>
    <p:extLst>
      <p:ext uri="{BB962C8B-B14F-4D97-AF65-F5344CB8AC3E}">
        <p14:creationId xmlns:p14="http://schemas.microsoft.com/office/powerpoint/2010/main" val="1429690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27310-825A-4C76-8772-B2A2423E83AE}" type="datetimeFigureOut">
              <a:rPr lang="en-US" smtClean="0"/>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FB048-CFB3-4353-B6F9-49D09935B102}" type="slidenum">
              <a:rPr lang="en-US" smtClean="0"/>
              <a:t>‹#›</a:t>
            </a:fld>
            <a:endParaRPr lang="en-US"/>
          </a:p>
        </p:txBody>
      </p:sp>
    </p:spTree>
    <p:extLst>
      <p:ext uri="{BB962C8B-B14F-4D97-AF65-F5344CB8AC3E}">
        <p14:creationId xmlns:p14="http://schemas.microsoft.com/office/powerpoint/2010/main" val="665541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27310-825A-4C76-8772-B2A2423E83AE}" type="datetimeFigureOut">
              <a:rPr lang="en-US" smtClean="0"/>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FB048-CFB3-4353-B6F9-49D09935B102}" type="slidenum">
              <a:rPr lang="en-US" smtClean="0"/>
              <a:t>‹#›</a:t>
            </a:fld>
            <a:endParaRPr lang="en-US"/>
          </a:p>
        </p:txBody>
      </p:sp>
    </p:spTree>
    <p:extLst>
      <p:ext uri="{BB962C8B-B14F-4D97-AF65-F5344CB8AC3E}">
        <p14:creationId xmlns:p14="http://schemas.microsoft.com/office/powerpoint/2010/main" val="2617640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427310-825A-4C76-8772-B2A2423E83AE}" type="datetimeFigureOut">
              <a:rPr lang="en-US" smtClean="0"/>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FB048-CFB3-4353-B6F9-49D09935B10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79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427310-825A-4C76-8772-B2A2423E83AE}" type="datetimeFigureOut">
              <a:rPr lang="en-US" smtClean="0"/>
              <a:t>8/12/2023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FB048-CFB3-4353-B6F9-49D09935B102}" type="slidenum">
              <a:rPr lang="en-US" smtClean="0"/>
              <a:t>‹#›</a:t>
            </a:fld>
            <a:endParaRPr lang="en-US"/>
          </a:p>
        </p:txBody>
      </p:sp>
    </p:spTree>
    <p:extLst>
      <p:ext uri="{BB962C8B-B14F-4D97-AF65-F5344CB8AC3E}">
        <p14:creationId xmlns:p14="http://schemas.microsoft.com/office/powerpoint/2010/main" val="3366798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427310-825A-4C76-8772-B2A2423E83AE}" type="datetimeFigureOut">
              <a:rPr lang="en-US" smtClean="0"/>
              <a:t>8/12/2023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9FB048-CFB3-4353-B6F9-49D09935B102}" type="slidenum">
              <a:rPr lang="en-US" smtClean="0"/>
              <a:t>‹#›</a:t>
            </a:fld>
            <a:endParaRPr lang="en-US"/>
          </a:p>
        </p:txBody>
      </p:sp>
    </p:spTree>
    <p:extLst>
      <p:ext uri="{BB962C8B-B14F-4D97-AF65-F5344CB8AC3E}">
        <p14:creationId xmlns:p14="http://schemas.microsoft.com/office/powerpoint/2010/main" val="171895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427310-825A-4C76-8772-B2A2423E83AE}" type="datetimeFigureOut">
              <a:rPr lang="en-US" smtClean="0"/>
              <a:t>8/12/2023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9FB048-CFB3-4353-B6F9-49D09935B102}" type="slidenum">
              <a:rPr lang="en-US" smtClean="0"/>
              <a:t>‹#›</a:t>
            </a:fld>
            <a:endParaRPr lang="en-US"/>
          </a:p>
        </p:txBody>
      </p:sp>
    </p:spTree>
    <p:extLst>
      <p:ext uri="{BB962C8B-B14F-4D97-AF65-F5344CB8AC3E}">
        <p14:creationId xmlns:p14="http://schemas.microsoft.com/office/powerpoint/2010/main" val="2622142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6427310-825A-4C76-8772-B2A2423E83AE}" type="datetimeFigureOut">
              <a:rPr lang="en-US" smtClean="0"/>
              <a:t>8/12/2023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59FB048-CFB3-4353-B6F9-49D09935B102}" type="slidenum">
              <a:rPr lang="en-US" smtClean="0"/>
              <a:t>‹#›</a:t>
            </a:fld>
            <a:endParaRPr lang="en-US"/>
          </a:p>
        </p:txBody>
      </p:sp>
    </p:spTree>
    <p:extLst>
      <p:ext uri="{BB962C8B-B14F-4D97-AF65-F5344CB8AC3E}">
        <p14:creationId xmlns:p14="http://schemas.microsoft.com/office/powerpoint/2010/main" val="3306521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6427310-825A-4C76-8772-B2A2423E83AE}" type="datetimeFigureOut">
              <a:rPr lang="en-US" smtClean="0"/>
              <a:t>8/12/2023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59FB048-CFB3-4353-B6F9-49D09935B102}" type="slidenum">
              <a:rPr lang="en-US" smtClean="0"/>
              <a:t>‹#›</a:t>
            </a:fld>
            <a:endParaRPr lang="en-US"/>
          </a:p>
        </p:txBody>
      </p:sp>
    </p:spTree>
    <p:extLst>
      <p:ext uri="{BB962C8B-B14F-4D97-AF65-F5344CB8AC3E}">
        <p14:creationId xmlns:p14="http://schemas.microsoft.com/office/powerpoint/2010/main" val="1852572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427310-825A-4C76-8772-B2A2423E83AE}" type="datetimeFigureOut">
              <a:rPr lang="en-US" smtClean="0"/>
              <a:t>8/12/2023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FB048-CFB3-4353-B6F9-49D09935B102}" type="slidenum">
              <a:rPr lang="en-US" smtClean="0"/>
              <a:t>‹#›</a:t>
            </a:fld>
            <a:endParaRPr lang="en-US"/>
          </a:p>
        </p:txBody>
      </p:sp>
    </p:spTree>
    <p:extLst>
      <p:ext uri="{BB962C8B-B14F-4D97-AF65-F5344CB8AC3E}">
        <p14:creationId xmlns:p14="http://schemas.microsoft.com/office/powerpoint/2010/main" val="341641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6427310-825A-4C76-8772-B2A2423E83AE}" type="datetimeFigureOut">
              <a:rPr lang="en-US" smtClean="0"/>
              <a:t>8/12/2023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59FB048-CFB3-4353-B6F9-49D09935B10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7198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D893E7-6F60-DF4C-8F7D-9EBD85D11E72}"/>
              </a:ext>
            </a:extLst>
          </p:cNvPr>
          <p:cNvSpPr>
            <a:spLocks noGrp="1"/>
          </p:cNvSpPr>
          <p:nvPr>
            <p:ph type="ctrTitle"/>
          </p:nvPr>
        </p:nvSpPr>
        <p:spPr>
          <a:xfrm>
            <a:off x="943356" y="939552"/>
            <a:ext cx="10159242" cy="2743325"/>
          </a:xfrm>
        </p:spPr>
        <p:txBody>
          <a:bodyPr>
            <a:normAutofit/>
          </a:bodyPr>
          <a:lstStyle/>
          <a:p>
            <a:pPr algn="ctr" defTabSz="932688"/>
            <a:r>
              <a:rPr lang="en-US" sz="6120" kern="1200" spc="-51" baseline="0" dirty="0">
                <a:solidFill>
                  <a:srgbClr val="374151"/>
                </a:solidFill>
                <a:latin typeface="Times New Roman" panose="02020603050405020304" pitchFamily="18" charset="0"/>
                <a:ea typeface="+mj-ea"/>
                <a:cs typeface="Times New Roman" panose="02020603050405020304" pitchFamily="18" charset="0"/>
              </a:rPr>
              <a:t>Analysis of Medical Data: </a:t>
            </a:r>
            <a:br>
              <a:rPr lang="en-US" sz="6120" kern="1200" spc="-51" baseline="0" dirty="0">
                <a:solidFill>
                  <a:srgbClr val="374151"/>
                </a:solidFill>
                <a:latin typeface="Times New Roman" panose="02020603050405020304" pitchFamily="18" charset="0"/>
                <a:ea typeface="+mj-ea"/>
                <a:cs typeface="Times New Roman" panose="02020603050405020304" pitchFamily="18" charset="0"/>
              </a:rPr>
            </a:br>
            <a:r>
              <a:rPr lang="en-US" sz="6120" kern="1200" spc="-51" baseline="0" dirty="0">
                <a:solidFill>
                  <a:schemeClr val="accent2">
                    <a:lumMod val="75000"/>
                  </a:schemeClr>
                </a:solidFill>
                <a:latin typeface="Times New Roman" panose="02020603050405020304" pitchFamily="18" charset="0"/>
                <a:ea typeface="+mj-ea"/>
                <a:cs typeface="Times New Roman" panose="02020603050405020304" pitchFamily="18" charset="0"/>
              </a:rPr>
              <a:t>Correlations and Risk Factors</a:t>
            </a:r>
            <a:endParaRPr lang="en-US" sz="60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7DD00DB-9208-E941-EE35-212642EB50AD}"/>
              </a:ext>
            </a:extLst>
          </p:cNvPr>
          <p:cNvSpPr>
            <a:spLocks noGrp="1"/>
          </p:cNvSpPr>
          <p:nvPr>
            <p:ph type="subTitle" idx="1"/>
          </p:nvPr>
        </p:nvSpPr>
        <p:spPr>
          <a:xfrm>
            <a:off x="946203" y="4737672"/>
            <a:ext cx="10334445" cy="1174369"/>
          </a:xfrm>
        </p:spPr>
        <p:txBody>
          <a:bodyPr>
            <a:normAutofit/>
          </a:bodyPr>
          <a:lstStyle/>
          <a:p>
            <a:pPr algn="ctr" defTabSz="932688">
              <a:spcBef>
                <a:spcPts val="1224"/>
              </a:spcBef>
              <a:spcAft>
                <a:spcPts val="204"/>
              </a:spcAft>
            </a:pPr>
            <a:r>
              <a:rPr lang="en-US" sz="2448" kern="1200" cap="all" spc="204" baseline="0" dirty="0">
                <a:solidFill>
                  <a:srgbClr val="7030A0"/>
                </a:solidFill>
                <a:latin typeface="Times New Roman" panose="02020603050405020304" pitchFamily="18" charset="0"/>
                <a:ea typeface="+mn-ea"/>
                <a:cs typeface="Times New Roman" panose="02020603050405020304" pitchFamily="18" charset="0"/>
              </a:rPr>
              <a:t>Kalyan </a:t>
            </a:r>
            <a:r>
              <a:rPr lang="en-US" sz="2448" kern="1200" cap="all" spc="204" baseline="0" dirty="0" err="1">
                <a:solidFill>
                  <a:srgbClr val="7030A0"/>
                </a:solidFill>
                <a:latin typeface="Times New Roman" panose="02020603050405020304" pitchFamily="18" charset="0"/>
                <a:ea typeface="+mn-ea"/>
                <a:cs typeface="Times New Roman" panose="02020603050405020304" pitchFamily="18" charset="0"/>
              </a:rPr>
              <a:t>pothineni</a:t>
            </a:r>
            <a:endParaRPr lang="en-US" sz="2448" kern="1200" cap="all" spc="204" baseline="0" dirty="0">
              <a:solidFill>
                <a:srgbClr val="7030A0"/>
              </a:solidFill>
              <a:latin typeface="Times New Roman" panose="02020603050405020304" pitchFamily="18" charset="0"/>
              <a:ea typeface="+mn-ea"/>
              <a:cs typeface="Times New Roman" panose="02020603050405020304" pitchFamily="18" charset="0"/>
            </a:endParaRPr>
          </a:p>
          <a:p>
            <a:pPr algn="ctr" defTabSz="932688">
              <a:spcBef>
                <a:spcPts val="1224"/>
              </a:spcBef>
              <a:spcAft>
                <a:spcPts val="204"/>
              </a:spcAft>
            </a:pPr>
            <a:r>
              <a:rPr lang="en-US" sz="2448" kern="1200" cap="all" spc="204" baseline="0" dirty="0">
                <a:solidFill>
                  <a:srgbClr val="7030A0"/>
                </a:solidFill>
                <a:latin typeface="Times New Roman" panose="02020603050405020304" pitchFamily="18" charset="0"/>
                <a:ea typeface="+mn-ea"/>
                <a:cs typeface="Times New Roman" panose="02020603050405020304" pitchFamily="18" charset="0"/>
              </a:rPr>
              <a:t>Dsc530 – Final Term project</a:t>
            </a:r>
            <a:endParaRPr lang="en-US"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5765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1080-9809-6232-E7E9-1AC209C78907}"/>
              </a:ext>
            </a:extLst>
          </p:cNvPr>
          <p:cNvSpPr>
            <a:spLocks noGrp="1"/>
          </p:cNvSpPr>
          <p:nvPr>
            <p:ph type="title"/>
          </p:nvPr>
        </p:nvSpPr>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Pressure High:</a:t>
            </a:r>
          </a:p>
        </p:txBody>
      </p:sp>
      <p:pic>
        <p:nvPicPr>
          <p:cNvPr id="5" name="Content Placeholder 4">
            <a:extLst>
              <a:ext uri="{FF2B5EF4-FFF2-40B4-BE49-F238E27FC236}">
                <a16:creationId xmlns:a16="http://schemas.microsoft.com/office/drawing/2014/main" id="{A49DE451-098F-1396-814E-C5890BD641FB}"/>
              </a:ext>
            </a:extLst>
          </p:cNvPr>
          <p:cNvPicPr>
            <a:picLocks noGrp="1" noChangeAspect="1"/>
          </p:cNvPicPr>
          <p:nvPr>
            <p:ph idx="1"/>
          </p:nvPr>
        </p:nvPicPr>
        <p:blipFill>
          <a:blip r:embed="rId2"/>
          <a:stretch>
            <a:fillRect/>
          </a:stretch>
        </p:blipFill>
        <p:spPr>
          <a:xfrm>
            <a:off x="2722842" y="1846263"/>
            <a:ext cx="6806641" cy="4022725"/>
          </a:xfrm>
        </p:spPr>
      </p:pic>
    </p:spTree>
    <p:extLst>
      <p:ext uri="{BB962C8B-B14F-4D97-AF65-F5344CB8AC3E}">
        <p14:creationId xmlns:p14="http://schemas.microsoft.com/office/powerpoint/2010/main" val="4135177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930D-7714-8245-7BB7-2E68D6AD07CF}"/>
              </a:ext>
            </a:extLst>
          </p:cNvPr>
          <p:cNvSpPr>
            <a:spLocks noGrp="1"/>
          </p:cNvSpPr>
          <p:nvPr>
            <p:ph type="title"/>
          </p:nvPr>
        </p:nvSpPr>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Pressure Low:</a:t>
            </a:r>
          </a:p>
        </p:txBody>
      </p:sp>
      <p:pic>
        <p:nvPicPr>
          <p:cNvPr id="5" name="Content Placeholder 4">
            <a:extLst>
              <a:ext uri="{FF2B5EF4-FFF2-40B4-BE49-F238E27FC236}">
                <a16:creationId xmlns:a16="http://schemas.microsoft.com/office/drawing/2014/main" id="{821C768C-B791-D4E7-03FE-DCC89BF6FCA6}"/>
              </a:ext>
            </a:extLst>
          </p:cNvPr>
          <p:cNvPicPr>
            <a:picLocks noGrp="1" noChangeAspect="1"/>
          </p:cNvPicPr>
          <p:nvPr>
            <p:ph idx="1"/>
          </p:nvPr>
        </p:nvPicPr>
        <p:blipFill>
          <a:blip r:embed="rId2"/>
          <a:stretch>
            <a:fillRect/>
          </a:stretch>
        </p:blipFill>
        <p:spPr>
          <a:xfrm>
            <a:off x="2714701" y="1846263"/>
            <a:ext cx="6822924" cy="4022725"/>
          </a:xfrm>
        </p:spPr>
      </p:pic>
    </p:spTree>
    <p:extLst>
      <p:ext uri="{BB962C8B-B14F-4D97-AF65-F5344CB8AC3E}">
        <p14:creationId xmlns:p14="http://schemas.microsoft.com/office/powerpoint/2010/main" val="601346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F26A5-E690-679F-26E0-04E87624FF73}"/>
              </a:ext>
            </a:extLst>
          </p:cNvPr>
          <p:cNvSpPr>
            <a:spLocks noGrp="1"/>
          </p:cNvSpPr>
          <p:nvPr>
            <p:ph type="title"/>
          </p:nvPr>
        </p:nvSpPr>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Glucose:</a:t>
            </a:r>
          </a:p>
        </p:txBody>
      </p:sp>
      <p:pic>
        <p:nvPicPr>
          <p:cNvPr id="5" name="Content Placeholder 4">
            <a:extLst>
              <a:ext uri="{FF2B5EF4-FFF2-40B4-BE49-F238E27FC236}">
                <a16:creationId xmlns:a16="http://schemas.microsoft.com/office/drawing/2014/main" id="{0CAFB5A1-E614-3A5A-8E95-603B5827F778}"/>
              </a:ext>
            </a:extLst>
          </p:cNvPr>
          <p:cNvPicPr>
            <a:picLocks noGrp="1" noChangeAspect="1"/>
          </p:cNvPicPr>
          <p:nvPr>
            <p:ph idx="1"/>
          </p:nvPr>
        </p:nvPicPr>
        <p:blipFill>
          <a:blip r:embed="rId2"/>
          <a:stretch>
            <a:fillRect/>
          </a:stretch>
        </p:blipFill>
        <p:spPr>
          <a:xfrm>
            <a:off x="2742181" y="1846263"/>
            <a:ext cx="6767963" cy="4022725"/>
          </a:xfrm>
        </p:spPr>
      </p:pic>
    </p:spTree>
    <p:extLst>
      <p:ext uri="{BB962C8B-B14F-4D97-AF65-F5344CB8AC3E}">
        <p14:creationId xmlns:p14="http://schemas.microsoft.com/office/powerpoint/2010/main" val="153683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AD811-851A-748E-0BA4-AAED998F73AA}"/>
              </a:ext>
            </a:extLst>
          </p:cNvPr>
          <p:cNvSpPr>
            <a:spLocks noGrp="1"/>
          </p:cNvSpPr>
          <p:nvPr>
            <p:ph type="title"/>
          </p:nvPr>
        </p:nvSpPr>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KCM</a:t>
            </a:r>
            <a:r>
              <a:rPr lang="en-US" sz="4800" b="1" dirty="0">
                <a:solidFill>
                  <a:schemeClr val="accent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(Potassium Concentration in Blood):</a:t>
            </a:r>
            <a:r>
              <a:rPr lang="en-US" b="1" dirty="0">
                <a:solidFill>
                  <a:schemeClr val="accent2">
                    <a:lumMod val="75000"/>
                  </a:schemeClr>
                </a:solidFill>
                <a:latin typeface="Times New Roman" panose="02020603050405020304" pitchFamily="18" charset="0"/>
                <a:cs typeface="Times New Roman" panose="02020603050405020304" pitchFamily="18" charset="0"/>
              </a:rPr>
              <a:t> </a:t>
            </a:r>
          </a:p>
        </p:txBody>
      </p:sp>
      <p:pic>
        <p:nvPicPr>
          <p:cNvPr id="5" name="Content Placeholder 4">
            <a:extLst>
              <a:ext uri="{FF2B5EF4-FFF2-40B4-BE49-F238E27FC236}">
                <a16:creationId xmlns:a16="http://schemas.microsoft.com/office/drawing/2014/main" id="{14FFA665-0842-05B5-A588-167195628984}"/>
              </a:ext>
            </a:extLst>
          </p:cNvPr>
          <p:cNvPicPr>
            <a:picLocks noGrp="1" noChangeAspect="1"/>
          </p:cNvPicPr>
          <p:nvPr>
            <p:ph idx="1"/>
          </p:nvPr>
        </p:nvPicPr>
        <p:blipFill>
          <a:blip r:embed="rId2"/>
          <a:stretch>
            <a:fillRect/>
          </a:stretch>
        </p:blipFill>
        <p:spPr>
          <a:xfrm>
            <a:off x="2690371" y="1846263"/>
            <a:ext cx="6871583" cy="4022725"/>
          </a:xfrm>
        </p:spPr>
      </p:pic>
    </p:spTree>
    <p:extLst>
      <p:ext uri="{BB962C8B-B14F-4D97-AF65-F5344CB8AC3E}">
        <p14:creationId xmlns:p14="http://schemas.microsoft.com/office/powerpoint/2010/main" val="2006366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4ACD93A-8474-D14F-5CF0-F3F797EDA696}"/>
              </a:ext>
            </a:extLst>
          </p:cNvPr>
          <p:cNvSpPr>
            <a:spLocks noGrp="1"/>
          </p:cNvSpPr>
          <p:nvPr>
            <p:ph type="title"/>
          </p:nvPr>
        </p:nvSpPr>
        <p:spPr>
          <a:xfrm>
            <a:off x="492370" y="516835"/>
            <a:ext cx="3084844" cy="2103875"/>
          </a:xfrm>
        </p:spPr>
        <p:txBody>
          <a:bodyPr>
            <a:normAutofit/>
          </a:bodyPr>
          <a:lstStyle/>
          <a:p>
            <a:r>
              <a:rPr lang="en-US" sz="3600" b="1" dirty="0">
                <a:solidFill>
                  <a:srgbClr val="FFFFFF"/>
                </a:solidFill>
                <a:latin typeface="Times New Roman" panose="02020603050405020304" pitchFamily="18" charset="0"/>
                <a:cs typeface="Times New Roman" panose="02020603050405020304" pitchFamily="18" charset="0"/>
              </a:rPr>
              <a:t>Consolidated:</a:t>
            </a:r>
          </a:p>
        </p:txBody>
      </p:sp>
      <p:sp>
        <p:nvSpPr>
          <p:cNvPr id="16" name="Rectangle 1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4DB5A4F7-9A6D-9B4A-754A-08D377C29542}"/>
              </a:ext>
            </a:extLst>
          </p:cNvPr>
          <p:cNvPicPr>
            <a:picLocks noChangeAspect="1"/>
          </p:cNvPicPr>
          <p:nvPr/>
        </p:nvPicPr>
        <p:blipFill>
          <a:blip r:embed="rId2"/>
          <a:stretch>
            <a:fillRect/>
          </a:stretch>
        </p:blipFill>
        <p:spPr>
          <a:xfrm>
            <a:off x="4742017" y="913709"/>
            <a:ext cx="6798082" cy="5030581"/>
          </a:xfrm>
          <a:prstGeom prst="rect">
            <a:avLst/>
          </a:prstGeom>
        </p:spPr>
      </p:pic>
    </p:spTree>
    <p:extLst>
      <p:ext uri="{BB962C8B-B14F-4D97-AF65-F5344CB8AC3E}">
        <p14:creationId xmlns:p14="http://schemas.microsoft.com/office/powerpoint/2010/main" val="3181703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927E63E-163F-1217-3E01-1CBD357150CD}"/>
              </a:ext>
            </a:extLst>
          </p:cNvPr>
          <p:cNvSpPr>
            <a:spLocks noGrp="1"/>
          </p:cNvSpPr>
          <p:nvPr>
            <p:ph type="title"/>
          </p:nvPr>
        </p:nvSpPr>
        <p:spPr>
          <a:xfrm>
            <a:off x="492370" y="516835"/>
            <a:ext cx="3084844" cy="2103875"/>
          </a:xfrm>
        </p:spPr>
        <p:txBody>
          <a:bodyPr>
            <a:normAutofit/>
          </a:bodyPr>
          <a:lstStyle/>
          <a:p>
            <a:r>
              <a:rPr lang="en-US" sz="3600" b="1">
                <a:solidFill>
                  <a:srgbClr val="FFFFFF"/>
                </a:solidFill>
                <a:latin typeface="Times New Roman" panose="02020603050405020304" pitchFamily="18" charset="0"/>
                <a:cs typeface="Times New Roman" panose="02020603050405020304" pitchFamily="18" charset="0"/>
              </a:rPr>
              <a:t>Descriptive Statistics:</a:t>
            </a:r>
          </a:p>
        </p:txBody>
      </p:sp>
      <p:sp>
        <p:nvSpPr>
          <p:cNvPr id="16" name="Rectangle 1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E30D75E8-D998-917A-91A0-6EC7AFD54BA0}"/>
              </a:ext>
            </a:extLst>
          </p:cNvPr>
          <p:cNvPicPr>
            <a:picLocks noChangeAspect="1"/>
          </p:cNvPicPr>
          <p:nvPr/>
        </p:nvPicPr>
        <p:blipFill>
          <a:blip r:embed="rId2"/>
          <a:stretch>
            <a:fillRect/>
          </a:stretch>
        </p:blipFill>
        <p:spPr>
          <a:xfrm>
            <a:off x="4742016" y="1875322"/>
            <a:ext cx="7338561" cy="3354403"/>
          </a:xfrm>
          <a:prstGeom prst="rect">
            <a:avLst/>
          </a:prstGeom>
        </p:spPr>
      </p:pic>
    </p:spTree>
    <p:extLst>
      <p:ext uri="{BB962C8B-B14F-4D97-AF65-F5344CB8AC3E}">
        <p14:creationId xmlns:p14="http://schemas.microsoft.com/office/powerpoint/2010/main" val="827299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CA78A95-3276-333D-A490-4D67E6901DCE}"/>
              </a:ext>
            </a:extLst>
          </p:cNvPr>
          <p:cNvSpPr>
            <a:spLocks noGrp="1"/>
          </p:cNvSpPr>
          <p:nvPr>
            <p:ph type="title"/>
          </p:nvPr>
        </p:nvSpPr>
        <p:spPr>
          <a:xfrm>
            <a:off x="457200" y="640080"/>
            <a:ext cx="3659246" cy="2926080"/>
          </a:xfrm>
        </p:spPr>
        <p:txBody>
          <a:bodyPr vert="horz" lIns="91440" tIns="45720" rIns="91440" bIns="45720" rtlCol="0" anchor="b">
            <a:normAutofit/>
          </a:bodyPr>
          <a:lstStyle/>
          <a:p>
            <a:r>
              <a:rPr lang="en-US" sz="4400">
                <a:solidFill>
                  <a:srgbClr val="FFFFFF"/>
                </a:solidFill>
              </a:rPr>
              <a:t>Corelation</a:t>
            </a:r>
            <a:r>
              <a:rPr lang="en-US" sz="4400" dirty="0">
                <a:solidFill>
                  <a:srgbClr val="FFFFFF"/>
                </a:solidFill>
              </a:rPr>
              <a:t> Matrix</a:t>
            </a:r>
          </a:p>
        </p:txBody>
      </p:sp>
      <p:pic>
        <p:nvPicPr>
          <p:cNvPr id="5" name="Content Placeholder 4" descr="A screenshot of a graph&#10;&#10;Description automatically generated">
            <a:extLst>
              <a:ext uri="{FF2B5EF4-FFF2-40B4-BE49-F238E27FC236}">
                <a16:creationId xmlns:a16="http://schemas.microsoft.com/office/drawing/2014/main" id="{0C30C876-0E17-207F-3BBC-C52BFCEB9F64}"/>
              </a:ext>
            </a:extLst>
          </p:cNvPr>
          <p:cNvPicPr>
            <a:picLocks noGrp="1" noChangeAspect="1"/>
          </p:cNvPicPr>
          <p:nvPr>
            <p:ph idx="1"/>
          </p:nvPr>
        </p:nvPicPr>
        <p:blipFill rotWithShape="1">
          <a:blip r:embed="rId2"/>
          <a:srcRect r="2" b="1832"/>
          <a:stretch/>
        </p:blipFill>
        <p:spPr>
          <a:xfrm>
            <a:off x="4639733" y="10"/>
            <a:ext cx="7552266" cy="6857990"/>
          </a:xfrm>
          <a:prstGeom prst="rect">
            <a:avLst/>
          </a:prstGeom>
        </p:spPr>
      </p:pic>
      <p:sp>
        <p:nvSpPr>
          <p:cNvPr id="31" name="Rectangle 30">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0438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1D2C5CD-032E-061C-B611-BDD83736977B}"/>
              </a:ext>
            </a:extLst>
          </p:cNvPr>
          <p:cNvSpPr>
            <a:spLocks noGrp="1"/>
          </p:cNvSpPr>
          <p:nvPr>
            <p:ph type="title"/>
          </p:nvPr>
        </p:nvSpPr>
        <p:spPr>
          <a:xfrm>
            <a:off x="492370" y="516835"/>
            <a:ext cx="3084844" cy="2103875"/>
          </a:xfrm>
        </p:spPr>
        <p:txBody>
          <a:bodyPr>
            <a:normAutofit/>
          </a:bodyPr>
          <a:lstStyle/>
          <a:p>
            <a:r>
              <a:rPr lang="en-US" sz="3600" b="1" i="0">
                <a:solidFill>
                  <a:srgbClr val="FFFFFF"/>
                </a:solidFill>
                <a:effectLst/>
                <a:latin typeface="Times New Roman" panose="02020603050405020304" pitchFamily="18" charset="0"/>
                <a:cs typeface="Times New Roman" panose="02020603050405020304" pitchFamily="18" charset="0"/>
              </a:rPr>
              <a:t>Probability Mass Function (PMF):</a:t>
            </a:r>
            <a:endParaRPr lang="en-US" sz="3600" b="1">
              <a:solidFill>
                <a:srgbClr val="FFFFFF"/>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85ABCA38-ED4F-03B5-AD03-89C232B2DFB4}"/>
              </a:ext>
            </a:extLst>
          </p:cNvPr>
          <p:cNvSpPr>
            <a:spLocks noGrp="1"/>
          </p:cNvSpPr>
          <p:nvPr>
            <p:ph idx="1"/>
          </p:nvPr>
        </p:nvSpPr>
        <p:spPr>
          <a:xfrm>
            <a:off x="492371" y="2653800"/>
            <a:ext cx="3084844" cy="2103875"/>
          </a:xfrm>
        </p:spPr>
        <p:txBody>
          <a:bodyPr>
            <a:normAutofit/>
          </a:bodyPr>
          <a:lstStyle/>
          <a:p>
            <a:r>
              <a:rPr lang="en-US" sz="1400" b="0" i="0" dirty="0">
                <a:solidFill>
                  <a:srgbClr val="FFFFFF"/>
                </a:solidFill>
                <a:effectLst/>
                <a:latin typeface="Times New Roman" panose="02020603050405020304" pitchFamily="18" charset="0"/>
                <a:cs typeface="Times New Roman" panose="02020603050405020304" pitchFamily="18" charset="0"/>
              </a:rPr>
              <a:t>PMF of the '</a:t>
            </a:r>
            <a:r>
              <a:rPr lang="en-US" sz="1400" b="0" i="0" dirty="0" err="1">
                <a:solidFill>
                  <a:srgbClr val="FFFFFF"/>
                </a:solidFill>
                <a:effectLst/>
                <a:latin typeface="Times New Roman" panose="02020603050405020304" pitchFamily="18" charset="0"/>
                <a:cs typeface="Times New Roman" panose="02020603050405020304" pitchFamily="18" charset="0"/>
              </a:rPr>
              <a:t>impluse</a:t>
            </a:r>
            <a:r>
              <a:rPr lang="en-US" sz="1400" b="0" i="0" dirty="0">
                <a:solidFill>
                  <a:srgbClr val="FFFFFF"/>
                </a:solidFill>
                <a:effectLst/>
                <a:latin typeface="Times New Roman" panose="02020603050405020304" pitchFamily="18" charset="0"/>
                <a:cs typeface="Times New Roman" panose="02020603050405020304" pitchFamily="18" charset="0"/>
              </a:rPr>
              <a:t>' variable based on health class provides a means to examine how pulse rates are distributed among different health classifications. This comparison adds depth to our analysis by highlighting the potential distinctions in pulse rate distribution for individuals in varying cardiovascular risk categories</a:t>
            </a:r>
            <a:endParaRPr lang="en-US" sz="1400" dirty="0">
              <a:solidFill>
                <a:srgbClr val="FFFFFF"/>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descr="A white background with black lines&#10;&#10;Description automatically generated">
            <a:extLst>
              <a:ext uri="{FF2B5EF4-FFF2-40B4-BE49-F238E27FC236}">
                <a16:creationId xmlns:a16="http://schemas.microsoft.com/office/drawing/2014/main" id="{D7EF85F2-9ED9-7B8D-9DCC-3EA578DBF540}"/>
              </a:ext>
            </a:extLst>
          </p:cNvPr>
          <p:cNvPicPr>
            <a:picLocks noChangeAspect="1"/>
          </p:cNvPicPr>
          <p:nvPr/>
        </p:nvPicPr>
        <p:blipFill>
          <a:blip r:embed="rId2"/>
          <a:stretch>
            <a:fillRect/>
          </a:stretch>
        </p:blipFill>
        <p:spPr>
          <a:xfrm>
            <a:off x="4742017" y="1534035"/>
            <a:ext cx="6798082" cy="3789929"/>
          </a:xfrm>
          <a:prstGeom prst="rect">
            <a:avLst/>
          </a:prstGeom>
        </p:spPr>
      </p:pic>
    </p:spTree>
    <p:extLst>
      <p:ext uri="{BB962C8B-B14F-4D97-AF65-F5344CB8AC3E}">
        <p14:creationId xmlns:p14="http://schemas.microsoft.com/office/powerpoint/2010/main" val="3644996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6496A52-2C49-DC11-9620-D06ECF2DD4F6}"/>
              </a:ext>
            </a:extLst>
          </p:cNvPr>
          <p:cNvSpPr>
            <a:spLocks noGrp="1"/>
          </p:cNvSpPr>
          <p:nvPr>
            <p:ph type="title"/>
          </p:nvPr>
        </p:nvSpPr>
        <p:spPr>
          <a:xfrm>
            <a:off x="492370" y="516835"/>
            <a:ext cx="3084844" cy="2103875"/>
          </a:xfrm>
        </p:spPr>
        <p:txBody>
          <a:bodyPr>
            <a:normAutofit/>
          </a:bodyPr>
          <a:lstStyle/>
          <a:p>
            <a:r>
              <a:rPr lang="en-US" sz="3600" b="1" i="0">
                <a:solidFill>
                  <a:srgbClr val="FFFFFF"/>
                </a:solidFill>
                <a:effectLst/>
                <a:latin typeface="Times New Roman" panose="02020603050405020304" pitchFamily="18" charset="0"/>
                <a:cs typeface="Times New Roman" panose="02020603050405020304" pitchFamily="18" charset="0"/>
              </a:rPr>
              <a:t>Cumulative Distribution Function (CDF):</a:t>
            </a:r>
            <a:endParaRPr lang="en-US" sz="3600">
              <a:solidFill>
                <a:srgbClr val="FFFFFF"/>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B4897D60-4D2D-9942-6603-1DEB50589BED}"/>
              </a:ext>
            </a:extLst>
          </p:cNvPr>
          <p:cNvSpPr>
            <a:spLocks noGrp="1"/>
          </p:cNvSpPr>
          <p:nvPr>
            <p:ph idx="1"/>
          </p:nvPr>
        </p:nvSpPr>
        <p:spPr>
          <a:xfrm>
            <a:off x="492371" y="2653800"/>
            <a:ext cx="3084844" cy="3335519"/>
          </a:xfrm>
        </p:spPr>
        <p:txBody>
          <a:bodyPr>
            <a:normAutofit/>
          </a:bodyPr>
          <a:lstStyle/>
          <a:p>
            <a:r>
              <a:rPr lang="en-US" sz="1500" b="0" i="0">
                <a:solidFill>
                  <a:srgbClr val="FFFFFF"/>
                </a:solidFill>
                <a:effectLst/>
                <a:latin typeface="Söhne"/>
              </a:rPr>
              <a:t>CDF of the 'glucose' variable provides a clear picture of the distribution of glucose levels, aiding our exploration of potential cardiovascular risk factors. It complements our analysis by offering a broader perspective on the prevalence of different glucose levels and their implications in the context of the research question</a:t>
            </a:r>
            <a:endParaRPr lang="en-US" sz="1500">
              <a:solidFill>
                <a:srgbClr val="FFFFFF"/>
              </a:solidFill>
            </a:endParaRPr>
          </a:p>
        </p:txBody>
      </p:sp>
      <p:sp>
        <p:nvSpPr>
          <p:cNvPr id="27" name="Rectangle 26">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descr="A graph showing a curve&#10;&#10;Description automatically generated">
            <a:extLst>
              <a:ext uri="{FF2B5EF4-FFF2-40B4-BE49-F238E27FC236}">
                <a16:creationId xmlns:a16="http://schemas.microsoft.com/office/drawing/2014/main" id="{D96848B0-A57E-4B88-D706-A7D02560B33D}"/>
              </a:ext>
            </a:extLst>
          </p:cNvPr>
          <p:cNvPicPr>
            <a:picLocks noChangeAspect="1"/>
          </p:cNvPicPr>
          <p:nvPr/>
        </p:nvPicPr>
        <p:blipFill>
          <a:blip r:embed="rId2"/>
          <a:stretch>
            <a:fillRect/>
          </a:stretch>
        </p:blipFill>
        <p:spPr>
          <a:xfrm>
            <a:off x="4742017" y="1534035"/>
            <a:ext cx="6798082" cy="3789929"/>
          </a:xfrm>
          <a:prstGeom prst="rect">
            <a:avLst/>
          </a:prstGeom>
        </p:spPr>
      </p:pic>
    </p:spTree>
    <p:extLst>
      <p:ext uri="{BB962C8B-B14F-4D97-AF65-F5344CB8AC3E}">
        <p14:creationId xmlns:p14="http://schemas.microsoft.com/office/powerpoint/2010/main" val="2354722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442D48F-CA02-03DA-2377-D7958D34E146}"/>
              </a:ext>
            </a:extLst>
          </p:cNvPr>
          <p:cNvSpPr>
            <a:spLocks noGrp="1"/>
          </p:cNvSpPr>
          <p:nvPr>
            <p:ph type="title"/>
          </p:nvPr>
        </p:nvSpPr>
        <p:spPr>
          <a:xfrm>
            <a:off x="492370" y="516835"/>
            <a:ext cx="3084844" cy="2103875"/>
          </a:xfrm>
        </p:spPr>
        <p:txBody>
          <a:bodyPr>
            <a:normAutofit/>
          </a:bodyPr>
          <a:lstStyle/>
          <a:p>
            <a:r>
              <a:rPr lang="en-US" sz="3600" b="1" i="0">
                <a:solidFill>
                  <a:srgbClr val="FFFFFF"/>
                </a:solidFill>
                <a:effectLst/>
                <a:latin typeface="Times New Roman" panose="02020603050405020304" pitchFamily="18" charset="0"/>
                <a:cs typeface="Times New Roman" panose="02020603050405020304" pitchFamily="18" charset="0"/>
              </a:rPr>
              <a:t>Analytical Distribution: </a:t>
            </a:r>
            <a:endParaRPr lang="en-US" sz="3600">
              <a:solidFill>
                <a:srgbClr val="FFFFFF"/>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DD13B13B-83BB-20CA-CC15-122074662056}"/>
              </a:ext>
            </a:extLst>
          </p:cNvPr>
          <p:cNvSpPr>
            <a:spLocks noGrp="1"/>
          </p:cNvSpPr>
          <p:nvPr>
            <p:ph idx="1"/>
          </p:nvPr>
        </p:nvSpPr>
        <p:spPr>
          <a:xfrm>
            <a:off x="492371" y="2653800"/>
            <a:ext cx="3084844" cy="1708135"/>
          </a:xfrm>
        </p:spPr>
        <p:txBody>
          <a:bodyPr>
            <a:normAutofit/>
          </a:bodyPr>
          <a:lstStyle/>
          <a:p>
            <a:r>
              <a:rPr lang="en-US" sz="1400" dirty="0">
                <a:solidFill>
                  <a:srgbClr val="374151"/>
                </a:solidFill>
                <a:latin typeface="Söhne"/>
              </a:rPr>
              <a:t>T</a:t>
            </a:r>
            <a:r>
              <a:rPr lang="en-US" sz="1400" b="0" i="0" dirty="0">
                <a:solidFill>
                  <a:srgbClr val="374151"/>
                </a:solidFill>
                <a:effectLst/>
                <a:latin typeface="Söhne"/>
              </a:rPr>
              <a:t>he analytical distribution plot provides an insightful comparison between the empirical 'glucose' distribution and a theoretical normal distribution. It aids in assessing the distribution's fit, which is valuable for applying statistical methods and making informed decisions based on the dataset</a:t>
            </a:r>
            <a:endParaRPr lang="en-US" sz="1500" dirty="0">
              <a:solidFill>
                <a:srgbClr val="FFFFFF"/>
              </a:solidFill>
            </a:endParaRPr>
          </a:p>
        </p:txBody>
      </p:sp>
      <p:sp>
        <p:nvSpPr>
          <p:cNvPr id="16" name="Rectangle 1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descr="A graph of a normal distribution of glucose&#10;&#10;Description automatically generated">
            <a:extLst>
              <a:ext uri="{FF2B5EF4-FFF2-40B4-BE49-F238E27FC236}">
                <a16:creationId xmlns:a16="http://schemas.microsoft.com/office/drawing/2014/main" id="{94106825-CFDE-CE8C-DA8C-CAE0030F5D76}"/>
              </a:ext>
            </a:extLst>
          </p:cNvPr>
          <p:cNvPicPr>
            <a:picLocks noChangeAspect="1"/>
          </p:cNvPicPr>
          <p:nvPr/>
        </p:nvPicPr>
        <p:blipFill>
          <a:blip r:embed="rId2"/>
          <a:stretch>
            <a:fillRect/>
          </a:stretch>
        </p:blipFill>
        <p:spPr>
          <a:xfrm>
            <a:off x="4742017" y="1415068"/>
            <a:ext cx="6798082" cy="4027863"/>
          </a:xfrm>
          <a:prstGeom prst="rect">
            <a:avLst/>
          </a:prstGeom>
        </p:spPr>
      </p:pic>
    </p:spTree>
    <p:extLst>
      <p:ext uri="{BB962C8B-B14F-4D97-AF65-F5344CB8AC3E}">
        <p14:creationId xmlns:p14="http://schemas.microsoft.com/office/powerpoint/2010/main" val="1513932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AFE1B-D351-529F-7E68-A8EDDDF00B1A}"/>
              </a:ext>
            </a:extLst>
          </p:cNvPr>
          <p:cNvSpPr>
            <a:spLocks noGrp="1"/>
          </p:cNvSpPr>
          <p:nvPr>
            <p:ph type="title"/>
          </p:nvPr>
        </p:nvSpPr>
        <p:spPr>
          <a:xfrm>
            <a:off x="1097280" y="286603"/>
            <a:ext cx="10058400" cy="1450757"/>
          </a:xfrm>
        </p:spPr>
        <p:txBody>
          <a:bodyPr>
            <a:normAutofit/>
          </a:bodyPr>
          <a:lstStyle/>
          <a:p>
            <a:pPr marL="0" indent="0">
              <a:buNone/>
            </a:pPr>
            <a:r>
              <a:rPr lang="en-US" b="1" i="0">
                <a:effectLst/>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BD621F86-F83D-2D4E-3D1B-F68A75BD8365}"/>
              </a:ext>
            </a:extLst>
          </p:cNvPr>
          <p:cNvSpPr>
            <a:spLocks noGrp="1"/>
          </p:cNvSpPr>
          <p:nvPr>
            <p:ph idx="1"/>
          </p:nvPr>
        </p:nvSpPr>
        <p:spPr>
          <a:xfrm>
            <a:off x="1097279" y="1845734"/>
            <a:ext cx="6454987" cy="4023360"/>
          </a:xfrm>
        </p:spPr>
        <p:txBody>
          <a:bodyPr>
            <a:normAutofit/>
          </a:bodyPr>
          <a:lstStyle/>
          <a:p>
            <a:pPr>
              <a:buFont typeface="Arial" panose="020B0604020202020204" pitchFamily="34" charset="0"/>
              <a:buChar char="•"/>
            </a:pPr>
            <a:r>
              <a:rPr lang="en-US" b="0" i="0">
                <a:effectLst/>
                <a:latin typeface="Times New Roman" panose="02020603050405020304" pitchFamily="18" charset="0"/>
                <a:cs typeface="Times New Roman" panose="02020603050405020304" pitchFamily="18" charset="0"/>
              </a:rPr>
              <a:t>Welcome to my presentation on the "Analysis of Medical Data: Correlations and Risk Factors." </a:t>
            </a:r>
          </a:p>
          <a:p>
            <a:pPr>
              <a:buFont typeface="Arial" panose="020B0604020202020204" pitchFamily="34" charset="0"/>
              <a:buChar char="•"/>
            </a:pPr>
            <a:r>
              <a:rPr lang="en-US" b="0" i="0">
                <a:effectLst/>
                <a:latin typeface="Times New Roman" panose="02020603050405020304" pitchFamily="18" charset="0"/>
                <a:cs typeface="Times New Roman" panose="02020603050405020304" pitchFamily="18" charset="0"/>
              </a:rPr>
              <a:t>In the realm of healthcare, understanding the relationship between medical indicators and potential health risks is paramount. </a:t>
            </a:r>
            <a:endParaRPr lang="en-US">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a:effectLst/>
                <a:latin typeface="Times New Roman" panose="02020603050405020304" pitchFamily="18" charset="0"/>
                <a:cs typeface="Times New Roman" panose="02020603050405020304" pitchFamily="18" charset="0"/>
              </a:rPr>
              <a:t>This presentation delves into an exploratory analysis of a dataset containing various medical indicators, aiming to uncover correlations and identify factors associated with cardiovascular health risks.</a:t>
            </a:r>
          </a:p>
          <a:p>
            <a:endParaRPr lang="en-US" dirty="0"/>
          </a:p>
        </p:txBody>
      </p:sp>
      <p:pic>
        <p:nvPicPr>
          <p:cNvPr id="7" name="Graphic 6" descr="Health">
            <a:extLst>
              <a:ext uri="{FF2B5EF4-FFF2-40B4-BE49-F238E27FC236}">
                <a16:creationId xmlns:a16="http://schemas.microsoft.com/office/drawing/2014/main" id="{20DC89AB-EB75-6EC9-6650-BCFA9F2413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3868329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F63AF-B779-B349-233F-4DF70C053A72}"/>
              </a:ext>
            </a:extLst>
          </p:cNvPr>
          <p:cNvSpPr>
            <a:spLocks noGrp="1"/>
          </p:cNvSpPr>
          <p:nvPr>
            <p:ph type="title"/>
          </p:nvPr>
        </p:nvSpPr>
        <p:spPr/>
        <p:txBody>
          <a:bodyPr/>
          <a:lstStyle/>
          <a:p>
            <a:r>
              <a:rPr lang="en-US" b="1" i="0" dirty="0">
                <a:solidFill>
                  <a:schemeClr val="accent2">
                    <a:lumMod val="75000"/>
                  </a:schemeClr>
                </a:solidFill>
                <a:effectLst/>
                <a:latin typeface="Times New Roman" panose="02020603050405020304" pitchFamily="18" charset="0"/>
                <a:cs typeface="Times New Roman" panose="02020603050405020304" pitchFamily="18" charset="0"/>
              </a:rPr>
              <a:t>Scatter Plots and Correlation:</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6F5CE1B-46D1-AB1F-FCA8-165A5584A772}"/>
              </a:ext>
            </a:extLst>
          </p:cNvPr>
          <p:cNvPicPr>
            <a:picLocks noGrp="1" noChangeAspect="1"/>
          </p:cNvPicPr>
          <p:nvPr>
            <p:ph idx="1"/>
          </p:nvPr>
        </p:nvPicPr>
        <p:blipFill>
          <a:blip r:embed="rId2"/>
          <a:stretch>
            <a:fillRect/>
          </a:stretch>
        </p:blipFill>
        <p:spPr>
          <a:xfrm>
            <a:off x="988540" y="1846263"/>
            <a:ext cx="10167139" cy="4418138"/>
          </a:xfrm>
        </p:spPr>
      </p:pic>
    </p:spTree>
    <p:extLst>
      <p:ext uri="{BB962C8B-B14F-4D97-AF65-F5344CB8AC3E}">
        <p14:creationId xmlns:p14="http://schemas.microsoft.com/office/powerpoint/2010/main" val="287092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737BBF-492F-E621-F824-252761EE89CE}"/>
              </a:ext>
            </a:extLst>
          </p:cNvPr>
          <p:cNvSpPr>
            <a:spLocks noGrp="1"/>
          </p:cNvSpPr>
          <p:nvPr>
            <p:ph type="title"/>
          </p:nvPr>
        </p:nvSpPr>
        <p:spPr>
          <a:xfrm>
            <a:off x="492370" y="516835"/>
            <a:ext cx="3084844" cy="2103875"/>
          </a:xfrm>
        </p:spPr>
        <p:txBody>
          <a:bodyPr>
            <a:normAutofit/>
          </a:bodyPr>
          <a:lstStyle/>
          <a:p>
            <a:r>
              <a:rPr lang="en-US" sz="3600">
                <a:solidFill>
                  <a:srgbClr val="FFFFFF"/>
                </a:solidFill>
              </a:rPr>
              <a:t>Scatter Plot  comparing Age and Glucose:</a:t>
            </a:r>
          </a:p>
        </p:txBody>
      </p:sp>
      <p:sp>
        <p:nvSpPr>
          <p:cNvPr id="16" name="Rectangle 1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9F82D161-EB8E-C0AF-620B-904DD319DEB2}"/>
              </a:ext>
            </a:extLst>
          </p:cNvPr>
          <p:cNvPicPr>
            <a:picLocks noChangeAspect="1"/>
          </p:cNvPicPr>
          <p:nvPr/>
        </p:nvPicPr>
        <p:blipFill>
          <a:blip r:embed="rId2"/>
          <a:stretch>
            <a:fillRect/>
          </a:stretch>
        </p:blipFill>
        <p:spPr>
          <a:xfrm>
            <a:off x="4513664" y="320843"/>
            <a:ext cx="7185966" cy="6288504"/>
          </a:xfrm>
          <a:prstGeom prst="rect">
            <a:avLst/>
          </a:prstGeom>
        </p:spPr>
      </p:pic>
    </p:spTree>
    <p:extLst>
      <p:ext uri="{BB962C8B-B14F-4D97-AF65-F5344CB8AC3E}">
        <p14:creationId xmlns:p14="http://schemas.microsoft.com/office/powerpoint/2010/main" val="1322756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737BBF-492F-E621-F824-252761EE89CE}"/>
              </a:ext>
            </a:extLst>
          </p:cNvPr>
          <p:cNvSpPr>
            <a:spLocks noGrp="1"/>
          </p:cNvSpPr>
          <p:nvPr>
            <p:ph type="title"/>
          </p:nvPr>
        </p:nvSpPr>
        <p:spPr>
          <a:xfrm>
            <a:off x="492370" y="516835"/>
            <a:ext cx="3084844" cy="2103875"/>
          </a:xfrm>
        </p:spPr>
        <p:txBody>
          <a:bodyPr>
            <a:normAutofit/>
          </a:bodyPr>
          <a:lstStyle/>
          <a:p>
            <a:r>
              <a:rPr lang="en-US" sz="3600" dirty="0">
                <a:solidFill>
                  <a:srgbClr val="FFFFFF"/>
                </a:solidFill>
              </a:rPr>
              <a:t>Scatter Plot  comparing </a:t>
            </a:r>
            <a:r>
              <a:rPr lang="en-US" sz="3600" dirty="0" err="1">
                <a:solidFill>
                  <a:srgbClr val="FFFFFF"/>
                </a:solidFill>
              </a:rPr>
              <a:t>Impluse</a:t>
            </a:r>
            <a:r>
              <a:rPr lang="en-US" sz="3600" dirty="0">
                <a:solidFill>
                  <a:srgbClr val="FFFFFF"/>
                </a:solidFill>
              </a:rPr>
              <a:t> and Pressure High:</a:t>
            </a:r>
          </a:p>
        </p:txBody>
      </p:sp>
      <p:sp>
        <p:nvSpPr>
          <p:cNvPr id="16" name="Rectangle 1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306B7C89-8209-ACF4-FFAF-060A52DD0BEA}"/>
              </a:ext>
            </a:extLst>
          </p:cNvPr>
          <p:cNvPicPr>
            <a:picLocks noChangeAspect="1"/>
          </p:cNvPicPr>
          <p:nvPr/>
        </p:nvPicPr>
        <p:blipFill>
          <a:blip r:embed="rId2"/>
          <a:stretch>
            <a:fillRect/>
          </a:stretch>
        </p:blipFill>
        <p:spPr>
          <a:xfrm>
            <a:off x="4748463" y="516835"/>
            <a:ext cx="6951167" cy="6092511"/>
          </a:xfrm>
          <a:prstGeom prst="rect">
            <a:avLst/>
          </a:prstGeom>
        </p:spPr>
      </p:pic>
    </p:spTree>
    <p:extLst>
      <p:ext uri="{BB962C8B-B14F-4D97-AF65-F5344CB8AC3E}">
        <p14:creationId xmlns:p14="http://schemas.microsoft.com/office/powerpoint/2010/main" val="3433749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ECE3E21-65AB-02F8-147D-8F459ED2C674}"/>
              </a:ext>
            </a:extLst>
          </p:cNvPr>
          <p:cNvSpPr>
            <a:spLocks noGrp="1"/>
          </p:cNvSpPr>
          <p:nvPr>
            <p:ph type="title"/>
          </p:nvPr>
        </p:nvSpPr>
        <p:spPr>
          <a:xfrm>
            <a:off x="492370" y="516835"/>
            <a:ext cx="3084844" cy="2103875"/>
          </a:xfrm>
        </p:spPr>
        <p:txBody>
          <a:bodyPr>
            <a:normAutofit/>
          </a:bodyPr>
          <a:lstStyle/>
          <a:p>
            <a:r>
              <a:rPr lang="en-US" sz="3600" b="1" i="0">
                <a:solidFill>
                  <a:srgbClr val="FFFFFF"/>
                </a:solidFill>
                <a:effectLst/>
                <a:latin typeface="Times New Roman" panose="02020603050405020304" pitchFamily="18" charset="0"/>
                <a:cs typeface="Times New Roman" panose="02020603050405020304" pitchFamily="18" charset="0"/>
              </a:rPr>
              <a:t>Hypothesis Test:</a:t>
            </a:r>
            <a:endParaRPr lang="en-US" sz="3600">
              <a:solidFill>
                <a:srgbClr val="FFFFFF"/>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6FB17E0B-0150-A7A6-17E5-726CB59C2E64}"/>
              </a:ext>
            </a:extLst>
          </p:cNvPr>
          <p:cNvPicPr>
            <a:picLocks noChangeAspect="1"/>
          </p:cNvPicPr>
          <p:nvPr/>
        </p:nvPicPr>
        <p:blipFill>
          <a:blip r:embed="rId2"/>
          <a:stretch>
            <a:fillRect/>
          </a:stretch>
        </p:blipFill>
        <p:spPr>
          <a:xfrm>
            <a:off x="4246778" y="1219200"/>
            <a:ext cx="7942927" cy="4315326"/>
          </a:xfrm>
          <a:prstGeom prst="rect">
            <a:avLst/>
          </a:prstGeom>
        </p:spPr>
      </p:pic>
    </p:spTree>
    <p:extLst>
      <p:ext uri="{BB962C8B-B14F-4D97-AF65-F5344CB8AC3E}">
        <p14:creationId xmlns:p14="http://schemas.microsoft.com/office/powerpoint/2010/main" val="1966716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2" name="Rectangle 1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A8299FB-1E47-84B6-BB89-10500EDD6CF7}"/>
              </a:ext>
            </a:extLst>
          </p:cNvPr>
          <p:cNvSpPr>
            <a:spLocks noGrp="1"/>
          </p:cNvSpPr>
          <p:nvPr>
            <p:ph type="title"/>
          </p:nvPr>
        </p:nvSpPr>
        <p:spPr>
          <a:xfrm>
            <a:off x="492370" y="516835"/>
            <a:ext cx="3084844" cy="2103875"/>
          </a:xfrm>
        </p:spPr>
        <p:txBody>
          <a:bodyPr>
            <a:normAutofit/>
          </a:bodyPr>
          <a:lstStyle/>
          <a:p>
            <a:r>
              <a:rPr lang="en-US" sz="3600" b="1" i="0">
                <a:solidFill>
                  <a:srgbClr val="FFFFFF"/>
                </a:solidFill>
                <a:effectLst/>
                <a:latin typeface="Times New Roman" panose="02020603050405020304" pitchFamily="18" charset="0"/>
                <a:cs typeface="Times New Roman" panose="02020603050405020304" pitchFamily="18" charset="0"/>
              </a:rPr>
              <a:t>Regression Analysis: </a:t>
            </a:r>
            <a:endParaRPr lang="en-US" sz="3600">
              <a:solidFill>
                <a:srgbClr val="FFFFFF"/>
              </a:solidFill>
              <a:latin typeface="Times New Roman" panose="02020603050405020304" pitchFamily="18" charset="0"/>
              <a:cs typeface="Times New Roman" panose="02020603050405020304" pitchFamily="18" charset="0"/>
            </a:endParaRPr>
          </a:p>
        </p:txBody>
      </p:sp>
      <p:sp>
        <p:nvSpPr>
          <p:cNvPr id="33" name="Rectangle 1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6933BF7E-52E2-AC03-7607-AA64C049FAE4}"/>
              </a:ext>
            </a:extLst>
          </p:cNvPr>
          <p:cNvPicPr>
            <a:picLocks noChangeAspect="1"/>
          </p:cNvPicPr>
          <p:nvPr/>
        </p:nvPicPr>
        <p:blipFill>
          <a:blip r:embed="rId2"/>
          <a:stretch>
            <a:fillRect/>
          </a:stretch>
        </p:blipFill>
        <p:spPr>
          <a:xfrm>
            <a:off x="4742016" y="932672"/>
            <a:ext cx="7225555" cy="5306601"/>
          </a:xfrm>
          <a:prstGeom prst="rect">
            <a:avLst/>
          </a:prstGeom>
        </p:spPr>
      </p:pic>
    </p:spTree>
    <p:extLst>
      <p:ext uri="{BB962C8B-B14F-4D97-AF65-F5344CB8AC3E}">
        <p14:creationId xmlns:p14="http://schemas.microsoft.com/office/powerpoint/2010/main" val="1023080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2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8AB964A-2C0E-EC24-2373-F03C71621C2A}"/>
              </a:ext>
            </a:extLst>
          </p:cNvPr>
          <p:cNvSpPr>
            <a:spLocks noGrp="1"/>
          </p:cNvSpPr>
          <p:nvPr>
            <p:ph type="title"/>
          </p:nvPr>
        </p:nvSpPr>
        <p:spPr>
          <a:xfrm>
            <a:off x="492370" y="605896"/>
            <a:ext cx="3084844" cy="5646208"/>
          </a:xfrm>
        </p:spPr>
        <p:txBody>
          <a:bodyPr anchor="ctr">
            <a:normAutofit/>
          </a:bodyPr>
          <a:lstStyle/>
          <a:p>
            <a:r>
              <a:rPr lang="en-US" sz="3600" b="1">
                <a:solidFill>
                  <a:srgbClr val="FFFFFF"/>
                </a:solidFill>
                <a:latin typeface="Times New Roman" panose="02020603050405020304" pitchFamily="18" charset="0"/>
                <a:cs typeface="Times New Roman" panose="02020603050405020304" pitchFamily="18" charset="0"/>
              </a:rPr>
              <a:t>Conclusion:</a:t>
            </a:r>
          </a:p>
        </p:txBody>
      </p:sp>
      <p:sp>
        <p:nvSpPr>
          <p:cNvPr id="25" name="Rectangle 2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F47BDA07-F8EE-CA79-C209-E966143604AA}"/>
              </a:ext>
            </a:extLst>
          </p:cNvPr>
          <p:cNvSpPr>
            <a:spLocks noGrp="1"/>
          </p:cNvSpPr>
          <p:nvPr>
            <p:ph idx="1"/>
          </p:nvPr>
        </p:nvSpPr>
        <p:spPr>
          <a:xfrm>
            <a:off x="4742016" y="605896"/>
            <a:ext cx="6413663" cy="5646208"/>
          </a:xfrm>
        </p:spPr>
        <p:txBody>
          <a:bodyPr anchor="ctr">
            <a:normAutofit/>
          </a:bodyPr>
          <a:lstStyle/>
          <a:p>
            <a:r>
              <a:rPr lang="en-US" b="0" i="0">
                <a:effectLst/>
                <a:latin typeface="Times New Roman" panose="02020603050405020304" pitchFamily="18" charset="0"/>
                <a:cs typeface="Times New Roman" panose="02020603050405020304" pitchFamily="18" charset="0"/>
              </a:rPr>
              <a:t>In our logistic regression analysis, we explored the relationship between various medical indicators and the health class, which signifies cardiovascular risk. Here's a summary of our findings:</a:t>
            </a:r>
          </a:p>
          <a:p>
            <a:pPr lvl="1">
              <a:buFont typeface="Arial" panose="020B0604020202020204" pitchFamily="34" charset="0"/>
              <a:buChar char="•"/>
            </a:pPr>
            <a:r>
              <a:rPr lang="en-US" b="1" i="0">
                <a:effectLst/>
                <a:latin typeface="Times New Roman" panose="02020603050405020304" pitchFamily="18" charset="0"/>
                <a:cs typeface="Times New Roman" panose="02020603050405020304" pitchFamily="18" charset="0"/>
              </a:rPr>
              <a:t>Age:</a:t>
            </a:r>
            <a:r>
              <a:rPr lang="en-US" b="0" i="0">
                <a:effectLst/>
                <a:latin typeface="Times New Roman" panose="02020603050405020304" pitchFamily="18" charset="0"/>
                <a:cs typeface="Times New Roman" panose="02020603050405020304" pitchFamily="18" charset="0"/>
              </a:rPr>
              <a:t> Age displayed a significant positive association with cardiovascular risk. Each year increase in age was associated with a 4.85% higher odds of being in the positive health class, indicating a higher risk.</a:t>
            </a:r>
          </a:p>
          <a:p>
            <a:pPr lvl="1">
              <a:buFont typeface="Arial" panose="020B0604020202020204" pitchFamily="34" charset="0"/>
              <a:buChar char="•"/>
            </a:pPr>
            <a:r>
              <a:rPr lang="en-US" b="1" i="0">
                <a:effectLst/>
                <a:latin typeface="Times New Roman" panose="02020603050405020304" pitchFamily="18" charset="0"/>
                <a:cs typeface="Times New Roman" panose="02020603050405020304" pitchFamily="18" charset="0"/>
              </a:rPr>
              <a:t>Impluse (Pulse Rate):</a:t>
            </a:r>
            <a:r>
              <a:rPr lang="en-US" b="0" i="0">
                <a:effectLst/>
                <a:latin typeface="Times New Roman" panose="02020603050405020304" pitchFamily="18" charset="0"/>
                <a:cs typeface="Times New Roman" panose="02020603050405020304" pitchFamily="18" charset="0"/>
              </a:rPr>
              <a:t> Pulse rate did not demonstrate a statistically significant relationship with cardiovascular risk. Its coefficient was small and not statistically significant.</a:t>
            </a:r>
          </a:p>
          <a:p>
            <a:pPr lvl="1">
              <a:buFont typeface="Arial" panose="020B0604020202020204" pitchFamily="34" charset="0"/>
              <a:buChar char="•"/>
            </a:pPr>
            <a:r>
              <a:rPr lang="en-US" b="1" i="0">
                <a:effectLst/>
                <a:latin typeface="Times New Roman" panose="02020603050405020304" pitchFamily="18" charset="0"/>
                <a:cs typeface="Times New Roman" panose="02020603050405020304" pitchFamily="18" charset="0"/>
              </a:rPr>
              <a:t>Pressure High:</a:t>
            </a:r>
            <a:r>
              <a:rPr lang="en-US" b="0" i="0">
                <a:effectLst/>
                <a:latin typeface="Times New Roman" panose="02020603050405020304" pitchFamily="18" charset="0"/>
                <a:cs typeface="Times New Roman" panose="02020603050405020304" pitchFamily="18" charset="0"/>
              </a:rPr>
              <a:t> High blood pressure readings showed no significant relationship with cardiovascular risk. The coefficient was not statistically significant, suggesting that this variable may not be a strong predictor in this model.</a:t>
            </a:r>
          </a:p>
          <a:p>
            <a:pPr lvl="1">
              <a:buFont typeface="Arial" panose="020B0604020202020204" pitchFamily="34" charset="0"/>
              <a:buChar char="•"/>
            </a:pPr>
            <a:r>
              <a:rPr lang="en-US" b="1">
                <a:latin typeface="Times New Roman" panose="02020603050405020304" pitchFamily="18" charset="0"/>
                <a:cs typeface="Times New Roman" panose="02020603050405020304" pitchFamily="18" charset="0"/>
              </a:rPr>
              <a:t>Pressure Low: </a:t>
            </a:r>
            <a:r>
              <a:rPr lang="en-US">
                <a:latin typeface="Times New Roman" panose="02020603050405020304" pitchFamily="18" charset="0"/>
                <a:cs typeface="Times New Roman" panose="02020603050405020304" pitchFamily="18" charset="0"/>
              </a:rPr>
              <a:t>Similarly, low blood pressure readings did not show a statistically significant relationship with cardiovascular risk.</a:t>
            </a:r>
          </a:p>
          <a:p>
            <a:pPr lvl="1">
              <a:buFont typeface="Arial" panose="020B0604020202020204" pitchFamily="34" charset="0"/>
              <a:buChar char="•"/>
            </a:pPr>
            <a:endParaRPr lang="en-US" b="0" i="0">
              <a:effectLst/>
              <a:latin typeface="Söhne"/>
            </a:endParaRPr>
          </a:p>
        </p:txBody>
      </p:sp>
    </p:spTree>
    <p:extLst>
      <p:ext uri="{BB962C8B-B14F-4D97-AF65-F5344CB8AC3E}">
        <p14:creationId xmlns:p14="http://schemas.microsoft.com/office/powerpoint/2010/main" val="3487187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BCBF561-8D94-2E28-FF76-AD176E7E81EE}"/>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a:t>
            </a:r>
          </a:p>
        </p:txBody>
      </p:sp>
      <p:sp>
        <p:nvSpPr>
          <p:cNvPr id="16"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B15CFB8F-F0AA-7BE9-0DB8-4EEC121A57CF}"/>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US" sz="1700" b="1" i="0">
                <a:effectLst/>
                <a:latin typeface="Times New Roman" panose="02020603050405020304" pitchFamily="18" charset="0"/>
                <a:cs typeface="Times New Roman" panose="02020603050405020304" pitchFamily="18" charset="0"/>
              </a:rPr>
              <a:t>Glucose:</a:t>
            </a:r>
            <a:r>
              <a:rPr lang="en-US" sz="1700" b="0" i="0">
                <a:effectLst/>
                <a:latin typeface="Times New Roman" panose="02020603050405020304" pitchFamily="18" charset="0"/>
                <a:cs typeface="Times New Roman" panose="02020603050405020304" pitchFamily="18" charset="0"/>
              </a:rPr>
              <a:t> Blood glucose levels also did not demonstrate a significant association with cardiovascular risk.</a:t>
            </a:r>
          </a:p>
          <a:p>
            <a:pPr lvl="1">
              <a:buFont typeface="Arial" panose="020B0604020202020204" pitchFamily="34" charset="0"/>
              <a:buChar char="•"/>
            </a:pPr>
            <a:r>
              <a:rPr lang="en-US" sz="1700" b="1" i="0">
                <a:effectLst/>
                <a:latin typeface="Times New Roman" panose="02020603050405020304" pitchFamily="18" charset="0"/>
                <a:cs typeface="Times New Roman" panose="02020603050405020304" pitchFamily="18" charset="0"/>
              </a:rPr>
              <a:t>KCM (Potassium Concentration in Blood):</a:t>
            </a:r>
            <a:r>
              <a:rPr lang="en-US" sz="1700" b="0" i="0">
                <a:effectLst/>
                <a:latin typeface="Times New Roman" panose="02020603050405020304" pitchFamily="18" charset="0"/>
                <a:cs typeface="Times New Roman" panose="02020603050405020304" pitchFamily="18" charset="0"/>
              </a:rPr>
              <a:t> Higher potassium concentration exhibited a strong positive relationship with cardiovascular risk. An increase in potassium concentration was associated with a 360% higher odds of being in the positive health class.</a:t>
            </a:r>
          </a:p>
          <a:p>
            <a:pPr lvl="1">
              <a:buFont typeface="Arial" panose="020B0604020202020204" pitchFamily="34" charset="0"/>
              <a:buChar char="•"/>
            </a:pPr>
            <a:r>
              <a:rPr lang="en-US" sz="1700" b="1" i="0">
                <a:effectLst/>
                <a:latin typeface="Times New Roman" panose="02020603050405020304" pitchFamily="18" charset="0"/>
                <a:cs typeface="Times New Roman" panose="02020603050405020304" pitchFamily="18" charset="0"/>
              </a:rPr>
              <a:t>Troponin:</a:t>
            </a:r>
            <a:r>
              <a:rPr lang="en-US" sz="1700" b="0" i="0">
                <a:effectLst/>
                <a:latin typeface="Times New Roman" panose="02020603050405020304" pitchFamily="18" charset="0"/>
                <a:cs typeface="Times New Roman" panose="02020603050405020304" pitchFamily="18" charset="0"/>
              </a:rPr>
              <a:t> Troponin concentration displayed the most substantial positive relationship with cardiovascular risk. Higher troponin levels were associated with a remarkable 567.32% higher odds of being in the positive health class.</a:t>
            </a:r>
          </a:p>
          <a:p>
            <a:r>
              <a:rPr lang="en-US" sz="1700" b="0" i="0">
                <a:effectLst/>
                <a:latin typeface="Times New Roman" panose="02020603050405020304" pitchFamily="18" charset="0"/>
                <a:cs typeface="Times New Roman" panose="02020603050405020304" pitchFamily="18" charset="0"/>
              </a:rPr>
              <a:t>Our logistic regression model, while providing valuable insights, also exhibited some limitations due to quasi-separation, suggesting that certain observations can be perfectly predicted. Despite this, our analysis underscores the significance of age, potassium concentration, and troponin levels as potential indicators of cardiovascular risk. Further research is necessary to delve deeper into these relationships and explore potential interventions for better cardiovascular health outcomes.</a:t>
            </a:r>
          </a:p>
          <a:p>
            <a:endParaRPr lang="en-US" sz="1700"/>
          </a:p>
        </p:txBody>
      </p:sp>
    </p:spTree>
    <p:extLst>
      <p:ext uri="{BB962C8B-B14F-4D97-AF65-F5344CB8AC3E}">
        <p14:creationId xmlns:p14="http://schemas.microsoft.com/office/powerpoint/2010/main" val="21286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AA8AD-11E1-A852-0FA4-E673420D9B59}"/>
              </a:ext>
            </a:extLst>
          </p:cNvPr>
          <p:cNvSpPr>
            <a:spLocks noGrp="1"/>
          </p:cNvSpPr>
          <p:nvPr>
            <p:ph type="title"/>
          </p:nvPr>
        </p:nvSpPr>
        <p:spPr>
          <a:xfrm>
            <a:off x="1097280" y="286603"/>
            <a:ext cx="10058400" cy="1450757"/>
          </a:xfrm>
        </p:spPr>
        <p:txBody>
          <a:bodyPr>
            <a:normAutofit/>
          </a:bodyPr>
          <a:lstStyle/>
          <a:p>
            <a:r>
              <a:rPr lang="en-US" b="0" i="0">
                <a:effectLst/>
                <a:latin typeface="Times New Roman" panose="02020603050405020304" pitchFamily="18" charset="0"/>
                <a:cs typeface="Times New Roman" panose="02020603050405020304" pitchFamily="18" charset="0"/>
              </a:rPr>
              <a:t>Hypothesis:</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FA2510-E0A1-48BD-BE68-C245D30D32E5}"/>
              </a:ext>
            </a:extLst>
          </p:cNvPr>
          <p:cNvSpPr>
            <a:spLocks noGrp="1"/>
          </p:cNvSpPr>
          <p:nvPr>
            <p:ph idx="1"/>
          </p:nvPr>
        </p:nvSpPr>
        <p:spPr>
          <a:xfrm>
            <a:off x="1097279" y="1845734"/>
            <a:ext cx="6454987" cy="4023360"/>
          </a:xfrm>
        </p:spPr>
        <p:txBody>
          <a:bodyPr>
            <a:normAutofit/>
          </a:bodyPr>
          <a:lstStyle/>
          <a:p>
            <a:r>
              <a:rPr lang="en-US" b="1" i="0">
                <a:effectLst/>
                <a:latin typeface="Times New Roman" panose="02020603050405020304" pitchFamily="18" charset="0"/>
                <a:cs typeface="Times New Roman" panose="02020603050405020304" pitchFamily="18" charset="0"/>
              </a:rPr>
              <a:t>Hypothesis: </a:t>
            </a:r>
            <a:r>
              <a:rPr lang="en-US" b="0" i="0">
                <a:effectLst/>
                <a:latin typeface="Times New Roman" panose="02020603050405020304" pitchFamily="18" charset="0"/>
                <a:cs typeface="Times New Roman" panose="02020603050405020304" pitchFamily="18" charset="0"/>
              </a:rPr>
              <a:t>"Certain medical indicators are correlated with the risk of cardiovascular issues."</a:t>
            </a:r>
          </a:p>
          <a:p>
            <a:endParaRPr lang="en-US" b="1" i="0">
              <a:effectLst/>
              <a:latin typeface="Times New Roman" panose="02020603050405020304" pitchFamily="18" charset="0"/>
              <a:cs typeface="Times New Roman" panose="02020603050405020304" pitchFamily="18" charset="0"/>
            </a:endParaRPr>
          </a:p>
          <a:p>
            <a:r>
              <a:rPr lang="en-US" b="1" i="0">
                <a:effectLst/>
                <a:latin typeface="Times New Roman" panose="02020603050405020304" pitchFamily="18" charset="0"/>
                <a:cs typeface="Times New Roman" panose="02020603050405020304" pitchFamily="18" charset="0"/>
              </a:rPr>
              <a:t>Justification: </a:t>
            </a:r>
          </a:p>
          <a:p>
            <a:pPr lvl="1"/>
            <a:r>
              <a:rPr lang="en-US" b="0" i="0">
                <a:effectLst/>
                <a:latin typeface="Times New Roman" panose="02020603050405020304" pitchFamily="18" charset="0"/>
                <a:cs typeface="Times New Roman" panose="02020603050405020304" pitchFamily="18" charset="0"/>
              </a:rPr>
              <a:t>In the realm of medical research, identifying risk factors associated with cardiovascular health is of utmost importance. </a:t>
            </a:r>
          </a:p>
          <a:p>
            <a:pPr lvl="1"/>
            <a:r>
              <a:rPr lang="en-US" b="0" i="0">
                <a:effectLst/>
                <a:latin typeface="Times New Roman" panose="02020603050405020304" pitchFamily="18" charset="0"/>
                <a:cs typeface="Times New Roman" panose="02020603050405020304" pitchFamily="18" charset="0"/>
              </a:rPr>
              <a:t>By analyzing a range of medical indicators, we can gain insights into potential correlations and significant predictors of cardiovascular issues. </a:t>
            </a:r>
          </a:p>
          <a:p>
            <a:pPr lvl="1"/>
            <a:r>
              <a:rPr lang="en-US" b="0" i="0">
                <a:effectLst/>
                <a:latin typeface="Times New Roman" panose="02020603050405020304" pitchFamily="18" charset="0"/>
                <a:cs typeface="Times New Roman" panose="02020603050405020304" pitchFamily="18" charset="0"/>
              </a:rPr>
              <a:t>This understanding could have significant implications for early detection, prevention, and targeted intervention strategies, ultimately improving patient outcomes.</a:t>
            </a:r>
          </a:p>
          <a:p>
            <a:endParaRPr lang="en-US" dirty="0"/>
          </a:p>
        </p:txBody>
      </p:sp>
      <p:pic>
        <p:nvPicPr>
          <p:cNvPr id="7" name="Graphic 6" descr="Heart Organ">
            <a:extLst>
              <a:ext uri="{FF2B5EF4-FFF2-40B4-BE49-F238E27FC236}">
                <a16:creationId xmlns:a16="http://schemas.microsoft.com/office/drawing/2014/main" id="{D18ADE83-61DE-B365-D33C-0CBF672EE0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916791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A7357-CAE6-EBFD-8AE4-AA9601FBBB05}"/>
              </a:ext>
            </a:extLst>
          </p:cNvPr>
          <p:cNvSpPr>
            <a:spLocks noGrp="1"/>
          </p:cNvSpPr>
          <p:nvPr>
            <p:ph type="title"/>
          </p:nvPr>
        </p:nvSpPr>
        <p:spPr>
          <a:xfrm>
            <a:off x="1097280" y="286603"/>
            <a:ext cx="10058400" cy="1450757"/>
          </a:xfrm>
        </p:spPr>
        <p:txBody>
          <a:bodyPr>
            <a:normAutofit/>
          </a:bodyPr>
          <a:lstStyle/>
          <a:p>
            <a:r>
              <a:rPr lang="en-US" b="1" i="0" dirty="0">
                <a:solidFill>
                  <a:schemeClr val="accent2">
                    <a:lumMod val="75000"/>
                  </a:schemeClr>
                </a:solidFill>
                <a:effectLst/>
                <a:latin typeface="Times New Roman" panose="02020603050405020304" pitchFamily="18" charset="0"/>
                <a:cs typeface="Times New Roman" panose="02020603050405020304" pitchFamily="18" charset="0"/>
              </a:rPr>
              <a:t>Dataset Overview:</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2C61C8-F418-663B-688A-85E9B1D7B1CA}"/>
              </a:ext>
            </a:extLst>
          </p:cNvPr>
          <p:cNvSpPr>
            <a:spLocks noGrp="1"/>
          </p:cNvSpPr>
          <p:nvPr>
            <p:ph idx="1"/>
          </p:nvPr>
        </p:nvSpPr>
        <p:spPr>
          <a:xfrm>
            <a:off x="1097279" y="1845734"/>
            <a:ext cx="6454987" cy="4023360"/>
          </a:xfrm>
        </p:spPr>
        <p:txBody>
          <a:bodyPr>
            <a:normAutofit/>
          </a:bodyPr>
          <a:lstStyle/>
          <a:p>
            <a:r>
              <a:rPr lang="en-US" sz="1400" b="0" i="0" dirty="0">
                <a:effectLst/>
                <a:latin typeface="Times New Roman" panose="02020603050405020304" pitchFamily="18" charset="0"/>
                <a:cs typeface="Times New Roman" panose="02020603050405020304" pitchFamily="18" charset="0"/>
              </a:rPr>
              <a:t>Our analysis is based on a dataset that contains key medical indicators and health class labels, offering a valuable glimpse into the factors that contribute to cardiovascular health. </a:t>
            </a:r>
          </a:p>
          <a:p>
            <a:r>
              <a:rPr lang="en-US" sz="1400" b="0" i="0" dirty="0">
                <a:effectLst/>
                <a:latin typeface="Times New Roman" panose="02020603050405020304" pitchFamily="18" charset="0"/>
                <a:cs typeface="Times New Roman" panose="02020603050405020304" pitchFamily="18" charset="0"/>
              </a:rPr>
              <a:t>Let's explore the main attributes of this dataset.</a:t>
            </a:r>
          </a:p>
          <a:p>
            <a:r>
              <a:rPr lang="en-US" sz="1400" b="0" i="0" dirty="0">
                <a:effectLst/>
                <a:latin typeface="Times New Roman" panose="02020603050405020304" pitchFamily="18" charset="0"/>
                <a:cs typeface="Times New Roman" panose="02020603050405020304" pitchFamily="18" charset="0"/>
              </a:rPr>
              <a:t>Dataset Columns</a:t>
            </a:r>
          </a:p>
          <a:p>
            <a:pPr lvl="1">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"age": Age of the individual.</a:t>
            </a:r>
          </a:p>
          <a:p>
            <a:pPr lvl="1">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"gender": Gender of the individual (1 for male, 0 for female).</a:t>
            </a:r>
          </a:p>
          <a:p>
            <a:pPr lvl="1">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"impluse": Pulse rate.</a:t>
            </a:r>
          </a:p>
          <a:p>
            <a:pPr lvl="1">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"pressurehight": High blood pressure reading.</a:t>
            </a:r>
          </a:p>
          <a:p>
            <a:pPr lvl="1">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"pressurelow": Low blood pressure reading.</a:t>
            </a:r>
          </a:p>
          <a:p>
            <a:pPr lvl="1">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"glucose": Blood glucose level.</a:t>
            </a:r>
          </a:p>
          <a:p>
            <a:pPr lvl="1">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"kcm": Potassium concentration in blood.</a:t>
            </a:r>
          </a:p>
          <a:p>
            <a:pPr lvl="1">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"troponin": Troponin concentration in blood.</a:t>
            </a:r>
          </a:p>
          <a:p>
            <a:pPr lvl="1">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"class": Health class ("positive" or "negative" for cardiovascular risk).</a:t>
            </a:r>
          </a:p>
          <a:p>
            <a:endParaRPr lang="en-US" sz="1400" dirty="0"/>
          </a:p>
        </p:txBody>
      </p:sp>
      <p:pic>
        <p:nvPicPr>
          <p:cNvPr id="5" name="Picture 4" descr="A screenshot of a computer&#10;&#10;Description automatically generated">
            <a:extLst>
              <a:ext uri="{FF2B5EF4-FFF2-40B4-BE49-F238E27FC236}">
                <a16:creationId xmlns:a16="http://schemas.microsoft.com/office/drawing/2014/main" id="{B4CEDE02-03E0-924F-60B5-3B887B7EA943}"/>
              </a:ext>
            </a:extLst>
          </p:cNvPr>
          <p:cNvPicPr>
            <a:picLocks noChangeAspect="1"/>
          </p:cNvPicPr>
          <p:nvPr/>
        </p:nvPicPr>
        <p:blipFill>
          <a:blip r:embed="rId2"/>
          <a:stretch>
            <a:fillRect/>
          </a:stretch>
        </p:blipFill>
        <p:spPr>
          <a:xfrm>
            <a:off x="8020570" y="2222076"/>
            <a:ext cx="3135109" cy="2859495"/>
          </a:xfrm>
          <a:prstGeom prst="rect">
            <a:avLst/>
          </a:prstGeom>
        </p:spPr>
      </p:pic>
    </p:spTree>
    <p:extLst>
      <p:ext uri="{BB962C8B-B14F-4D97-AF65-F5344CB8AC3E}">
        <p14:creationId xmlns:p14="http://schemas.microsoft.com/office/powerpoint/2010/main" val="1058454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BC087-4AC9-C2B3-C70A-6F7281CFA4E6}"/>
              </a:ext>
            </a:extLst>
          </p:cNvPr>
          <p:cNvSpPr>
            <a:spLocks noGrp="1"/>
          </p:cNvSpPr>
          <p:nvPr>
            <p:ph type="title"/>
          </p:nvPr>
        </p:nvSpPr>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Variables:</a:t>
            </a:r>
            <a:r>
              <a:rPr lang="en-US" b="1" dirty="0">
                <a:latin typeface="Times New Roman" panose="02020603050405020304" pitchFamily="18" charset="0"/>
                <a:cs typeface="Times New Roman" panose="02020603050405020304" pitchFamily="18" charset="0"/>
              </a:rPr>
              <a:t> </a:t>
            </a:r>
          </a:p>
        </p:txBody>
      </p:sp>
      <p:sp>
        <p:nvSpPr>
          <p:cNvPr id="4" name="Rectangle 1">
            <a:extLst>
              <a:ext uri="{FF2B5EF4-FFF2-40B4-BE49-F238E27FC236}">
                <a16:creationId xmlns:a16="http://schemas.microsoft.com/office/drawing/2014/main" id="{C02CE0D3-8318-4DAD-DA1A-92965A66D3E2}"/>
              </a:ext>
            </a:extLst>
          </p:cNvPr>
          <p:cNvSpPr>
            <a:spLocks noGrp="1" noChangeArrowheads="1"/>
          </p:cNvSpPr>
          <p:nvPr>
            <p:ph idx="1"/>
          </p:nvPr>
        </p:nvSpPr>
        <p:spPr bwMode="auto">
          <a:xfrm>
            <a:off x="1097280" y="3122354"/>
            <a:ext cx="65" cy="123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05699951-6B44-C55D-56C0-750322B7C45D}"/>
              </a:ext>
            </a:extLst>
          </p:cNvPr>
          <p:cNvSpPr txBox="1"/>
          <p:nvPr/>
        </p:nvSpPr>
        <p:spPr>
          <a:xfrm>
            <a:off x="1097280" y="1919172"/>
            <a:ext cx="10058400" cy="4517840"/>
          </a:xfrm>
          <a:prstGeom prst="rect">
            <a:avLst/>
          </a:prstGeom>
          <a:noFill/>
        </p:spPr>
        <p:txBody>
          <a:bodyPr wrap="square">
            <a:spAutoFit/>
          </a:bodyPr>
          <a:lstStyle/>
          <a:p>
            <a:pPr marL="342900" marR="0" lvl="0" indent="-342900">
              <a:lnSpc>
                <a:spcPct val="107000"/>
              </a:lnSpc>
              <a:spcBef>
                <a:spcPts val="0"/>
              </a:spcBef>
              <a:spcAft>
                <a:spcPts val="0"/>
              </a:spcAft>
              <a:tabLst>
                <a:tab pos="457200" algn="l"/>
              </a:tabLst>
            </a:pP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Age:</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Type: Numerical Variable</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 Age is a continuous numerical variable representing the chronological years of an individual at the time of data collection. It holds real-valued data points within a certain range.</a:t>
            </a:r>
          </a:p>
          <a:p>
            <a:pPr marR="0" lvl="1">
              <a:lnSpc>
                <a:spcPct val="107000"/>
              </a:lnSpc>
              <a:spcBef>
                <a:spcPts val="0"/>
              </a:spcBef>
              <a:spcAft>
                <a:spcPts val="0"/>
              </a:spcAft>
              <a:buSzPts val="1000"/>
              <a:tabLst>
                <a:tab pos="914400" algn="l"/>
              </a:tabLs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tabLst>
                <a:tab pos="457200" algn="l"/>
              </a:tabLst>
            </a:pP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Impluse (Pulse Rate):</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Type: Numerical Variable</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 Pulse rate is a continuous numerical variable measured in beats per minute (bpm). It represents the heart rate and can take various real-number values within a specific range.</a:t>
            </a:r>
          </a:p>
          <a:p>
            <a:pPr marR="0" lvl="1">
              <a:lnSpc>
                <a:spcPct val="107000"/>
              </a:lnSpc>
              <a:spcBef>
                <a:spcPts val="0"/>
              </a:spcBef>
              <a:spcAft>
                <a:spcPts val="0"/>
              </a:spcAft>
              <a:buSzPts val="1000"/>
              <a:tabLst>
                <a:tab pos="914400" algn="l"/>
              </a:tabLs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tabLst>
                <a:tab pos="457200" algn="l"/>
              </a:tabLst>
            </a:pP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Pressure High:</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Type: Numerical Variable</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 High blood pressure (systolic pressure) is a continuous numerical variable. It quantifies the force exerted against arterial walls when the heart contracts. It involves real-valued measurements.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8971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F186-E678-AECA-088E-3B40F020FDCE}"/>
              </a:ext>
            </a:extLst>
          </p:cNvPr>
          <p:cNvSpPr>
            <a:spLocks noGrp="1"/>
          </p:cNvSpPr>
          <p:nvPr>
            <p:ph type="title"/>
          </p:nvPr>
        </p:nvSpPr>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Variables: (Cont.…)</a:t>
            </a:r>
          </a:p>
        </p:txBody>
      </p:sp>
      <p:sp>
        <p:nvSpPr>
          <p:cNvPr id="3" name="Content Placeholder 2">
            <a:extLst>
              <a:ext uri="{FF2B5EF4-FFF2-40B4-BE49-F238E27FC236}">
                <a16:creationId xmlns:a16="http://schemas.microsoft.com/office/drawing/2014/main" id="{6B35D824-193E-2B96-1FDB-4B5ED988B3A8}"/>
              </a:ext>
            </a:extLst>
          </p:cNvPr>
          <p:cNvSpPr>
            <a:spLocks noGrp="1"/>
          </p:cNvSpPr>
          <p:nvPr>
            <p:ph idx="1"/>
          </p:nvPr>
        </p:nvSpPr>
        <p:spPr>
          <a:xfrm>
            <a:off x="1097280" y="1845734"/>
            <a:ext cx="10058400" cy="4466166"/>
          </a:xfrm>
        </p:spPr>
        <p:txBody>
          <a:bodyPr>
            <a:normAutofit/>
          </a:bodyPr>
          <a:lstStyle/>
          <a:p>
            <a:pPr marL="342900" marR="0" lvl="0" indent="-342900">
              <a:lnSpc>
                <a:spcPct val="107000"/>
              </a:lnSpc>
              <a:spcBef>
                <a:spcPts val="0"/>
              </a:spcBef>
              <a:spcAft>
                <a:spcPts val="0"/>
              </a:spcAft>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Glucose: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Type: Numerical Variable</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 Blood glucose level is a continuous numerical variable measured in milligrams per deciliter (mg/dL). It quantifies the concentration of glucose in the bloodstream with real-number values.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KCM (Potassium Concentration in Blood):</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Type: Numerical Variable</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 Potassium concentration in the blood is a continuous numerical variable measured in millimoles per liter (mmol/L). It represents the electrolyte's concentration with real-valued measurements.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1500"/>
              </a:spcBef>
              <a:spcAft>
                <a:spcPts val="500"/>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By categorizing these variables, we can better understand their nature and potential use in analytical techniques. Numerical variables provide quantitative information that can be utilized in various statistical analyses to uncover relationships, trends, and patterns related to cardiovascular health.</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03677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DFF6-4CB5-7320-4600-E3DFA4583BAB}"/>
              </a:ext>
            </a:extLst>
          </p:cNvPr>
          <p:cNvSpPr>
            <a:spLocks noGrp="1"/>
          </p:cNvSpPr>
          <p:nvPr>
            <p:ph type="title"/>
          </p:nvPr>
        </p:nvSpPr>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Histograms:</a:t>
            </a:r>
          </a:p>
        </p:txBody>
      </p:sp>
      <p:sp>
        <p:nvSpPr>
          <p:cNvPr id="5" name="TextBox 4">
            <a:extLst>
              <a:ext uri="{FF2B5EF4-FFF2-40B4-BE49-F238E27FC236}">
                <a16:creationId xmlns:a16="http://schemas.microsoft.com/office/drawing/2014/main" id="{694CA3F3-5528-A283-D2CB-E436ED04E76A}"/>
              </a:ext>
            </a:extLst>
          </p:cNvPr>
          <p:cNvSpPr txBox="1"/>
          <p:nvPr/>
        </p:nvSpPr>
        <p:spPr>
          <a:xfrm>
            <a:off x="1097279" y="1964723"/>
            <a:ext cx="10058400" cy="147732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Histograms are a valuable tool in exploratory data analysis as they allow us to make initial inferences, guide further analysis, and identify areas that may require deeper investigation. </a:t>
            </a:r>
          </a:p>
          <a:p>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By visualizing the distribution of variables, we gain a better understanding of the underlying characteristics of the data and can tailor subsequent analyses accordingly</a:t>
            </a:r>
            <a:endParaRPr lang="en-US" dirty="0">
              <a:latin typeface="Times New Roman" panose="02020603050405020304" pitchFamily="18" charset="0"/>
              <a:cs typeface="Times New Roman" panose="02020603050405020304" pitchFamily="18" charset="0"/>
            </a:endParaRPr>
          </a:p>
        </p:txBody>
      </p:sp>
      <p:graphicFrame>
        <p:nvGraphicFramePr>
          <p:cNvPr id="8" name="Object 7">
            <a:extLst>
              <a:ext uri="{FF2B5EF4-FFF2-40B4-BE49-F238E27FC236}">
                <a16:creationId xmlns:a16="http://schemas.microsoft.com/office/drawing/2014/main" id="{3635AF25-4F72-5F81-6C78-2BA4389EC0EE}"/>
              </a:ext>
            </a:extLst>
          </p:cNvPr>
          <p:cNvGraphicFramePr>
            <a:graphicFrameLocks noChangeAspect="1"/>
          </p:cNvGraphicFramePr>
          <p:nvPr>
            <p:extLst>
              <p:ext uri="{D42A27DB-BD31-4B8C-83A1-F6EECF244321}">
                <p14:modId xmlns:p14="http://schemas.microsoft.com/office/powerpoint/2010/main" val="3947014411"/>
              </p:ext>
            </p:extLst>
          </p:nvPr>
        </p:nvGraphicFramePr>
        <p:xfrm>
          <a:off x="1375719" y="4131877"/>
          <a:ext cx="914400" cy="792163"/>
        </p:xfrm>
        <a:graphic>
          <a:graphicData uri="http://schemas.openxmlformats.org/presentationml/2006/ole">
            <mc:AlternateContent xmlns:mc="http://schemas.openxmlformats.org/markup-compatibility/2006">
              <mc:Choice xmlns:v="urn:schemas-microsoft-com:vml" Requires="v">
                <p:oleObj name="Acrobat Document" showAsIcon="1" r:id="rId2" imgW="914282" imgH="792690" progId="AcroExch.Document.DC">
                  <p:embed/>
                </p:oleObj>
              </mc:Choice>
              <mc:Fallback>
                <p:oleObj name="Acrobat Document" showAsIcon="1" r:id="rId2" imgW="914282" imgH="792690" progId="AcroExch.Document.DC">
                  <p:embed/>
                  <p:pic>
                    <p:nvPicPr>
                      <p:cNvPr id="0" name=""/>
                      <p:cNvPicPr/>
                      <p:nvPr/>
                    </p:nvPicPr>
                    <p:blipFill>
                      <a:blip r:embed="rId3"/>
                      <a:stretch>
                        <a:fillRect/>
                      </a:stretch>
                    </p:blipFill>
                    <p:spPr>
                      <a:xfrm>
                        <a:off x="1375719" y="4131877"/>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3734537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8175C-220F-B63A-C633-AA497DB43B9F}"/>
              </a:ext>
            </a:extLst>
          </p:cNvPr>
          <p:cNvSpPr>
            <a:spLocks noGrp="1"/>
          </p:cNvSpPr>
          <p:nvPr>
            <p:ph type="title"/>
          </p:nvPr>
        </p:nvSpPr>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Age:</a:t>
            </a:r>
          </a:p>
        </p:txBody>
      </p:sp>
      <p:pic>
        <p:nvPicPr>
          <p:cNvPr id="9" name="Content Placeholder 8">
            <a:extLst>
              <a:ext uri="{FF2B5EF4-FFF2-40B4-BE49-F238E27FC236}">
                <a16:creationId xmlns:a16="http://schemas.microsoft.com/office/drawing/2014/main" id="{BE08D60A-27BC-2472-3D90-434FEA9D513F}"/>
              </a:ext>
            </a:extLst>
          </p:cNvPr>
          <p:cNvPicPr>
            <a:picLocks noGrp="1" noChangeAspect="1"/>
          </p:cNvPicPr>
          <p:nvPr>
            <p:ph idx="1"/>
          </p:nvPr>
        </p:nvPicPr>
        <p:blipFill>
          <a:blip r:embed="rId2"/>
          <a:stretch>
            <a:fillRect/>
          </a:stretch>
        </p:blipFill>
        <p:spPr>
          <a:xfrm>
            <a:off x="2626323" y="1846263"/>
            <a:ext cx="6999680" cy="4022725"/>
          </a:xfrm>
        </p:spPr>
      </p:pic>
    </p:spTree>
    <p:extLst>
      <p:ext uri="{BB962C8B-B14F-4D97-AF65-F5344CB8AC3E}">
        <p14:creationId xmlns:p14="http://schemas.microsoft.com/office/powerpoint/2010/main" val="2561486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DA5FD-DE81-38C5-9934-C17D0EF209DF}"/>
              </a:ext>
            </a:extLst>
          </p:cNvPr>
          <p:cNvSpPr>
            <a:spLocks noGrp="1"/>
          </p:cNvSpPr>
          <p:nvPr>
            <p:ph type="title"/>
          </p:nvPr>
        </p:nvSpPr>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Impluse:</a:t>
            </a:r>
          </a:p>
        </p:txBody>
      </p:sp>
      <p:pic>
        <p:nvPicPr>
          <p:cNvPr id="5" name="Content Placeholder 4">
            <a:extLst>
              <a:ext uri="{FF2B5EF4-FFF2-40B4-BE49-F238E27FC236}">
                <a16:creationId xmlns:a16="http://schemas.microsoft.com/office/drawing/2014/main" id="{539B8FB7-D943-FD77-E968-F36563C215FE}"/>
              </a:ext>
            </a:extLst>
          </p:cNvPr>
          <p:cNvPicPr>
            <a:picLocks noGrp="1" noChangeAspect="1"/>
          </p:cNvPicPr>
          <p:nvPr>
            <p:ph idx="1"/>
          </p:nvPr>
        </p:nvPicPr>
        <p:blipFill>
          <a:blip r:embed="rId2"/>
          <a:stretch>
            <a:fillRect/>
          </a:stretch>
        </p:blipFill>
        <p:spPr>
          <a:xfrm>
            <a:off x="2667307" y="1846263"/>
            <a:ext cx="6917711" cy="4022725"/>
          </a:xfrm>
        </p:spPr>
      </p:pic>
    </p:spTree>
    <p:extLst>
      <p:ext uri="{BB962C8B-B14F-4D97-AF65-F5344CB8AC3E}">
        <p14:creationId xmlns:p14="http://schemas.microsoft.com/office/powerpoint/2010/main" val="32552758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424</TotalTime>
  <Words>1131</Words>
  <Application>Microsoft Office PowerPoint</Application>
  <PresentationFormat>Widescreen</PresentationFormat>
  <Paragraphs>84</Paragraphs>
  <Slides>26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4" baseType="lpstr">
      <vt:lpstr>Arial</vt:lpstr>
      <vt:lpstr>Calibri</vt:lpstr>
      <vt:lpstr>Calibri Light</vt:lpstr>
      <vt:lpstr>Söhne</vt:lpstr>
      <vt:lpstr>Symbol</vt:lpstr>
      <vt:lpstr>Times New Roman</vt:lpstr>
      <vt:lpstr>Retrospect</vt:lpstr>
      <vt:lpstr>Acrobat Document</vt:lpstr>
      <vt:lpstr>Analysis of Medical Data:  Correlations and Risk Factors</vt:lpstr>
      <vt:lpstr>Introduction: </vt:lpstr>
      <vt:lpstr>Hypothesis:</vt:lpstr>
      <vt:lpstr>Dataset Overview:</vt:lpstr>
      <vt:lpstr>Variables: </vt:lpstr>
      <vt:lpstr>Variables: (Cont.…)</vt:lpstr>
      <vt:lpstr>Histograms:</vt:lpstr>
      <vt:lpstr>Age:</vt:lpstr>
      <vt:lpstr>Impluse:</vt:lpstr>
      <vt:lpstr>Pressure High:</vt:lpstr>
      <vt:lpstr>Pressure Low:</vt:lpstr>
      <vt:lpstr>Glucose:</vt:lpstr>
      <vt:lpstr>KCM(Potassium Concentration in Blood): </vt:lpstr>
      <vt:lpstr>Consolidated:</vt:lpstr>
      <vt:lpstr>Descriptive Statistics:</vt:lpstr>
      <vt:lpstr>Corelation Matrix</vt:lpstr>
      <vt:lpstr>Probability Mass Function (PMF):</vt:lpstr>
      <vt:lpstr>Cumulative Distribution Function (CDF):</vt:lpstr>
      <vt:lpstr>Analytical Distribution: </vt:lpstr>
      <vt:lpstr>Scatter Plots and Correlation:</vt:lpstr>
      <vt:lpstr>Scatter Plot  comparing Age and Glucose:</vt:lpstr>
      <vt:lpstr>Scatter Plot  comparing Impluse and Pressure High:</vt:lpstr>
      <vt:lpstr>Hypothesis Test:</vt:lpstr>
      <vt:lpstr>Regression Analysis: </vt:lpstr>
      <vt:lpstr>Conclusion:</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Medical Data: Correlations and Risk Factors</dc:title>
  <dc:creator>Pothineni, Kalyan</dc:creator>
  <cp:lastModifiedBy>Pothineni, Kalyan</cp:lastModifiedBy>
  <cp:revision>66</cp:revision>
  <dcterms:created xsi:type="dcterms:W3CDTF">2023-08-06T14:35:00Z</dcterms:created>
  <dcterms:modified xsi:type="dcterms:W3CDTF">2023-08-12T14:15:09Z</dcterms:modified>
</cp:coreProperties>
</file>