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259" r:id="rId4"/>
    <p:sldId id="260" r:id="rId5"/>
    <p:sldId id="261" r:id="rId6"/>
    <p:sldId id="268" r:id="rId7"/>
    <p:sldId id="269" r:id="rId8"/>
    <p:sldId id="271" r:id="rId9"/>
    <p:sldId id="270" r:id="rId10"/>
    <p:sldId id="262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C04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5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8666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8667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668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8669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8670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Google Shape;8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048590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48591" name="Google Shape;82;p1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30 June 2023</a:t>
            </a: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92" name="Google Shape;83;p1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1-59</a:t>
            </a:r>
          </a:p>
        </p:txBody>
      </p:sp>
      <p:sp>
        <p:nvSpPr>
          <p:cNvPr id="1048593" name="Google Shape;8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7388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048606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Google Shape;1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7388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048613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Google Shape;1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7388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048620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Google Shape;149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48627" name="Google Shape;15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9" name="Google Shape;14;p24"/>
          <p:cNvSpPr txBox="1"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580" name="Google Shape;15;p24"/>
          <p:cNvSpPr txBox="1"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  <a:defRPr sz="2400" b="1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lvl9pPr>
          </a:lstStyle>
          <a:p>
            <a:endParaRPr/>
          </a:p>
        </p:txBody>
      </p:sp>
      <p:sp>
        <p:nvSpPr>
          <p:cNvPr id="1048581" name="Google Shape;16;p24"/>
          <p:cNvSpPr txBox="1">
            <a:spLocks noGrp="1"/>
          </p:cNvSpPr>
          <p:nvPr>
            <p:ph type="body" idx="2"/>
          </p:nvPr>
        </p:nvSpPr>
        <p:spPr>
          <a:xfrm>
            <a:off x="6193368" y="1859758"/>
            <a:ext cx="5389033" cy="654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  <a:defRPr sz="2400" b="1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lvl9pPr>
          </a:lstStyle>
          <a:p>
            <a:endParaRPr/>
          </a:p>
        </p:txBody>
      </p:sp>
      <p:sp>
        <p:nvSpPr>
          <p:cNvPr id="1048582" name="Google Shape;17;p24"/>
          <p:cNvSpPr txBox="1">
            <a:spLocks noGrp="1"/>
          </p:cNvSpPr>
          <p:nvPr>
            <p:ph type="body" idx="3"/>
          </p:nvPr>
        </p:nvSpPr>
        <p:spPr>
          <a:xfrm>
            <a:off x="609600" y="2514600"/>
            <a:ext cx="5386917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4036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Char char="⮚"/>
              <a:defRPr sz="2200"/>
            </a:lvl1pPr>
            <a:lvl2pPr marL="914400" lvl="1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3pPr>
            <a:lvl4pPr marL="1828800" lvl="3" indent="-30988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4pPr>
            <a:lvl5pPr marL="2286000" lvl="4" indent="-309879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lvl9pPr>
          </a:lstStyle>
          <a:p>
            <a:endParaRPr/>
          </a:p>
        </p:txBody>
      </p:sp>
      <p:sp>
        <p:nvSpPr>
          <p:cNvPr id="1048583" name="Google Shape;18;p24"/>
          <p:cNvSpPr txBox="1">
            <a:spLocks noGrp="1"/>
          </p:cNvSpPr>
          <p:nvPr>
            <p:ph type="body" idx="4"/>
          </p:nvPr>
        </p:nvSpPr>
        <p:spPr>
          <a:xfrm>
            <a:off x="6193368" y="2514600"/>
            <a:ext cx="5389033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4036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Char char="⮚"/>
              <a:defRPr sz="2200"/>
            </a:lvl1pPr>
            <a:lvl2pPr marL="914400" lvl="1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3pPr>
            <a:lvl4pPr marL="1828800" lvl="3" indent="-30988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4pPr>
            <a:lvl5pPr marL="2286000" lvl="4" indent="-309879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lvl9pPr>
          </a:lstStyle>
          <a:p>
            <a:endParaRPr/>
          </a:p>
        </p:txBody>
      </p:sp>
      <p:sp>
        <p:nvSpPr>
          <p:cNvPr id="1048584" name="Google Shape;19;p2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585" name="Google Shape;20;p24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Google Shape;66;p33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50" name="Google Shape;67;p33"/>
          <p:cNvSpPr txBox="1">
            <a:spLocks noGrp="1"/>
          </p:cNvSpPr>
          <p:nvPr>
            <p:ph type="body" idx="1"/>
          </p:nvPr>
        </p:nvSpPr>
        <p:spPr>
          <a:xfrm rot="5400000">
            <a:off x="3901282" y="-1356518"/>
            <a:ext cx="4389437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lvl9pPr>
          </a:lstStyle>
          <a:p>
            <a:endParaRPr/>
          </a:p>
        </p:txBody>
      </p:sp>
      <p:sp>
        <p:nvSpPr>
          <p:cNvPr id="1048651" name="Google Shape;68;p3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52" name="Google Shape;69;p33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Google Shape;71;p34"/>
          <p:cNvSpPr txBox="1">
            <a:spLocks noGrp="1"/>
          </p:cNvSpPr>
          <p:nvPr>
            <p:ph type="title"/>
          </p:nvPr>
        </p:nvSpPr>
        <p:spPr>
          <a:xfrm rot="5400000">
            <a:off x="7604919" y="2148684"/>
            <a:ext cx="5211763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37" name="Google Shape;72;p34"/>
          <p:cNvSpPr txBox="1">
            <a:spLocks noGrp="1"/>
          </p:cNvSpPr>
          <p:nvPr>
            <p:ph type="body" idx="1"/>
          </p:nvPr>
        </p:nvSpPr>
        <p:spPr>
          <a:xfrm rot="5400000">
            <a:off x="2016919" y="-492917"/>
            <a:ext cx="5211763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lvl9pPr>
          </a:lstStyle>
          <a:p>
            <a:endParaRPr/>
          </a:p>
        </p:txBody>
      </p:sp>
      <p:sp>
        <p:nvSpPr>
          <p:cNvPr id="1048638" name="Google Shape;73;p3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39" name="Google Shape;74;p34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Google Shape;76;p35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34" name="Google Shape;77;p3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35" name="Google Shape;78;p35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Google Shape;22;p25"/>
          <p:cNvSpPr txBox="1"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75" bIns="0" anchor="b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5600"/>
              <a:buFont typeface="Arial"/>
              <a:buNone/>
              <a:defRPr sz="5600" b="1">
                <a:solidFill>
                  <a:srgbClr val="4CE0E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598" name="Google Shape;23;p25"/>
          <p:cNvSpPr txBox="1"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Autofit/>
          </a:bodyPr>
          <a:lstStyle>
            <a:lvl1pPr marR="45720" lv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lvl9pPr>
          </a:lstStyle>
          <a:p>
            <a:endParaRPr/>
          </a:p>
        </p:txBody>
      </p:sp>
      <p:sp>
        <p:nvSpPr>
          <p:cNvPr id="1048599" name="Google Shape;24;p2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00" name="Google Shape;25;p25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Google Shape;27;p26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22" name="Google Shape;28;p26"/>
          <p:cNvSpPr txBox="1">
            <a:spLocks noGrp="1"/>
          </p:cNvSpPr>
          <p:nvPr>
            <p:ph type="body" idx="1"/>
          </p:nvPr>
        </p:nvSpPr>
        <p:spPr>
          <a:xfrm>
            <a:off x="609600" y="1935164"/>
            <a:ext cx="109728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lvl9pPr>
          </a:lstStyle>
          <a:p>
            <a:endParaRPr/>
          </a:p>
        </p:txBody>
      </p:sp>
      <p:sp>
        <p:nvSpPr>
          <p:cNvPr id="1048623" name="Google Shape;29;p26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24" name="Google Shape;30;p26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Google Shape;32;p27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595" name="Google Shape;33;p27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Google Shape;35;p28"/>
          <p:cNvSpPr txBox="1"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E3AC"/>
              </a:buClr>
              <a:buSzPts val="5600"/>
              <a:buFont typeface="Arial"/>
              <a:buNone/>
              <a:defRPr sz="5600" b="1" cap="none">
                <a:solidFill>
                  <a:srgbClr val="4AE3A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54" name="Google Shape;36;p28"/>
          <p:cNvSpPr txBox="1"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22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lvl9pPr>
          </a:lstStyle>
          <a:p>
            <a:endParaRPr/>
          </a:p>
        </p:txBody>
      </p:sp>
      <p:sp>
        <p:nvSpPr>
          <p:cNvPr id="1048655" name="Google Shape;37;p28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56" name="Google Shape;38;p28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Google Shape;40;p29"/>
          <p:cNvSpPr txBox="1"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29" name="Google Shape;41;p29"/>
          <p:cNvSpPr txBox="1">
            <a:spLocks noGrp="1"/>
          </p:cNvSpPr>
          <p:nvPr>
            <p:ph type="body" idx="1"/>
          </p:nvPr>
        </p:nvSpPr>
        <p:spPr>
          <a:xfrm>
            <a:off x="609600" y="1920085"/>
            <a:ext cx="53848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068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Char char="⮚"/>
              <a:defRPr sz="2600"/>
            </a:lvl1pPr>
            <a:lvl2pPr marL="914400" lvl="1" indent="-35051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2pPr>
            <a:lvl3pPr marL="1371600" lvl="2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lvl9pPr>
          </a:lstStyle>
          <a:p>
            <a:endParaRPr/>
          </a:p>
        </p:txBody>
      </p:sp>
      <p:sp>
        <p:nvSpPr>
          <p:cNvPr id="1048630" name="Google Shape;42;p29"/>
          <p:cNvSpPr txBox="1">
            <a:spLocks noGrp="1"/>
          </p:cNvSpPr>
          <p:nvPr>
            <p:ph type="body" idx="2"/>
          </p:nvPr>
        </p:nvSpPr>
        <p:spPr>
          <a:xfrm>
            <a:off x="6197600" y="1920085"/>
            <a:ext cx="53848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068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Char char="⮚"/>
              <a:defRPr sz="2600"/>
            </a:lvl1pPr>
            <a:lvl2pPr marL="914400" lvl="1" indent="-35051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2pPr>
            <a:lvl3pPr marL="1371600" lvl="2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lvl9pPr>
          </a:lstStyle>
          <a:p>
            <a:endParaRPr/>
          </a:p>
        </p:txBody>
      </p:sp>
      <p:sp>
        <p:nvSpPr>
          <p:cNvPr id="1048631" name="Google Shape;43;p29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32" name="Google Shape;44;p29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Google Shape;46;p30"/>
          <p:cNvSpPr txBox="1"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Arial"/>
              <a:buNone/>
              <a:defRPr sz="5000" b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58" name="Google Shape;47;p30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59" name="Google Shape;48;p30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Google Shape;50;p31"/>
          <p:cNvSpPr txBox="1"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61" name="Google Shape;51;p31"/>
          <p:cNvSpPr txBox="1">
            <a:spLocks noGrp="1"/>
          </p:cNvSpPr>
          <p:nvPr>
            <p:ph type="body" idx="1"/>
          </p:nvPr>
        </p:nvSpPr>
        <p:spPr>
          <a:xfrm>
            <a:off x="914400" y="1676400"/>
            <a:ext cx="36576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75" tIns="45700" rIns="1827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2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lvl9pPr>
          </a:lstStyle>
          <a:p>
            <a:endParaRPr/>
          </a:p>
        </p:txBody>
      </p:sp>
      <p:sp>
        <p:nvSpPr>
          <p:cNvPr id="1048662" name="Google Shape;52;p31"/>
          <p:cNvSpPr txBox="1">
            <a:spLocks noGrp="1"/>
          </p:cNvSpPr>
          <p:nvPr>
            <p:ph type="body" idx="2"/>
          </p:nvPr>
        </p:nvSpPr>
        <p:spPr>
          <a:xfrm>
            <a:off x="4766733" y="1676400"/>
            <a:ext cx="681566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7084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40"/>
              <a:buChar char="⮚"/>
              <a:defRPr sz="2800"/>
            </a:lvl1pPr>
            <a:lvl2pPr marL="914400" lvl="1" indent="-36068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Char char="⮚"/>
              <a:defRPr sz="2600"/>
            </a:lvl2pPr>
            <a:lvl3pPr marL="1371600" lvl="2" indent="-35051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3pPr>
            <a:lvl4pPr marL="1828800" lvl="3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lvl9pPr>
          </a:lstStyle>
          <a:p>
            <a:endParaRPr/>
          </a:p>
        </p:txBody>
      </p:sp>
      <p:sp>
        <p:nvSpPr>
          <p:cNvPr id="1048663" name="Google Shape;53;p31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64" name="Google Shape;54;p31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Google Shape;56;p32"/>
          <p:cNvSpPr/>
          <p:nvPr/>
        </p:nvSpPr>
        <p:spPr>
          <a:xfrm rot="-10380000" flipH="1">
            <a:off x="4220633" y="1108075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dist="38500" dir="7500000" sx="98500" sy="100080" kx="100000" algn="tl" rotWithShape="0">
              <a:srgbClr val="000000">
                <a:alpha val="2431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641" name="Google Shape;57;p32"/>
          <p:cNvSpPr/>
          <p:nvPr/>
        </p:nvSpPr>
        <p:spPr>
          <a:xfrm rot="-10380000" flipH="1">
            <a:off x="10672234" y="5359401"/>
            <a:ext cx="207433" cy="155575"/>
          </a:xfrm>
          <a:prstGeom prst="rtTriangle">
            <a:avLst/>
          </a:prstGeom>
          <a:solidFill>
            <a:srgbClr val="FFFFFF"/>
          </a:solidFill>
          <a:ln w="12700" cap="flat" cmpd="sng">
            <a:solidFill>
              <a:srgbClr val="FFFFFF"/>
            </a:solidFill>
            <a:prstDash val="solid"/>
            <a:bevel/>
            <a:headEnd type="none" w="sm" len="sm"/>
            <a:tailEnd type="none" w="sm" len="sm"/>
          </a:ln>
          <a:effectLst>
            <a:outerShdw blurRad="19685" dist="6350" dir="12900000" algn="tl" rotWithShape="0">
              <a:srgbClr val="000000">
                <a:alpha val="4627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642" name="Google Shape;58;p32"/>
          <p:cNvSpPr/>
          <p:nvPr/>
        </p:nvSpPr>
        <p:spPr>
          <a:xfrm rot="10800000" flipH="1">
            <a:off x="-12700" y="5816600"/>
            <a:ext cx="12217400" cy="1041400"/>
          </a:xfrm>
          <a:custGeom>
            <a:avLst/>
            <a:gdLst/>
            <a:ahLst/>
            <a:cxnLst/>
            <a:rect l="l" t="t" r="r" b="b"/>
            <a:pathLst>
              <a:path w="5772" h="656" extrusionOk="0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313"/>
                </a:srgbClr>
              </a:gs>
              <a:gs pos="100000">
                <a:srgbClr val="00E9F7">
                  <a:alpha val="54509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643" name="Google Shape;59;p32"/>
          <p:cNvSpPr/>
          <p:nvPr/>
        </p:nvSpPr>
        <p:spPr>
          <a:xfrm rot="10800000" flipH="1">
            <a:off x="5842000" y="6219826"/>
            <a:ext cx="6350000" cy="638175"/>
          </a:xfrm>
          <a:custGeom>
            <a:avLst/>
            <a:gdLst/>
            <a:ahLst/>
            <a:cxnLst/>
            <a:rect l="l" t="t" r="r" b="b"/>
            <a:pathLst>
              <a:path w="3000" h="595" extrusionOk="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411"/>
                </a:srgbClr>
              </a:gs>
              <a:gs pos="80000">
                <a:srgbClr val="0099E4">
                  <a:alpha val="44313"/>
                </a:srgbClr>
              </a:gs>
              <a:gs pos="100000">
                <a:srgbClr val="0099E4">
                  <a:alpha val="44313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644" name="Google Shape;60;p32"/>
          <p:cNvSpPr txBox="1"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 b="1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45" name="Google Shape;61;p32"/>
          <p:cNvSpPr txBox="1">
            <a:spLocks noGrp="1"/>
          </p:cNvSpPr>
          <p:nvPr>
            <p:ph type="body" idx="1"/>
          </p:nvPr>
        </p:nvSpPr>
        <p:spPr>
          <a:xfrm>
            <a:off x="812800" y="2828785"/>
            <a:ext cx="2946400" cy="2179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000" tIns="45700" rIns="45700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Arial"/>
              <a:buNone/>
              <a:defRPr sz="1300"/>
            </a:lvl1pPr>
            <a:lvl2pPr marL="914400" lvl="1" indent="-28956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60"/>
              <a:buChar char="⮚"/>
              <a:defRPr sz="1200"/>
            </a:lvl2pPr>
            <a:lvl3pPr marL="1371600" lvl="2" indent="-279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⮚"/>
              <a:defRPr sz="1000"/>
            </a:lvl3pPr>
            <a:lvl4pPr marL="1828800" lvl="3" indent="-274319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Char char="⮚"/>
              <a:defRPr sz="900"/>
            </a:lvl4pPr>
            <a:lvl5pPr marL="2286000" lvl="4" indent="-27432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Char char="⮚"/>
              <a:defRPr sz="9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lvl9pPr>
          </a:lstStyle>
          <a:p>
            <a:endParaRPr/>
          </a:p>
        </p:txBody>
      </p:sp>
      <p:sp>
        <p:nvSpPr>
          <p:cNvPr id="1048646" name="Google Shape;62;p32"/>
          <p:cNvSpPr>
            <a:spLocks noGrp="1"/>
          </p:cNvSpPr>
          <p:nvPr>
            <p:ph type="pic" idx="2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lt2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647" name="Google Shape;63;p32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48" name="Google Shape;64;p32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Google Shape;10;p23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8577" name="Google Shape;11;p23"/>
          <p:cNvSpPr txBox="1">
            <a:spLocks noGrp="1"/>
          </p:cNvSpPr>
          <p:nvPr>
            <p:ph type="body" idx="1"/>
          </p:nvPr>
        </p:nvSpPr>
        <p:spPr>
          <a:xfrm>
            <a:off x="609600" y="1935164"/>
            <a:ext cx="109728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03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9879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578" name="Google Shape;12;p2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Google Shape;86;p1"/>
          <p:cNvSpPr txBox="1">
            <a:spLocks noGrp="1"/>
          </p:cNvSpPr>
          <p:nvPr>
            <p:ph type="title"/>
          </p:nvPr>
        </p:nvSpPr>
        <p:spPr>
          <a:xfrm>
            <a:off x="3813603" y="1391919"/>
            <a:ext cx="8086165" cy="115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4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22ITT31 - Design and Analysis of Algorithms</a:t>
            </a:r>
            <a:br>
              <a:rPr lang="en-US" sz="24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US" sz="24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4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       </a:t>
            </a:r>
            <a:r>
              <a:rPr lang="en-US" sz="1800" dirty="0"/>
              <a:t>Presorting-Based Reconciliation of Orders and Payments in Robotic Warehousing Systems</a:t>
            </a:r>
            <a:endParaRPr sz="1800" dirty="0">
              <a:solidFill>
                <a:schemeClr val="bg2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1048587" name="Google Shape;87;p1"/>
          <p:cNvSpPr txBox="1">
            <a:spLocks noGrp="1"/>
          </p:cNvSpPr>
          <p:nvPr>
            <p:ph type="body" idx="1"/>
          </p:nvPr>
        </p:nvSpPr>
        <p:spPr>
          <a:xfrm>
            <a:off x="1472513" y="2121013"/>
            <a:ext cx="4040100" cy="6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60"/>
              <a:buNone/>
            </a:pPr>
            <a:endParaRPr sz="3200" dirty="0">
              <a:solidFill>
                <a:srgbClr val="B9077E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B9077E"/>
              </a:buClr>
              <a:buSzPts val="2560"/>
              <a:buNone/>
            </a:pPr>
            <a:r>
              <a:rPr lang="en-US" sz="3200" dirty="0">
                <a:solidFill>
                  <a:srgbClr val="B9077E"/>
                </a:solidFill>
              </a:rPr>
              <a:t>    </a:t>
            </a:r>
            <a:endParaRPr sz="3200" dirty="0"/>
          </a:p>
        </p:txBody>
      </p:sp>
      <p:pic>
        <p:nvPicPr>
          <p:cNvPr id="2097152" name="Google Shape;88;p1" descr="klogo copy.png"/>
          <p:cNvPicPr preferRelativeResize="0">
            <a:picLocks/>
          </p:cNvPicPr>
          <p:nvPr/>
        </p:nvPicPr>
        <p:blipFill rotWithShape="1">
          <a:blip r:embed="rId4">
            <a:alphaModFix/>
          </a:blip>
          <a:srcRect/>
          <a:stretch>
            <a:fillRect/>
          </a:stretch>
        </p:blipFill>
        <p:spPr>
          <a:xfrm>
            <a:off x="2286851" y="1589512"/>
            <a:ext cx="1374775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53" name="Google Shape;89;p1" descr="kec2blackborder png.PNG"/>
          <p:cNvPicPr preferRelativeResize="0">
            <a:picLocks/>
          </p:cNvPicPr>
          <p:nvPr/>
        </p:nvPicPr>
        <p:blipFill rotWithShape="1">
          <a:blip r:embed="rId5">
            <a:alphaModFix/>
          </a:blip>
          <a:srcRect/>
          <a:stretch>
            <a:fillRect/>
          </a:stretch>
        </p:blipFill>
        <p:spPr>
          <a:xfrm>
            <a:off x="887859" y="4413708"/>
            <a:ext cx="1479550" cy="184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8588" name="Google Shape;90;p1"/>
          <p:cNvSpPr/>
          <p:nvPr/>
        </p:nvSpPr>
        <p:spPr>
          <a:xfrm>
            <a:off x="7856685" y="4631385"/>
            <a:ext cx="5353200" cy="877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800" b="1" dirty="0">
                <a:solidFill>
                  <a:schemeClr val="tx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Presenting by:</a:t>
            </a:r>
          </a:p>
          <a:p>
            <a:pPr>
              <a:lnSpc>
                <a:spcPct val="150000"/>
              </a:lnSpc>
            </a:pP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Google Shape;152;p22"/>
          <p:cNvSpPr txBox="1">
            <a:spLocks noGrp="1"/>
          </p:cNvSpPr>
          <p:nvPr>
            <p:ph type="title"/>
          </p:nvPr>
        </p:nvSpPr>
        <p:spPr>
          <a:xfrm>
            <a:off x="4707657" y="3137396"/>
            <a:ext cx="2776686" cy="583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0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05E33C6-5CD2-AD20-91EA-D98ABB4F6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04850"/>
            <a:ext cx="10972800" cy="617174"/>
          </a:xfrm>
        </p:spPr>
        <p:txBody>
          <a:bodyPr/>
          <a:lstStyle/>
          <a:p>
            <a:r>
              <a:rPr lang="en-IN" dirty="0">
                <a:solidFill>
                  <a:srgbClr val="C00000"/>
                </a:solidFill>
              </a:rPr>
              <a:t>                                  </a:t>
            </a:r>
            <a:r>
              <a:rPr lang="en-I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Problem Description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AE5791F-5726-580C-4CE0-F77207C43C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33876" y="2091464"/>
            <a:ext cx="1097280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Some items were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shippedbut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 might not have been paid for due to a system error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dirty="0"/>
              <a:t>Two lists are available — one with shipped order IDs and one with paid order IDs.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dirty="0"/>
              <a:t>Identify which shipped items were not paid for and if any payments were made for items not shipped.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dirty="0"/>
              <a:t>Use a presorting-based algorithm to compare both lists and find mismatches quickly.</a:t>
            </a:r>
            <a:endParaRPr lang="en-US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8DB93CB0-AD4D-8A08-E1B3-24370781A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Google Shape;95;p2"/>
          <p:cNvSpPr/>
          <p:nvPr/>
        </p:nvSpPr>
        <p:spPr>
          <a:xfrm>
            <a:off x="4240209" y="409487"/>
            <a:ext cx="4358640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IN" sz="4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sz="4800" b="1" i="0" u="none" strike="noStrike" cap="none" dirty="0">
              <a:solidFill>
                <a:srgbClr val="FF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1048602" name="Google Shape;96;p2"/>
          <p:cNvSpPr txBox="1"/>
          <p:nvPr/>
        </p:nvSpPr>
        <p:spPr>
          <a:xfrm>
            <a:off x="9525001" y="6381750"/>
            <a:ext cx="688975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400"/>
              <a:buFont typeface="Noto Sans Symbols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8898C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sz="1400" b="0" i="0" u="none" strike="noStrike" cap="none">
              <a:solidFill>
                <a:srgbClr val="8898C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03" name="Google Shape;97;p2"/>
          <p:cNvSpPr txBox="1"/>
          <p:nvPr/>
        </p:nvSpPr>
        <p:spPr>
          <a:xfrm>
            <a:off x="5791200" y="6381750"/>
            <a:ext cx="20574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C8DA9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436EBD78-F4E2-A0E7-0940-E77E2DAB34F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940560" y="1978929"/>
            <a:ext cx="10850880" cy="3406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69900" indent="-342900" algn="l">
              <a:buFont typeface="Wingdings" panose="05000000000000000000" pitchFamily="2" charset="2"/>
              <a:buChar char="Ø"/>
            </a:pPr>
            <a:r>
              <a:rPr lang="en-US" sz="2400" dirty="0"/>
              <a:t>Searching large data with linear methods is slow.</a:t>
            </a:r>
          </a:p>
          <a:p>
            <a:pPr algn="l">
              <a:buFont typeface="+mj-lt"/>
              <a:buAutoNum type="arabicPeriod"/>
            </a:pPr>
            <a:endParaRPr lang="en-US" sz="2400" dirty="0"/>
          </a:p>
          <a:p>
            <a:pPr marL="469900" indent="-342900" algn="l">
              <a:buFont typeface="Wingdings" panose="05000000000000000000" pitchFamily="2" charset="2"/>
              <a:buChar char="Ø"/>
            </a:pPr>
            <a:r>
              <a:rPr lang="en-US" sz="2400" dirty="0"/>
              <a:t>Faster and efficient search methods are needed.</a:t>
            </a:r>
          </a:p>
          <a:p>
            <a:pPr marL="127000" indent="0" algn="l"/>
            <a:endParaRPr lang="en-US" sz="2400" dirty="0"/>
          </a:p>
          <a:p>
            <a:pPr marL="469900" indent="-342900" algn="l">
              <a:buFont typeface="Wingdings" panose="05000000000000000000" pitchFamily="2" charset="2"/>
              <a:buChar char="Ø"/>
            </a:pPr>
            <a:r>
              <a:rPr lang="en-US" sz="2400" dirty="0"/>
              <a:t>Decrease and Conquer reduces the problem size step-by-step.</a:t>
            </a:r>
          </a:p>
          <a:p>
            <a:pPr marL="127000" indent="0" algn="l"/>
            <a:endParaRPr lang="en-US" sz="2400" dirty="0"/>
          </a:p>
          <a:p>
            <a:pPr marL="469900" indent="-342900" algn="l">
              <a:buFont typeface="Wingdings" panose="05000000000000000000" pitchFamily="2" charset="2"/>
              <a:buChar char="Ø"/>
            </a:pPr>
            <a:r>
              <a:rPr lang="en-US" sz="2400" dirty="0"/>
              <a:t>It is used in fast algorithms like Binary Search.</a:t>
            </a:r>
          </a:p>
          <a:p>
            <a:pPr marL="457200" lvl="1" indent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Google Shape;113;p5"/>
          <p:cNvSpPr/>
          <p:nvPr/>
        </p:nvSpPr>
        <p:spPr>
          <a:xfrm>
            <a:off x="2805953" y="228601"/>
            <a:ext cx="7829222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4800" b="0" i="0" u="none" strike="noStrike" cap="none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08" name="Google Shape;114;p5"/>
          <p:cNvSpPr txBox="1"/>
          <p:nvPr/>
        </p:nvSpPr>
        <p:spPr>
          <a:xfrm>
            <a:off x="9525001" y="6381750"/>
            <a:ext cx="688975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400"/>
              <a:buFont typeface="Noto Sans Symbols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8898C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sz="1400" b="0" i="0" u="none" strike="noStrike" cap="none">
              <a:solidFill>
                <a:srgbClr val="8898C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09" name="Google Shape;115;p5"/>
          <p:cNvSpPr txBox="1"/>
          <p:nvPr/>
        </p:nvSpPr>
        <p:spPr>
          <a:xfrm>
            <a:off x="5791200" y="6381750"/>
            <a:ext cx="20574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C8DA9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10" name="Google Shape;116;p5"/>
          <p:cNvSpPr txBox="1"/>
          <p:nvPr/>
        </p:nvSpPr>
        <p:spPr>
          <a:xfrm>
            <a:off x="1166277" y="1073329"/>
            <a:ext cx="10584300" cy="3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611" name="TextBox 1"/>
          <p:cNvSpPr txBox="1"/>
          <p:nvPr/>
        </p:nvSpPr>
        <p:spPr>
          <a:xfrm>
            <a:off x="1595887" y="1073329"/>
            <a:ext cx="9583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DD95A5C-F10B-902D-15E6-ADF7BAF71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718" y="71570"/>
            <a:ext cx="10308116" cy="1032602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Steps of Decrease and Conquer Search Algorithm:</a:t>
            </a:r>
            <a:endParaRPr lang="en-IN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A5AD1F4-1587-2569-B5A7-A9476ACC65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34454" y="1271429"/>
            <a:ext cx="10710682" cy="5434171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Initialize variables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     Set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low = 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(start index)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     Set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high = n - 1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(end index)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Repeat while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low &lt;= high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mid = (low + high) // 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Compare the middle element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arr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[mid]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 with the target: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   If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arr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[mid] == target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                     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Return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mid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(target found).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   If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arr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[mid] &lt; target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                     Set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low = mid + 1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(search right half).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   If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arr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[mid] &gt; target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                     Set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high = mid - 1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(search left half).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Termination condition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   If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low &gt; high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return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-1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just"/>
            <a:endParaRPr lang="en-IN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Google Shape;113;p5"/>
          <p:cNvSpPr/>
          <p:nvPr/>
        </p:nvSpPr>
        <p:spPr>
          <a:xfrm>
            <a:off x="2805953" y="228601"/>
            <a:ext cx="7023847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4000"/>
            </a:pPr>
            <a:endParaRPr lang="en-IN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SzPts val="4000"/>
            </a:pPr>
            <a:r>
              <a:rPr lang="en-I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Study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3200" b="0" i="0" u="none" strike="noStrike" cap="none" dirty="0">
              <a:solidFill>
                <a:srgbClr val="FF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1048615" name="Google Shape;114;p5"/>
          <p:cNvSpPr txBox="1"/>
          <p:nvPr/>
        </p:nvSpPr>
        <p:spPr>
          <a:xfrm>
            <a:off x="9525001" y="6381750"/>
            <a:ext cx="688975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400"/>
              <a:buFont typeface="Noto Sans Symbols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8898C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sz="1400" b="0" i="0" u="none" strike="noStrike" cap="none">
              <a:solidFill>
                <a:srgbClr val="8898C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16" name="Google Shape;115;p5"/>
          <p:cNvSpPr txBox="1"/>
          <p:nvPr/>
        </p:nvSpPr>
        <p:spPr>
          <a:xfrm>
            <a:off x="5791200" y="6381750"/>
            <a:ext cx="20574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C8DA9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17" name="Google Shape;116;p5"/>
          <p:cNvSpPr txBox="1"/>
          <p:nvPr/>
        </p:nvSpPr>
        <p:spPr>
          <a:xfrm>
            <a:off x="1166277" y="1182959"/>
            <a:ext cx="10584300" cy="3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618" name="TextBox 1"/>
          <p:cNvSpPr txBox="1"/>
          <p:nvPr/>
        </p:nvSpPr>
        <p:spPr>
          <a:xfrm>
            <a:off x="2138228" y="1579159"/>
            <a:ext cx="970369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Input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    orders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list: Order IDs of shipped items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400" dirty="0">
                <a:solidFill>
                  <a:schemeClr val="tx1"/>
                </a:solidFill>
                <a:latin typeface="Arial Unicode MS"/>
              </a:rPr>
              <a:t>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  payments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list: Order IDs of paid items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Process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Sort both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orders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payments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Use two-pointer comparison technique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Output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List of 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unpaid orders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List of 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extra payments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82B15-77FC-16B5-0D6E-58EFDDA6F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04850"/>
            <a:ext cx="10972800" cy="650225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                         </a:t>
            </a:r>
            <a:r>
              <a:rPr lang="en-IN" b="1" dirty="0">
                <a:solidFill>
                  <a:srgbClr val="FF0000"/>
                </a:solidFill>
              </a:rPr>
              <a:t>Requirement Specification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5BDA296-795A-3FC9-6229-E4F9ECCDA6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096876" y="1348800"/>
            <a:ext cx="10473369" cy="5755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/>
              <a:t>A list of order IDs that were shipped.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/>
              <a:t>A list of order IDs for which payments were received.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000" dirty="0"/>
              <a:t>List of order IDs that were shipped but not paid for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000" dirty="0"/>
              <a:t>List of payment IDs received for items not shipped.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Sorting orders list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O(n log 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Sorting payments list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– O(m log m)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Comparing both lists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– O(n + m)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Overall Time Complexity – O(n log n + m log m)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9926A-9DCD-BB8B-6489-29FD0EC6C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04850"/>
            <a:ext cx="10972800" cy="694292"/>
          </a:xfrm>
        </p:spPr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                              Pseudo Code: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0172DA-F19C-2BF9-4715-CD94CCFCB3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19480" y="1619480"/>
            <a:ext cx="11130708" cy="4924539"/>
          </a:xfrm>
        </p:spPr>
        <p:txBody>
          <a:bodyPr/>
          <a:lstStyle/>
          <a:p>
            <a:pPr marL="13716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FindUnmatchedOrdersAndPayments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(orders, payments):</a:t>
            </a:r>
          </a:p>
          <a:p>
            <a:pPr marL="13716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Sort orders</a:t>
            </a:r>
          </a:p>
          <a:p>
            <a:pPr marL="13716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Sort payments</a:t>
            </a:r>
          </a:p>
          <a:p>
            <a:pPr marL="13716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Initialize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unpaid_orders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empty list</a:t>
            </a:r>
          </a:p>
          <a:p>
            <a:pPr marL="13716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Initialize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extra_payments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empty list</a:t>
            </a:r>
          </a:p>
          <a:p>
            <a:pPr marL="13716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Set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0, j = 0</a:t>
            </a:r>
          </a:p>
          <a:p>
            <a:pPr marL="13716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While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length of orders AND j &lt; length of payments:</a:t>
            </a:r>
          </a:p>
          <a:p>
            <a:pPr marL="13716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If orders[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== payments[j]:</a:t>
            </a:r>
          </a:p>
          <a:p>
            <a:pPr marL="13716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Increment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j</a:t>
            </a:r>
          </a:p>
          <a:p>
            <a:pPr marL="13716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0864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CDA699-A223-D094-C381-95D8DB843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9050" y="743927"/>
            <a:ext cx="10972800" cy="4389437"/>
          </a:xfrm>
        </p:spPr>
        <p:txBody>
          <a:bodyPr/>
          <a:lstStyle/>
          <a:p>
            <a:pPr marL="13716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 If orders[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&lt; payments[j]:</a:t>
            </a:r>
          </a:p>
          <a:p>
            <a:pPr marL="13716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Add orders[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to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unpaid_orders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Increment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Else:</a:t>
            </a:r>
          </a:p>
          <a:p>
            <a:pPr marL="13716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Add payments[j] to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extra_payments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Increment j</a:t>
            </a:r>
          </a:p>
          <a:p>
            <a:pPr marL="13716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While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length of orders:</a:t>
            </a:r>
          </a:p>
          <a:p>
            <a:pPr marL="13716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Add orders[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to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unpaid_orders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Increment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While j &lt; length of payments:</a:t>
            </a:r>
          </a:p>
          <a:p>
            <a:pPr marL="13716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Add payments[j] to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extra_payments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Increment j</a:t>
            </a:r>
          </a:p>
          <a:p>
            <a:pPr marL="13716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unpaid_orders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extra_payments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6194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E37D7-9702-D730-BA3F-660303A8F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6288" y="-417895"/>
            <a:ext cx="10972800" cy="1143000"/>
          </a:xfrm>
        </p:spPr>
        <p:txBody>
          <a:bodyPr/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</a:t>
            </a:r>
            <a:r>
              <a:rPr lang="en-IN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4840C3-B8F3-4A90-FA75-BE700D143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0969" y="725105"/>
            <a:ext cx="5630061" cy="5757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105962"/>
      </p:ext>
    </p:extLst>
  </p:cSld>
  <p:clrMapOvr>
    <a:masterClrMapping/>
  </p:clrMapOvr>
</p:sld>
</file>

<file path=ppt/theme/theme1.xml><?xml version="1.0" encoding="utf-8"?>
<a:theme xmlns:a="http://schemas.openxmlformats.org/drawingml/2006/main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588</Words>
  <Application>Microsoft Office PowerPoint</Application>
  <PresentationFormat>Widescreen</PresentationFormat>
  <Paragraphs>100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Arial Unicode MS</vt:lpstr>
      <vt:lpstr>Calibri</vt:lpstr>
      <vt:lpstr>Noto Sans Symbols</vt:lpstr>
      <vt:lpstr>Times New Roman</vt:lpstr>
      <vt:lpstr>Wingdings</vt:lpstr>
      <vt:lpstr>Flow</vt:lpstr>
      <vt:lpstr>22ITT31 - Design and Analysis of Algorithms                          Presorting-Based Reconciliation of Orders and Payments in Robotic Warehousing Systems</vt:lpstr>
      <vt:lpstr>                                   Problem Description</vt:lpstr>
      <vt:lpstr>PowerPoint Presentation</vt:lpstr>
      <vt:lpstr>           Steps of Decrease and Conquer Search Algorithm:</vt:lpstr>
      <vt:lpstr>PowerPoint Presentation</vt:lpstr>
      <vt:lpstr>                         Requirement Specification</vt:lpstr>
      <vt:lpstr>                              Pseudo Code:</vt:lpstr>
      <vt:lpstr>PowerPoint Presentation</vt:lpstr>
      <vt:lpstr>                                 CODE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kavinkumar M</dc:creator>
  <cp:lastModifiedBy>Kamalesh Moorthy</cp:lastModifiedBy>
  <cp:revision>11</cp:revision>
  <dcterms:created xsi:type="dcterms:W3CDTF">2021-04-21T04:36:00Z</dcterms:created>
  <dcterms:modified xsi:type="dcterms:W3CDTF">2025-05-22T15:34:43Z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6670674c939d4849b8e07ccb3644c843</vt:lpwstr>
  </property>
  <property fmtid="{D5CDD505-2E9C-101B-9397-08002B2CF9AE}" pid="3" name="KSOProductBuildVer">
    <vt:lpwstr>1033-11.2.0.11537</vt:lpwstr>
  </property>
</Properties>
</file>