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88" r:id="rId4"/>
    <p:sldId id="289" r:id="rId5"/>
    <p:sldId id="260" r:id="rId6"/>
    <p:sldId id="276" r:id="rId7"/>
    <p:sldId id="298" r:id="rId8"/>
    <p:sldId id="296" r:id="rId9"/>
    <p:sldId id="299" r:id="rId10"/>
    <p:sldId id="287" r:id="rId11"/>
    <p:sldId id="281" r:id="rId12"/>
    <p:sldId id="261" r:id="rId13"/>
    <p:sldId id="292" r:id="rId14"/>
    <p:sldId id="297" r:id="rId15"/>
    <p:sldId id="302" r:id="rId16"/>
    <p:sldId id="293" r:id="rId17"/>
    <p:sldId id="294" r:id="rId18"/>
    <p:sldId id="301" r:id="rId19"/>
    <p:sldId id="272" r:id="rId20"/>
    <p:sldId id="275" r:id="rId21"/>
    <p:sldId id="282" r:id="rId22"/>
    <p:sldId id="263" r:id="rId23"/>
    <p:sldId id="303" r:id="rId24"/>
    <p:sldId id="304" r:id="rId25"/>
    <p:sldId id="305" r:id="rId26"/>
    <p:sldId id="306" r:id="rId27"/>
    <p:sldId id="264" r:id="rId28"/>
    <p:sldId id="273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7" r:id="rId39"/>
    <p:sldId id="316" r:id="rId40"/>
    <p:sldId id="274" r:id="rId41"/>
    <p:sldId id="259" r:id="rId42"/>
    <p:sldId id="279" r:id="rId43"/>
    <p:sldId id="280" r:id="rId44"/>
    <p:sldId id="266" r:id="rId45"/>
    <p:sldId id="267" r:id="rId46"/>
    <p:sldId id="283" r:id="rId47"/>
    <p:sldId id="290" r:id="rId48"/>
    <p:sldId id="265" r:id="rId49"/>
    <p:sldId id="268" r:id="rId50"/>
    <p:sldId id="270" r:id="rId51"/>
    <p:sldId id="27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15B888-37E0-4EDD-B5C8-CAE14EF047E9}">
          <p14:sldIdLst>
            <p14:sldId id="256"/>
            <p14:sldId id="257"/>
            <p14:sldId id="288"/>
            <p14:sldId id="289"/>
            <p14:sldId id="260"/>
            <p14:sldId id="276"/>
            <p14:sldId id="298"/>
            <p14:sldId id="296"/>
            <p14:sldId id="299"/>
            <p14:sldId id="287"/>
            <p14:sldId id="281"/>
            <p14:sldId id="261"/>
            <p14:sldId id="292"/>
            <p14:sldId id="297"/>
            <p14:sldId id="302"/>
            <p14:sldId id="293"/>
            <p14:sldId id="294"/>
            <p14:sldId id="301"/>
            <p14:sldId id="272"/>
            <p14:sldId id="275"/>
            <p14:sldId id="282"/>
            <p14:sldId id="263"/>
            <p14:sldId id="303"/>
            <p14:sldId id="304"/>
            <p14:sldId id="305"/>
            <p14:sldId id="306"/>
            <p14:sldId id="264"/>
            <p14:sldId id="273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7"/>
            <p14:sldId id="316"/>
            <p14:sldId id="274"/>
            <p14:sldId id="259"/>
            <p14:sldId id="279"/>
            <p14:sldId id="280"/>
            <p14:sldId id="266"/>
            <p14:sldId id="267"/>
            <p14:sldId id="283"/>
            <p14:sldId id="290"/>
            <p14:sldId id="265"/>
            <p14:sldId id="268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7C7BC0-DA12-A5FA-A853-7AB9544F2C0B}" v="17" dt="2024-06-16T14:46:07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C9886-69ED-4F38-828A-0B3C03DB267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2982C-EDE2-4F74-9169-2BCAE143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3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everyone to my internship report presentation. In the next 30 minutes, I will be sharing the key projects I worked on and the achievements I accomplished during my internship.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2982C-EDE2-4F74-9169-2BCAE14374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5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2982C-EDE2-4F74-9169-2BCAE14374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50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2982C-EDE2-4F74-9169-2BCAE143745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1775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of Internship Work</a:t>
            </a:r>
            <a:b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Kamaleshkumar Balamurugan </a:t>
            </a:r>
          </a:p>
          <a:p>
            <a:pPr algn="just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Intern (E&amp;E)</a:t>
            </a:r>
          </a:p>
          <a:p>
            <a:pPr algn="just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17-06-2024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89E1D-D87A-44AE-AE98-AF664373F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51931"/>
            <a:ext cx="8229600" cy="424400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E2E48F5-5F22-4B40-BAD6-D3546311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PPT Generated After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532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B9DE-AAC4-4E57-B5E7-590831F6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Other Parameters Added in analysis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877B8-8863-4E55-9073-B7A669062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AutoNum type="arabicPeriod"/>
            </a:pPr>
            <a:r>
              <a:rPr lang="en-GB" sz="3000" dirty="0">
                <a:solidFill>
                  <a:srgbClr val="000000"/>
                </a:solidFill>
                <a:latin typeface="Times New Roman"/>
              </a:rPr>
              <a:t>Peak Speed.</a:t>
            </a:r>
          </a:p>
          <a:p>
            <a:pPr marL="514350" indent="-514350" algn="just">
              <a:buAutoNum type="arabicPeriod"/>
            </a:pPr>
            <a:r>
              <a:rPr lang="en-GB" sz="3000" dirty="0">
                <a:solidFill>
                  <a:srgbClr val="000000"/>
                </a:solidFill>
                <a:latin typeface="Times New Roman"/>
              </a:rPr>
              <a:t>Cruising Speed.</a:t>
            </a:r>
          </a:p>
          <a:p>
            <a:pPr marL="514350" indent="-514350" algn="just">
              <a:buAutoNum type="arabicPeriod"/>
            </a:pPr>
            <a:r>
              <a:rPr lang="en-GB" sz="3000" dirty="0">
                <a:solidFill>
                  <a:srgbClr val="000000"/>
                </a:solidFill>
                <a:latin typeface="Times New Roman"/>
              </a:rPr>
              <a:t>Energy consumption(Wh/km) in each Mode in a Ride. </a:t>
            </a:r>
          </a:p>
          <a:p>
            <a:pPr marL="514350" indent="-514350" algn="just">
              <a:buAutoNum type="arabicPeriod"/>
            </a:pPr>
            <a:r>
              <a:rPr lang="en-GB" sz="3000" dirty="0">
                <a:solidFill>
                  <a:srgbClr val="000000"/>
                </a:solidFill>
                <a:latin typeface="Times New Roman"/>
              </a:rPr>
              <a:t>Distance travelled in each Mode in a Ride.</a:t>
            </a:r>
          </a:p>
          <a:p>
            <a:pPr marL="514350" indent="-514350" algn="just">
              <a:buAutoNum type="arabicPeriod"/>
            </a:pPr>
            <a:endParaRPr lang="en-GB" sz="3000" dirty="0">
              <a:solidFill>
                <a:srgbClr val="000000"/>
              </a:solidFill>
              <a:latin typeface="Times New Roman"/>
            </a:endParaRPr>
          </a:p>
          <a:p>
            <a:pPr marL="0" indent="0" algn="just">
              <a:buNone/>
            </a:pPr>
            <a:r>
              <a:rPr lang="en-GB" sz="3000" dirty="0">
                <a:solidFill>
                  <a:srgbClr val="000000"/>
                </a:solidFill>
                <a:latin typeface="Times New Roman"/>
              </a:rPr>
              <a:t>And few more!</a:t>
            </a:r>
          </a:p>
          <a:p>
            <a:pPr marL="514350" indent="-514350" algn="just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72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sz="3000" b="1" dirty="0">
                <a:solidFill>
                  <a:srgbClr val="000000"/>
                </a:solidFill>
                <a:latin typeface="Times New Roman"/>
              </a:rPr>
              <a:t>Accessories</a:t>
            </a:r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sz="3000" b="1" dirty="0">
                <a:solidFill>
                  <a:srgbClr val="000000"/>
                </a:solidFill>
                <a:latin typeface="Times New Roman"/>
              </a:rPr>
              <a:t>Made for Analysis</a:t>
            </a:r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(Python)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sz="3000" dirty="0">
                <a:solidFill>
                  <a:srgbClr val="000000"/>
                </a:solidFill>
                <a:latin typeface="Times New Roman"/>
              </a:rPr>
              <a:t>Code to crop out anomalies in the ride data</a:t>
            </a:r>
          </a:p>
          <a:p>
            <a:pPr algn="just"/>
            <a:r>
              <a:rPr sz="3000" dirty="0">
                <a:solidFill>
                  <a:srgbClr val="000000"/>
                </a:solidFill>
                <a:latin typeface="Times New Roman"/>
              </a:rPr>
              <a:t>Code for merging Log and Km files</a:t>
            </a:r>
          </a:p>
          <a:p>
            <a:pPr algn="just"/>
            <a:r>
              <a:rPr sz="3000" dirty="0">
                <a:solidFill>
                  <a:srgbClr val="000000"/>
                </a:solidFill>
                <a:latin typeface="Times New Roman"/>
              </a:rPr>
              <a:t>Code for splitting data by </a:t>
            </a:r>
            <a:r>
              <a:rPr lang="en-GB" sz="3000" dirty="0">
                <a:solidFill>
                  <a:srgbClr val="000000"/>
                </a:solidFill>
                <a:latin typeface="Times New Roman"/>
              </a:rPr>
              <a:t>ride</a:t>
            </a:r>
            <a:r>
              <a:rPr sz="3000" dirty="0">
                <a:solidFill>
                  <a:srgbClr val="000000"/>
                </a:solidFill>
                <a:latin typeface="Times New Roman"/>
              </a:rPr>
              <a:t>(if data contains multiple rides)</a:t>
            </a:r>
          </a:p>
          <a:p>
            <a:pPr algn="just"/>
            <a:r>
              <a:rPr sz="3000" dirty="0">
                <a:solidFill>
                  <a:srgbClr val="000000"/>
                </a:solidFill>
                <a:latin typeface="Times New Roman"/>
              </a:rPr>
              <a:t>Code for merging each ride’s analysis and daily analysis into a single sheet for a complete overview</a:t>
            </a:r>
          </a:p>
          <a:p>
            <a:pPr algn="just"/>
            <a:r>
              <a:rPr sz="3000" dirty="0">
                <a:solidFill>
                  <a:srgbClr val="000000"/>
                </a:solidFill>
                <a:latin typeface="Times New Roman"/>
              </a:rPr>
              <a:t>Automated dynamic graph generation</a:t>
            </a:r>
          </a:p>
        </p:txBody>
      </p:sp>
    </p:spTree>
    <p:extLst>
      <p:ext uri="{BB962C8B-B14F-4D97-AF65-F5344CB8AC3E}">
        <p14:creationId xmlns:p14="http://schemas.microsoft.com/office/powerpoint/2010/main" val="826433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0CA-882A-4DB3-A394-573362F9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21" y="274638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Crop out anomalies in the ride data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67B506-C44E-4D80-A2F0-967D2414D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842" y="1595596"/>
            <a:ext cx="8039958" cy="452596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86EBED7-FB00-454C-A7F0-651146B13469}"/>
              </a:ext>
            </a:extLst>
          </p:cNvPr>
          <p:cNvSpPr/>
          <p:nvPr/>
        </p:nvSpPr>
        <p:spPr>
          <a:xfrm>
            <a:off x="3713400" y="3665880"/>
            <a:ext cx="731520" cy="731520"/>
          </a:xfrm>
          <a:prstGeom prst="ellipse">
            <a:avLst/>
          </a:prstGeom>
          <a:noFill/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ECB060-BC9D-4808-93FD-FE643AE5B6A9}"/>
              </a:ext>
            </a:extLst>
          </p:cNvPr>
          <p:cNvSpPr/>
          <p:nvPr/>
        </p:nvSpPr>
        <p:spPr>
          <a:xfrm>
            <a:off x="5694600" y="4294141"/>
            <a:ext cx="731520" cy="731520"/>
          </a:xfrm>
          <a:prstGeom prst="ellipse">
            <a:avLst/>
          </a:prstGeom>
          <a:noFill/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521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A3CCD-AE1B-4DF5-9806-2A8E31346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1789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Anomaly Detection Problem</a:t>
            </a:r>
            <a:endParaRPr lang="en-GB" dirty="0"/>
          </a:p>
          <a:p>
            <a:pPr algn="just"/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Purpose</a:t>
            </a:r>
            <a:endParaRPr lang="en-GB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GB" sz="3000" dirty="0">
                <a:solidFill>
                  <a:srgbClr val="000000"/>
                </a:solidFill>
                <a:latin typeface="Times New Roman"/>
              </a:rPr>
              <a:t>Detect and remove anomalies in ride data.</a:t>
            </a:r>
          </a:p>
          <a:p>
            <a:pPr algn="just"/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Example Anomaly</a:t>
            </a:r>
            <a:endParaRPr lang="en-GB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GB" sz="3000" dirty="0">
                <a:solidFill>
                  <a:srgbClr val="000000"/>
                </a:solidFill>
                <a:latin typeface="Times New Roman"/>
              </a:rPr>
              <a:t>Sudden, unrealistic increase in SOC during a ride.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GB" sz="3000" dirty="0">
                <a:solidFill>
                  <a:srgbClr val="000000"/>
                </a:solidFill>
                <a:latin typeface="Times New Roman"/>
              </a:rPr>
              <a:t>Missing of data in between the ride.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87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1ACB9-F2A7-4132-9D19-59CD8A751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9005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Anomaly Handling Process</a:t>
            </a:r>
            <a:endParaRPr lang="en-GB" dirty="0"/>
          </a:p>
          <a:p>
            <a:pPr algn="just"/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Detection</a:t>
            </a:r>
            <a:endParaRPr lang="en-GB" dirty="0"/>
          </a:p>
          <a:p>
            <a:pPr lvl="1" algn="just"/>
            <a:r>
              <a:rPr lang="en-GB" sz="3000" dirty="0">
                <a:solidFill>
                  <a:srgbClr val="000000"/>
                </a:solidFill>
                <a:latin typeface="Times New Roman"/>
              </a:rPr>
              <a:t>Identify anomalies through visual inspection of graphs.</a:t>
            </a:r>
          </a:p>
          <a:p>
            <a:pPr algn="just"/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Removal</a:t>
            </a:r>
            <a:endParaRPr lang="en-GB" dirty="0"/>
          </a:p>
          <a:p>
            <a:pPr lvl="1" algn="just"/>
            <a:r>
              <a:rPr lang="en-GB" sz="3000" dirty="0">
                <a:solidFill>
                  <a:srgbClr val="000000"/>
                </a:solidFill>
                <a:latin typeface="Times New Roman"/>
              </a:rPr>
              <a:t>User can specify time range to remove anomalous data.</a:t>
            </a:r>
          </a:p>
          <a:p>
            <a:pPr algn="just"/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Outcome</a:t>
            </a:r>
            <a:endParaRPr lang="en-GB" dirty="0"/>
          </a:p>
          <a:p>
            <a:pPr lvl="1" algn="just"/>
            <a:r>
              <a:rPr lang="en-GB" sz="3000" dirty="0">
                <a:solidFill>
                  <a:srgbClr val="000000"/>
                </a:solidFill>
                <a:latin typeface="Times New Roman"/>
              </a:rPr>
              <a:t>Clean and reliable data for accurate analysis.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24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6553-A0E5-40BC-BFC6-6576EAC2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54466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Code for splitting data by ride(if data contains multiple rides)</a:t>
            </a:r>
            <a:br>
              <a:rPr lang="en-GB" b="1" dirty="0"/>
            </a:b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97AAB6-3637-4750-8EE7-935706554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9" y="2269386"/>
            <a:ext cx="9107802" cy="2319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6670E0A-6971-4571-85A8-8F14A6F07C71}"/>
              </a:ext>
            </a:extLst>
          </p:cNvPr>
          <p:cNvSpPr/>
          <p:nvPr/>
        </p:nvSpPr>
        <p:spPr>
          <a:xfrm>
            <a:off x="147063" y="2089069"/>
            <a:ext cx="2736095" cy="2194560"/>
          </a:xfrm>
          <a:prstGeom prst="ellipse">
            <a:avLst/>
          </a:prstGeom>
          <a:noFill/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39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3B58D49-7B00-45E0-9EEC-B71290F434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4347" y="1166843"/>
            <a:ext cx="80264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Cropping Ride Data Based on SOC Parameter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Need for Data Cropping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Isolates individual rides from continuous data logs.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Criterion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Use SOC (State of Charge) parameter to identify ride boundaries.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7928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F190-1F8F-4B93-B50C-8051D5322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8052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Cropping Process and Outcome</a:t>
            </a:r>
            <a:endParaRPr lang="en-GB" dirty="0"/>
          </a:p>
          <a:p>
            <a:pPr marL="0" indent="0" algn="just">
              <a:buNone/>
            </a:pPr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Process</a:t>
            </a:r>
            <a:endParaRPr lang="en-GB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rgbClr val="000000"/>
                </a:solidFill>
                <a:latin typeface="Times New Roman"/>
              </a:rPr>
              <a:t>Splits rides based on SOC difference threshold.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rgbClr val="000000"/>
                </a:solidFill>
                <a:latin typeface="Times New Roman"/>
              </a:rPr>
              <a:t>Threshold set to detect significant changes (e.g., &gt;30% SOC).</a:t>
            </a:r>
          </a:p>
          <a:p>
            <a:pPr marL="0" indent="0" algn="just">
              <a:buNone/>
            </a:pPr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Outcome</a:t>
            </a:r>
            <a:endParaRPr lang="en-GB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rgbClr val="000000"/>
                </a:solidFill>
                <a:latin typeface="Times New Roman"/>
              </a:rPr>
              <a:t>Clean, segmented ride data for accurate analysis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4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7BFB-BE4D-4A40-987C-B36A553A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Automated Dynamic Graph Generation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C25972-9713-4A9C-84BC-1A7958A99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70075"/>
            <a:ext cx="8229600" cy="3986212"/>
          </a:xfrm>
        </p:spPr>
      </p:pic>
    </p:spTree>
    <p:extLst>
      <p:ext uri="{BB962C8B-B14F-4D97-AF65-F5344CB8AC3E}">
        <p14:creationId xmlns:p14="http://schemas.microsoft.com/office/powerpoint/2010/main" val="387353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" y="1600200"/>
            <a:ext cx="8981440" cy="4525963"/>
          </a:xfrm>
        </p:spPr>
        <p:txBody>
          <a:bodyPr>
            <a:normAutofit/>
          </a:bodyPr>
          <a:lstStyle/>
          <a:p>
            <a:pPr algn="just"/>
            <a:r>
              <a:rPr sz="3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KAMALESHKUMAR BALAMURUGAN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3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Duration</a:t>
            </a:r>
            <a:r>
              <a:rPr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January 2024 - June 2024</a:t>
            </a:r>
          </a:p>
          <a:p>
            <a:pPr algn="just"/>
            <a:r>
              <a:rPr sz="3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Presentation</a:t>
            </a:r>
            <a:r>
              <a:rPr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On completion of the internship period and in anticipation of conversion to a full-time employee role, I am using this presentation to showcase my contributions.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5D92-A0E3-4865-9840-D7AE51A6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Features of the Dynamic 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1446D-A364-48DC-93A0-2F87B74EF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Checkbox</a:t>
            </a:r>
            <a:r>
              <a:rPr lang="en-GB" sz="3000" dirty="0">
                <a:solidFill>
                  <a:srgbClr val="000000"/>
                </a:solidFill>
                <a:latin typeface="Times New Roman"/>
              </a:rPr>
              <a:t>: Easily select and view the desired parameters.</a:t>
            </a:r>
          </a:p>
          <a:p>
            <a:pPr algn="just"/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Cursor</a:t>
            </a:r>
            <a:r>
              <a:rPr lang="en-GB" sz="3000" dirty="0">
                <a:solidFill>
                  <a:srgbClr val="000000"/>
                </a:solidFill>
                <a:latin typeface="Times New Roman"/>
              </a:rPr>
              <a:t>: Hover over the graph to see precise values.</a:t>
            </a:r>
          </a:p>
          <a:p>
            <a:pPr algn="just"/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Pan</a:t>
            </a:r>
            <a:r>
              <a:rPr lang="en-GB" sz="3000" dirty="0">
                <a:solidFill>
                  <a:srgbClr val="000000"/>
                </a:solidFill>
                <a:latin typeface="Times New Roman"/>
              </a:rPr>
              <a:t>: Move the view horizontally or vertically to explore different parts of a larger image.</a:t>
            </a:r>
          </a:p>
          <a:p>
            <a:pPr algn="just"/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Zoom</a:t>
            </a:r>
            <a:r>
              <a:rPr lang="en-GB" sz="3000" dirty="0">
                <a:solidFill>
                  <a:srgbClr val="000000"/>
                </a:solidFill>
                <a:latin typeface="Times New Roman"/>
              </a:rPr>
              <a:t>: Adjust the magnification to focus on specific areas of the graph.</a:t>
            </a:r>
          </a:p>
          <a:p>
            <a:pPr marL="0" indent="0" algn="just">
              <a:buNone/>
            </a:pPr>
            <a:r>
              <a:rPr lang="en-GB" sz="3000" dirty="0">
                <a:solidFill>
                  <a:srgbClr val="000000"/>
                </a:solidFill>
                <a:latin typeface="Times New Roman"/>
              </a:rPr>
              <a:t>These features enhance the usability and interactivity of the dynamic graph, making data visualization more efficient and user-friendly.</a:t>
            </a:r>
          </a:p>
        </p:txBody>
      </p:sp>
    </p:spTree>
    <p:extLst>
      <p:ext uri="{BB962C8B-B14F-4D97-AF65-F5344CB8AC3E}">
        <p14:creationId xmlns:p14="http://schemas.microsoft.com/office/powerpoint/2010/main" val="807098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37CE7-113B-41BD-A013-315CFD44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>
                <a:solidFill>
                  <a:srgbClr val="000000"/>
                </a:solidFill>
                <a:latin typeface="Times New Roman"/>
              </a:rPr>
              <a:t>1. b. Battery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0DED0-47DE-4282-9E35-4A144646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sz="3000" dirty="0">
                <a:solidFill>
                  <a:srgbClr val="000000"/>
                </a:solidFill>
                <a:latin typeface="Times New Roman"/>
              </a:rPr>
              <a:t>Parameters Added:</a:t>
            </a:r>
          </a:p>
          <a:p>
            <a:pPr marL="514350" indent="-514350" algn="just">
              <a:buAutoNum type="arabicPeriod"/>
            </a:pPr>
            <a:r>
              <a:rPr lang="en-GB" sz="3000" dirty="0">
                <a:solidFill>
                  <a:srgbClr val="000000"/>
                </a:solidFill>
                <a:latin typeface="Times New Roman"/>
              </a:rPr>
              <a:t>Cycle Count of the Battery(Used in the ride).</a:t>
            </a:r>
          </a:p>
          <a:p>
            <a:pPr marL="514350" indent="-514350" algn="just">
              <a:buAutoNum type="arabicPeriod"/>
            </a:pPr>
            <a:r>
              <a:rPr lang="en-GB" sz="3000" dirty="0">
                <a:solidFill>
                  <a:srgbClr val="000000"/>
                </a:solidFill>
                <a:latin typeface="Times New Roman"/>
              </a:rPr>
              <a:t>SOH of the Battery.</a:t>
            </a:r>
          </a:p>
          <a:p>
            <a:pPr marL="514350" indent="-514350" algn="just">
              <a:buAutoNum type="arabicPeriod"/>
            </a:pPr>
            <a:endParaRPr lang="en-GB" dirty="0"/>
          </a:p>
          <a:p>
            <a:pPr marL="0" indent="0" algn="just">
              <a:buNone/>
            </a:pPr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Battery ID not yet added in </a:t>
            </a:r>
            <a:r>
              <a:rPr lang="en-GB" sz="3000" b="1" dirty="0" err="1">
                <a:solidFill>
                  <a:srgbClr val="000000"/>
                </a:solidFill>
                <a:latin typeface="Times New Roman"/>
              </a:rPr>
              <a:t>Bytebeam</a:t>
            </a:r>
            <a:r>
              <a:rPr lang="en-GB" sz="3000" dirty="0">
                <a:solidFill>
                  <a:srgbClr val="000000"/>
                </a:solidFill>
                <a:latin typeface="Times New Roman"/>
              </a:rPr>
              <a:t>. Once added, we will add Battery ID as a parameter to be analysed in the analysis, it will differentiate which battery was used for each individual rides.</a:t>
            </a:r>
          </a:p>
          <a:p>
            <a:pPr marL="0" indent="0" algn="just">
              <a:buNone/>
            </a:pPr>
            <a:endParaRPr lang="en-GB" dirty="0"/>
          </a:p>
          <a:p>
            <a:pPr marL="514350" indent="-514350" algn="just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52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4000" b="1" dirty="0">
                <a:solidFill>
                  <a:srgbClr val="000000"/>
                </a:solidFill>
                <a:latin typeface="Times New Roman"/>
              </a:rPr>
              <a:t>1. c. </a:t>
            </a:r>
            <a:r>
              <a:rPr sz="4000" b="1" dirty="0">
                <a:solidFill>
                  <a:srgbClr val="000000"/>
                </a:solidFill>
                <a:latin typeface="Times New Roman"/>
              </a:rPr>
              <a:t>Issues (Automating RCA)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3494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Introduction to Issue Analysis and Automation</a:t>
            </a:r>
          </a:p>
          <a:p>
            <a:pPr marL="0" indent="0" algn="just">
              <a:buNone/>
            </a:pPr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Overview</a:t>
            </a:r>
            <a:endParaRPr lang="en-GB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rgbClr val="000000"/>
                </a:solidFill>
                <a:latin typeface="Times New Roman"/>
              </a:rPr>
              <a:t>Automated Root Cause Analysis (RCA) using ChatGPT API.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rgbClr val="000000"/>
                </a:solidFill>
                <a:latin typeface="Times New Roman"/>
              </a:rPr>
              <a:t>Aim: Create user-understandable explanations (Root cause) for various warnings.</a:t>
            </a:r>
          </a:p>
        </p:txBody>
      </p:sp>
    </p:spTree>
    <p:extLst>
      <p:ext uri="{BB962C8B-B14F-4D97-AF65-F5344CB8AC3E}">
        <p14:creationId xmlns:p14="http://schemas.microsoft.com/office/powerpoint/2010/main" val="1340276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622BD-472F-4CF7-BB29-BCB203C64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Brainstorming and Identifying Issues</a:t>
            </a:r>
          </a:p>
          <a:p>
            <a:pPr marL="0" indent="0" algn="just">
              <a:buNone/>
            </a:pPr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Collaborative Effort</a:t>
            </a:r>
            <a:endParaRPr lang="en-GB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rgbClr val="000000"/>
                </a:solidFill>
                <a:latin typeface="Times New Roman"/>
              </a:rPr>
              <a:t>Team brainstormed potential causes for various warnings.</a:t>
            </a:r>
          </a:p>
          <a:p>
            <a:pPr marL="0" indent="0" algn="just">
              <a:buNone/>
            </a:pPr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Examples of Warnings</a:t>
            </a:r>
            <a:endParaRPr lang="en-GB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rgbClr val="000000"/>
                </a:solidFill>
                <a:latin typeface="Times New Roman"/>
              </a:rPr>
              <a:t>Cell under-voltage warning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rgbClr val="000000"/>
                </a:solidFill>
                <a:latin typeface="Times New Roman"/>
              </a:rPr>
              <a:t>Controller over-temperature warning.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18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F3A25-7E97-4D2C-8C54-17CCDBD1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Developing Conditional Statements</a:t>
            </a:r>
          </a:p>
          <a:p>
            <a:pPr marL="0" indent="0" algn="just">
              <a:buNone/>
            </a:pPr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Creating If Cases</a:t>
            </a:r>
            <a:endParaRPr lang="en-GB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rgbClr val="000000"/>
                </a:solidFill>
                <a:latin typeface="Times New Roman"/>
              </a:rPr>
              <a:t>Multiple causes identified for each warning.</a:t>
            </a:r>
          </a:p>
          <a:p>
            <a:pPr marL="457200" lvl="1" indent="0" algn="just">
              <a:buNone/>
            </a:pPr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Example: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Controller Over Temperature</a:t>
            </a:r>
            <a:r>
              <a:rPr lang="en-GB" sz="3000" dirty="0">
                <a:solidFill>
                  <a:srgbClr val="000000"/>
                </a:solidFill>
                <a:latin typeface="Times New Roman"/>
              </a:rPr>
              <a:t>: Temperature exceeds a specific threshold.</a:t>
            </a:r>
          </a:p>
          <a:p>
            <a:pPr marL="1828800" lvl="3" indent="-457200" algn="just">
              <a:buFont typeface="+mj-lt"/>
              <a:buAutoNum type="alphaLcParenR"/>
            </a:pPr>
            <a:r>
              <a:rPr lang="en-GB" sz="3000" dirty="0">
                <a:solidFill>
                  <a:srgbClr val="000000"/>
                </a:solidFill>
                <a:latin typeface="Times New Roman"/>
              </a:rPr>
              <a:t>Further conditions explored: Why the temperature increases?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985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565A1B3-43A6-498E-B8CA-E443E63057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9120" y="1136064"/>
            <a:ext cx="7985760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Arial" panose="020B0604020202020204" pitchFamily="34" charset="0"/>
              </a:rPr>
              <a:t>Using ChatGPT API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Arial" panose="020B0604020202020204" pitchFamily="34" charset="0"/>
              </a:rPr>
              <a:t>Automated the creation of root cause explanations.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Arial" panose="020B0604020202020204" pitchFamily="34" charset="0"/>
              </a:rPr>
              <a:t>Example Process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Arial" panose="020B0604020202020204" pitchFamily="34" charset="0"/>
              </a:rPr>
              <a:t>Input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Arial" panose="020B0604020202020204" pitchFamily="34" charset="0"/>
              </a:rPr>
              <a:t>: Collected data such as temperature, voltage.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Arial" panose="020B0604020202020204" pitchFamily="34" charset="0"/>
              </a:rPr>
              <a:t>Processing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Arial" panose="020B0604020202020204" pitchFamily="34" charset="0"/>
              </a:rPr>
              <a:t>: Conditional checks to identify potential causes.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Arial" panose="020B0604020202020204" pitchFamily="34" charset="0"/>
              </a:rPr>
              <a:t>Output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Arial" panose="020B0604020202020204" pitchFamily="34" charset="0"/>
              </a:rPr>
              <a:t>: User-understandable explanations.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406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FF844-0D54-4825-8426-850174959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Results and Insights</a:t>
            </a:r>
          </a:p>
          <a:p>
            <a:pPr marL="0" indent="0" algn="just">
              <a:buNone/>
            </a:pPr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Automated Explanations</a:t>
            </a:r>
            <a:endParaRPr lang="en-GB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rgbClr val="000000"/>
                </a:solidFill>
                <a:latin typeface="Times New Roman"/>
              </a:rPr>
              <a:t>Generated clear, understandable explanations for RCA(Root Cause Analysis).</a:t>
            </a:r>
          </a:p>
          <a:p>
            <a:pPr marL="0" indent="0" algn="just">
              <a:buNone/>
            </a:pPr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Benefits</a:t>
            </a:r>
            <a:endParaRPr lang="en-GB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rgbClr val="000000"/>
                </a:solidFill>
                <a:latin typeface="Times New Roman"/>
              </a:rPr>
              <a:t>Improved diagnostic process.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rgbClr val="000000"/>
                </a:solidFill>
                <a:latin typeface="Times New Roman"/>
              </a:rPr>
              <a:t>Easier to report the RCA.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44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GB" sz="4000" b="1" dirty="0">
                <a:solidFill>
                  <a:srgbClr val="000000"/>
                </a:solidFill>
                <a:latin typeface="Times New Roman"/>
              </a:rPr>
              <a:t>2. </a:t>
            </a:r>
            <a:r>
              <a:rPr sz="4000" b="1" dirty="0">
                <a:solidFill>
                  <a:srgbClr val="000000"/>
                </a:solidFill>
                <a:latin typeface="Times New Roman"/>
              </a:rPr>
              <a:t>Hardware in Loop Setup (for VCU)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3000" dirty="0">
                <a:solidFill>
                  <a:srgbClr val="000000"/>
                </a:solidFill>
                <a:latin typeface="Times New Roman"/>
              </a:rPr>
              <a:t>(a) Hardware: </a:t>
            </a:r>
            <a:r>
              <a:rPr lang="en-GB" sz="3000" dirty="0">
                <a:solidFill>
                  <a:srgbClr val="000000"/>
                </a:solidFill>
                <a:latin typeface="Times New Roman"/>
              </a:rPr>
              <a:t>Developed the </a:t>
            </a:r>
            <a:r>
              <a:rPr sz="3000" dirty="0">
                <a:solidFill>
                  <a:srgbClr val="000000"/>
                </a:solidFill>
                <a:latin typeface="Times New Roman"/>
              </a:rPr>
              <a:t>HIL made by </a:t>
            </a:r>
            <a:r>
              <a:rPr lang="en-GB" sz="3000" dirty="0">
                <a:solidFill>
                  <a:srgbClr val="000000"/>
                </a:solidFill>
                <a:latin typeface="Times New Roman"/>
              </a:rPr>
              <a:t>Sanjith, </a:t>
            </a:r>
            <a:r>
              <a:rPr sz="3000" dirty="0">
                <a:solidFill>
                  <a:srgbClr val="000000"/>
                </a:solidFill>
                <a:latin typeface="Times New Roman"/>
              </a:rPr>
              <a:t>Anil and simulated the</a:t>
            </a:r>
            <a:r>
              <a:rPr lang="en-GB" sz="3000" dirty="0">
                <a:solidFill>
                  <a:srgbClr val="000000"/>
                </a:solidFill>
                <a:latin typeface="Times New Roman"/>
              </a:rPr>
              <a:t> connectM-VCU</a:t>
            </a:r>
            <a:r>
              <a:rPr sz="3000" dirty="0">
                <a:solidFill>
                  <a:srgbClr val="000000"/>
                </a:solidFill>
                <a:latin typeface="Times New Roman"/>
              </a:rPr>
              <a:t> hardware setup.</a:t>
            </a:r>
          </a:p>
          <a:p>
            <a:pPr algn="just"/>
            <a:r>
              <a:rPr sz="3000" dirty="0">
                <a:solidFill>
                  <a:srgbClr val="000000"/>
                </a:solidFill>
                <a:latin typeface="Times New Roman"/>
              </a:rPr>
              <a:t>(b) Software: Developed code for ESP32 to act as a HIL test setup.</a:t>
            </a:r>
          </a:p>
          <a:p>
            <a:pPr algn="just"/>
            <a:r>
              <a:rPr sz="3000" dirty="0">
                <a:solidFill>
                  <a:srgbClr val="000000"/>
                </a:solidFill>
                <a:latin typeface="Times New Roman"/>
              </a:rPr>
              <a:t>(c) UI Interface: Designed and refined user interface for seamless interaction with the VCU. More flexible and scalable than the hardware HIL setup.</a:t>
            </a:r>
          </a:p>
        </p:txBody>
      </p:sp>
    </p:spTree>
    <p:extLst>
      <p:ext uri="{BB962C8B-B14F-4D97-AF65-F5344CB8AC3E}">
        <p14:creationId xmlns:p14="http://schemas.microsoft.com/office/powerpoint/2010/main" val="3369956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01A4-3032-42DE-8E36-5D6375A7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HIL (SOFTWARE)</a:t>
            </a:r>
            <a:endParaRPr lang="en-US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3BAE91E-A302-473B-9863-881E0EE925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50" y="1600200"/>
            <a:ext cx="691989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339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2EE1-1CA2-4F59-9980-2F3E5FFF8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Hardware Component</a:t>
            </a:r>
          </a:p>
          <a:p>
            <a:pPr marL="0" indent="0" algn="just">
              <a:buNone/>
            </a:pPr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Hardware Enhancements</a:t>
            </a:r>
            <a:endParaRPr lang="en-GB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rgbClr val="000000"/>
                </a:solidFill>
                <a:latin typeface="Times New Roman"/>
              </a:rPr>
              <a:t>Added switches to existing HIL setup by Anil.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rgbClr val="000000"/>
                </a:solidFill>
                <a:latin typeface="Times New Roman"/>
              </a:rPr>
              <a:t>Simulated VCU from ConnectM with the HIL hardware setup.</a:t>
            </a:r>
          </a:p>
          <a:p>
            <a:pPr marL="0" indent="0" algn="just">
              <a:buNone/>
            </a:pPr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Key Features</a:t>
            </a:r>
            <a:endParaRPr lang="en-GB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rgbClr val="000000"/>
                </a:solidFill>
                <a:latin typeface="Times New Roman"/>
              </a:rPr>
              <a:t>Integration of physical switches for controls (e.g., ignition, brake).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6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4986-7734-430B-9887-28D95DFC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F4612EC-F914-4FB4-A75D-D1ADABF5A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Software with Python </a:t>
            </a:r>
          </a:p>
          <a:p>
            <a:pPr marL="1257300" lvl="2" indent="-457200" algn="just">
              <a:buFont typeface="+mj-lt"/>
              <a:buAutoNum type="alphaLcPeriod"/>
            </a:pPr>
            <a:r>
              <a:rPr lang="en-GB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Ride Based Analysis</a:t>
            </a:r>
          </a:p>
          <a:p>
            <a:pPr marL="1257300" lvl="2" indent="-457200" algn="just">
              <a:buFont typeface="+mj-lt"/>
              <a:buAutoNum type="alphaLcPeriod"/>
            </a:pPr>
            <a:r>
              <a:rPr lang="en-GB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 Analysis</a:t>
            </a:r>
          </a:p>
          <a:p>
            <a:pPr marL="1257300" lvl="2" indent="-457200" algn="just">
              <a:buFont typeface="+mj-lt"/>
              <a:buAutoNum type="alphaLcPeriod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 (Automating RCA with ChatGPT- OpenAI API)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in Loop (HIL) Setup for Vehicle Control Unit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Fingerprint Authentication in place of Key ignition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Deration Experiment with ESP32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01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A8619-EB1A-408D-8CF7-99F2527A5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3000" b="1" dirty="0">
                <a:solidFill>
                  <a:srgbClr val="000000"/>
                </a:solidFill>
                <a:latin typeface="Times New Roman"/>
              </a:rPr>
              <a:t>Software Development</a:t>
            </a:r>
          </a:p>
          <a:p>
            <a:pPr marL="0" indent="0" algn="just">
              <a:buNone/>
            </a:pPr>
            <a:r>
              <a:rPr lang="en-US" sz="3000" b="1" dirty="0">
                <a:solidFill>
                  <a:srgbClr val="000000"/>
                </a:solidFill>
                <a:latin typeface="Times New Roman"/>
              </a:rPr>
              <a:t>ESP32 Programming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Times New Roman"/>
              </a:rPr>
              <a:t>Developed code for ESP32 microcontroller to act as HIL test setup with the guidance of Sanjith.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Times New Roman"/>
              </a:rPr>
              <a:t>Utilized TWAI (Twin Wire Automotive Interface) and CAN communication.</a:t>
            </a:r>
          </a:p>
          <a:p>
            <a:pPr marL="0" indent="0" algn="just">
              <a:buNone/>
            </a:pPr>
            <a:r>
              <a:rPr lang="en-US" sz="3000" b="1" dirty="0">
                <a:solidFill>
                  <a:srgbClr val="000000"/>
                </a:solidFill>
                <a:latin typeface="Times New Roman"/>
              </a:rPr>
              <a:t>Functionality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Times New Roman"/>
              </a:rPr>
              <a:t>ESP32 simulates signals transmitted from MCU to VCU.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Times New Roman"/>
              </a:rPr>
              <a:t>Mimics real-world automotive communication protocols.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88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37D40-4F81-4135-8B53-53DEA9BF5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000" b="1" dirty="0">
                <a:solidFill>
                  <a:srgbClr val="000000"/>
                </a:solidFill>
                <a:latin typeface="Times New Roman"/>
              </a:rPr>
              <a:t>UI Interface Design</a:t>
            </a:r>
          </a:p>
          <a:p>
            <a:pPr algn="just"/>
            <a:r>
              <a:rPr lang="en-US" sz="3000" b="1" dirty="0">
                <a:solidFill>
                  <a:srgbClr val="000000"/>
                </a:solidFill>
                <a:latin typeface="Times New Roman"/>
              </a:rPr>
              <a:t>User Interface Development</a:t>
            </a:r>
            <a:endParaRPr lang="en-US" dirty="0"/>
          </a:p>
          <a:p>
            <a:pPr lvl="1" algn="just"/>
            <a:r>
              <a:rPr lang="en-US" sz="3000" dirty="0">
                <a:solidFill>
                  <a:srgbClr val="000000"/>
                </a:solidFill>
                <a:latin typeface="Times New Roman"/>
              </a:rPr>
              <a:t>Designed a user-friendly UI using Python (tkinter) with Annmon James.</a:t>
            </a:r>
          </a:p>
          <a:p>
            <a:pPr lvl="1" algn="just"/>
            <a:r>
              <a:rPr lang="en-US" sz="3000" dirty="0">
                <a:solidFill>
                  <a:srgbClr val="000000"/>
                </a:solidFill>
                <a:latin typeface="Times New Roman"/>
              </a:rPr>
              <a:t>Ensures seamless interaction with the VCU.</a:t>
            </a:r>
          </a:p>
          <a:p>
            <a:pPr algn="just"/>
            <a:r>
              <a:rPr lang="en-US" sz="3000" b="1" dirty="0">
                <a:solidFill>
                  <a:srgbClr val="000000"/>
                </a:solidFill>
                <a:latin typeface="Times New Roman"/>
              </a:rPr>
              <a:t>Components</a:t>
            </a:r>
            <a:endParaRPr lang="en-US" dirty="0"/>
          </a:p>
          <a:p>
            <a:pPr lvl="1" algn="just"/>
            <a:r>
              <a:rPr lang="en-US" sz="3000" b="1" dirty="0">
                <a:solidFill>
                  <a:srgbClr val="000000"/>
                </a:solidFill>
                <a:latin typeface="Times New Roman"/>
              </a:rPr>
              <a:t>Switches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: Ignition, brake, etc.</a:t>
            </a:r>
          </a:p>
          <a:p>
            <a:pPr lvl="1" algn="just"/>
            <a:r>
              <a:rPr lang="en-US" sz="3000" b="1" dirty="0">
                <a:solidFill>
                  <a:srgbClr val="000000"/>
                </a:solidFill>
                <a:latin typeface="Times New Roman"/>
              </a:rPr>
              <a:t>Sliders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: Throttle, SOC, etc.</a:t>
            </a:r>
          </a:p>
          <a:p>
            <a:pPr lvl="1" algn="just"/>
            <a:r>
              <a:rPr lang="en-US" sz="3000" b="1" dirty="0">
                <a:solidFill>
                  <a:srgbClr val="000000"/>
                </a:solidFill>
                <a:latin typeface="Times New Roman"/>
              </a:rPr>
              <a:t>Warnings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: Display multiple warning indicators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61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76F5A-4E13-4AF8-9C4A-ADA33B346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Advantages of UI-based HIL Setup</a:t>
            </a:r>
          </a:p>
          <a:p>
            <a:pPr algn="just"/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Flexibility and Scalability</a:t>
            </a:r>
            <a:endParaRPr lang="en-GB" dirty="0"/>
          </a:p>
          <a:p>
            <a:pPr lvl="1" algn="just"/>
            <a:r>
              <a:rPr lang="en-GB" sz="3000" dirty="0">
                <a:solidFill>
                  <a:srgbClr val="000000"/>
                </a:solidFill>
                <a:latin typeface="Times New Roman"/>
              </a:rPr>
              <a:t>More flexible and scalable compared to hardware-only HIL setup.</a:t>
            </a:r>
          </a:p>
          <a:p>
            <a:pPr lvl="1" algn="just"/>
            <a:r>
              <a:rPr lang="en-GB" sz="3000" dirty="0">
                <a:solidFill>
                  <a:srgbClr val="000000"/>
                </a:solidFill>
                <a:latin typeface="Times New Roman"/>
              </a:rPr>
              <a:t>Avoids the need for physical switches, reducing size and cost.</a:t>
            </a:r>
          </a:p>
          <a:p>
            <a:pPr algn="just"/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Automation and Control</a:t>
            </a:r>
            <a:endParaRPr lang="en-GB" dirty="0"/>
          </a:p>
          <a:p>
            <a:pPr lvl="1" algn="just"/>
            <a:r>
              <a:rPr lang="en-GB" sz="3000" dirty="0">
                <a:solidFill>
                  <a:srgbClr val="000000"/>
                </a:solidFill>
                <a:latin typeface="Times New Roman"/>
              </a:rPr>
              <a:t>Automated signal transmission via UART to ESP32.</a:t>
            </a:r>
          </a:p>
          <a:p>
            <a:pPr lvl="1" algn="just"/>
            <a:r>
              <a:rPr lang="en-GB" sz="3000" dirty="0">
                <a:solidFill>
                  <a:srgbClr val="000000"/>
                </a:solidFill>
                <a:latin typeface="Times New Roman"/>
              </a:rPr>
              <a:t>Simplifies testing and debugging processes.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4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15418-A267-4E49-9A7F-1C782A678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3000" b="1" dirty="0">
                <a:solidFill>
                  <a:srgbClr val="000000"/>
                </a:solidFill>
                <a:latin typeface="Times New Roman"/>
              </a:rPr>
              <a:t>Receiving CAN Messages from VCU</a:t>
            </a:r>
          </a:p>
          <a:p>
            <a:pPr algn="just"/>
            <a:r>
              <a:rPr lang="en-US" sz="3000" b="1" dirty="0">
                <a:solidFill>
                  <a:srgbClr val="000000"/>
                </a:solidFill>
                <a:latin typeface="Times New Roman"/>
              </a:rPr>
              <a:t>Code Implementation</a:t>
            </a:r>
            <a:endParaRPr lang="en-US" dirty="0"/>
          </a:p>
          <a:p>
            <a:pPr lvl="1" algn="just"/>
            <a:r>
              <a:rPr lang="en-US" sz="3000" dirty="0">
                <a:solidFill>
                  <a:srgbClr val="000000"/>
                </a:solidFill>
                <a:latin typeface="Times New Roman"/>
              </a:rPr>
              <a:t>Enhanced ESP32 code to receive CAN messages from VCU.</a:t>
            </a:r>
          </a:p>
          <a:p>
            <a:pPr lvl="1" algn="just"/>
            <a:r>
              <a:rPr lang="en-US" sz="3000" dirty="0">
                <a:solidFill>
                  <a:srgbClr val="000000"/>
                </a:solidFill>
                <a:latin typeface="Times New Roman"/>
              </a:rPr>
              <a:t>Displays received messages on an OLED display.</a:t>
            </a:r>
          </a:p>
          <a:p>
            <a:pPr algn="just"/>
            <a:r>
              <a:rPr lang="en-US" sz="3000" b="1" dirty="0">
                <a:solidFill>
                  <a:srgbClr val="000000"/>
                </a:solidFill>
                <a:latin typeface="Times New Roman"/>
              </a:rPr>
              <a:t>Functionality</a:t>
            </a:r>
            <a:endParaRPr lang="en-US" dirty="0"/>
          </a:p>
          <a:p>
            <a:pPr lvl="1" algn="just"/>
            <a:r>
              <a:rPr lang="en-US" sz="3000" dirty="0">
                <a:solidFill>
                  <a:srgbClr val="000000"/>
                </a:solidFill>
                <a:latin typeface="Times New Roman"/>
              </a:rPr>
              <a:t>Verifies signal transmission integrity.</a:t>
            </a:r>
          </a:p>
          <a:p>
            <a:pPr lvl="1" algn="just"/>
            <a:r>
              <a:rPr lang="en-US" sz="3000" dirty="0">
                <a:solidFill>
                  <a:srgbClr val="000000"/>
                </a:solidFill>
                <a:latin typeface="Times New Roman"/>
              </a:rPr>
              <a:t>Example: If MCU sends "Motor On" to VCU, OLED displays "Motor On" confirmation.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29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9BA65-3B36-4F17-8D6C-B77134AB0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OLED Display Integration</a:t>
            </a:r>
          </a:p>
          <a:p>
            <a:pPr algn="just"/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Display Features</a:t>
            </a:r>
            <a:endParaRPr lang="en-GB" dirty="0"/>
          </a:p>
          <a:p>
            <a:pPr lvl="1" algn="just"/>
            <a:r>
              <a:rPr lang="en-GB" sz="3000" dirty="0">
                <a:solidFill>
                  <a:srgbClr val="000000"/>
                </a:solidFill>
                <a:latin typeface="Times New Roman"/>
              </a:rPr>
              <a:t>Real-time feedback of signals received from VCU.</a:t>
            </a:r>
          </a:p>
          <a:p>
            <a:pPr lvl="1" algn="just"/>
            <a:r>
              <a:rPr lang="en-GB" sz="3000" dirty="0">
                <a:solidFill>
                  <a:srgbClr val="000000"/>
                </a:solidFill>
                <a:latin typeface="Times New Roman"/>
              </a:rPr>
              <a:t>Confirms proper communication and response.</a:t>
            </a:r>
          </a:p>
          <a:p>
            <a:pPr algn="just"/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Example Display</a:t>
            </a:r>
            <a:endParaRPr lang="en-GB" dirty="0"/>
          </a:p>
          <a:p>
            <a:pPr lvl="1" algn="just"/>
            <a:r>
              <a:rPr lang="en-GB" sz="3000" dirty="0">
                <a:solidFill>
                  <a:srgbClr val="000000"/>
                </a:solidFill>
                <a:latin typeface="Times New Roman"/>
              </a:rPr>
              <a:t>Show a sample OLED display output indicating received messages (e.g., "Motor On").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18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54F5648-3E35-4548-B7B8-13A00050B0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674400"/>
            <a:ext cx="83820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Arial" panose="020B0604020202020204" pitchFamily="34" charset="0"/>
              </a:rPr>
              <a:t>Comprehensive HIL Setup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Arial" panose="020B0604020202020204" pitchFamily="34" charset="0"/>
              </a:rPr>
              <a:t>Combining hardware, software, and UI for VCU simulation.</a:t>
            </a: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Arial" panose="020B0604020202020204" pitchFamily="34" charset="0"/>
              </a:rPr>
              <a:t>Real-time CAN message verification through OLED display integration.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Arial" panose="020B0604020202020204" pitchFamily="34" charset="0"/>
              </a:rPr>
              <a:t>Readiness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Arial" panose="020B0604020202020204" pitchFamily="34" charset="0"/>
              </a:rPr>
              <a:t>With the OLED display integrated, the HIL setup is now ready for ConnectM VCU.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Arial" panose="020B0604020202020204" pitchFamily="34" charset="0"/>
              </a:rPr>
              <a:t>Scalability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Arial" panose="020B0604020202020204" pitchFamily="34" charset="0"/>
              </a:rPr>
              <a:t>The setup can also be scaled for MCU and other components due to the use of CAN communication.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269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1C43B-68B3-435B-A4F7-D18E6419D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9878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3000" b="1" dirty="0">
                <a:solidFill>
                  <a:srgbClr val="000000"/>
                </a:solidFill>
                <a:latin typeface="Times New Roman"/>
              </a:rPr>
              <a:t>Project Overview:</a:t>
            </a:r>
          </a:p>
          <a:p>
            <a:pPr algn="just"/>
            <a:r>
              <a:rPr lang="en-US" sz="3000" dirty="0">
                <a:solidFill>
                  <a:srgbClr val="000000"/>
                </a:solidFill>
                <a:latin typeface="Times New Roman"/>
              </a:rPr>
              <a:t>Integrated SEN0359 Fingerprint Sensor with Arduino NANO and ignition button functionality.</a:t>
            </a:r>
          </a:p>
          <a:p>
            <a:pPr algn="just"/>
            <a:r>
              <a:rPr lang="en-US" sz="3000" dirty="0">
                <a:solidFill>
                  <a:srgbClr val="000000"/>
                </a:solidFill>
                <a:latin typeface="Times New Roman"/>
              </a:rPr>
              <a:t>Goal: Enhance security and enable secure startup mechanism using biometric authentication.</a:t>
            </a:r>
          </a:p>
          <a:p>
            <a:pPr algn="just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DF681C-77C3-4CF9-9C73-BCA2E6C6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just"/>
            <a:r>
              <a:rPr lang="en-GB" sz="4000" b="1" dirty="0">
                <a:solidFill>
                  <a:srgbClr val="000000"/>
                </a:solidFill>
                <a:latin typeface="Times New Roman"/>
              </a:rPr>
              <a:t>3. </a:t>
            </a:r>
            <a:r>
              <a:rPr sz="4000" b="1" dirty="0">
                <a:solidFill>
                  <a:srgbClr val="000000"/>
                </a:solidFill>
                <a:latin typeface="Times New Roman"/>
              </a:rPr>
              <a:t>Capacitive Fingerprint Sensor - SEN0359</a:t>
            </a:r>
          </a:p>
        </p:txBody>
      </p:sp>
    </p:spTree>
    <p:extLst>
      <p:ext uri="{BB962C8B-B14F-4D97-AF65-F5344CB8AC3E}">
        <p14:creationId xmlns:p14="http://schemas.microsoft.com/office/powerpoint/2010/main" val="2746912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4ECA-0BD5-418E-BD46-AE3B31C3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Features Implemented:</a:t>
            </a:r>
          </a:p>
          <a:p>
            <a:pPr algn="just"/>
            <a:r>
              <a:rPr lang="en-GB" sz="3000" dirty="0">
                <a:solidFill>
                  <a:srgbClr val="000000"/>
                </a:solidFill>
                <a:latin typeface="Times New Roman"/>
              </a:rPr>
              <a:t>Enrolment of up to 80 unique fingerprints.</a:t>
            </a:r>
          </a:p>
          <a:p>
            <a:pPr algn="just"/>
            <a:r>
              <a:rPr lang="en-GB" sz="3000" dirty="0">
                <a:solidFill>
                  <a:srgbClr val="000000"/>
                </a:solidFill>
                <a:latin typeface="Times New Roman"/>
              </a:rPr>
              <a:t>Verification process for registered users.</a:t>
            </a:r>
          </a:p>
          <a:p>
            <a:pPr algn="just"/>
            <a:r>
              <a:rPr lang="en-GB" sz="3000" dirty="0">
                <a:solidFill>
                  <a:srgbClr val="000000"/>
                </a:solidFill>
                <a:latin typeface="Times New Roman"/>
              </a:rPr>
              <a:t>Deletion of stored fingerprints.</a:t>
            </a:r>
          </a:p>
          <a:p>
            <a:pPr algn="just"/>
            <a:r>
              <a:rPr lang="en-GB" sz="3000" dirty="0">
                <a:solidFill>
                  <a:srgbClr val="000000"/>
                </a:solidFill>
                <a:latin typeface="Times New Roman"/>
              </a:rPr>
              <a:t>Secure ignition control based on fingerprint authentication.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57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E6989-F9CB-41BA-BF99-E01260EAF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3000" b="1" dirty="0">
                <a:solidFill>
                  <a:srgbClr val="000000"/>
                </a:solidFill>
                <a:latin typeface="Times New Roman"/>
              </a:rPr>
              <a:t>Power Supply: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The system is powered by an auxiliary lithium-ion battery, providing a dedicated power source. </a:t>
            </a:r>
          </a:p>
          <a:p>
            <a:pPr marL="0" indent="0" algn="just">
              <a:buNone/>
            </a:pPr>
            <a:r>
              <a:rPr lang="en-US" sz="3000" b="1" dirty="0">
                <a:solidFill>
                  <a:srgbClr val="000000"/>
                </a:solidFill>
                <a:latin typeface="Times New Roman"/>
              </a:rPr>
              <a:t>Ignition Control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: A relay is connected to the ignition </a:t>
            </a:r>
          </a:p>
          <a:p>
            <a:pPr marL="0" indent="0" algn="just">
              <a:buNone/>
            </a:pPr>
            <a:r>
              <a:rPr lang="en-US" sz="3000" dirty="0">
                <a:solidFill>
                  <a:srgbClr val="000000"/>
                </a:solidFill>
                <a:latin typeface="Times New Roman"/>
              </a:rPr>
              <a:t>path, allowing the system to control the vehicle's </a:t>
            </a:r>
          </a:p>
          <a:p>
            <a:pPr marL="0" indent="0" algn="just">
              <a:buNone/>
            </a:pPr>
            <a:r>
              <a:rPr lang="en-US" sz="3000" dirty="0">
                <a:solidFill>
                  <a:srgbClr val="000000"/>
                </a:solidFill>
                <a:latin typeface="Times New Roman"/>
              </a:rPr>
              <a:t>ignition. </a:t>
            </a:r>
          </a:p>
          <a:p>
            <a:pPr marL="0" indent="0" algn="just">
              <a:buNone/>
            </a:pPr>
            <a:r>
              <a:rPr lang="en-US" sz="3000" b="1" dirty="0">
                <a:solidFill>
                  <a:srgbClr val="000000"/>
                </a:solidFill>
                <a:latin typeface="Times New Roman"/>
              </a:rPr>
              <a:t>Secure Startup: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 The ignition is only enabled when a </a:t>
            </a:r>
          </a:p>
          <a:p>
            <a:pPr marL="0" indent="0" algn="just">
              <a:buNone/>
            </a:pPr>
            <a:r>
              <a:rPr lang="en-US" sz="3000" dirty="0">
                <a:solidFill>
                  <a:srgbClr val="000000"/>
                </a:solidFill>
                <a:latin typeface="Times New Roman"/>
              </a:rPr>
              <a:t>registered fingerprint is verified, ensuring a secure </a:t>
            </a:r>
          </a:p>
          <a:p>
            <a:pPr marL="0" indent="0" algn="just">
              <a:buNone/>
            </a:pPr>
            <a:r>
              <a:rPr lang="en-US" sz="3000" dirty="0">
                <a:solidFill>
                  <a:srgbClr val="000000"/>
                </a:solidFill>
                <a:latin typeface="Times New Roman"/>
              </a:rPr>
              <a:t>startup process.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09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3B052-2DDD-426E-BC1B-49175DA13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2753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Authentication Requirement</a:t>
            </a:r>
            <a:endParaRPr lang="en-GB" dirty="0"/>
          </a:p>
          <a:p>
            <a:pPr marL="0" indent="0" algn="just">
              <a:buNone/>
            </a:pPr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Implementation:</a:t>
            </a:r>
            <a:endParaRPr lang="en-GB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rgbClr val="000000"/>
                </a:solidFill>
                <a:latin typeface="Times New Roman"/>
              </a:rPr>
              <a:t>Authentication fingerprint stored during setup process.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rgbClr val="000000"/>
                </a:solidFill>
                <a:latin typeface="Times New Roman"/>
              </a:rPr>
              <a:t>Only authorized personnel can access registration or deletion modes.</a:t>
            </a:r>
          </a:p>
          <a:p>
            <a:pPr marL="0" indent="0" algn="just">
              <a:buNone/>
            </a:pPr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Process:</a:t>
            </a:r>
            <a:endParaRPr lang="en-GB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rgbClr val="000000"/>
                </a:solidFill>
                <a:latin typeface="Times New Roman"/>
              </a:rPr>
              <a:t>User presents authentication fingerprint to initiate registration or deletion.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rgbClr val="000000"/>
                </a:solidFill>
                <a:latin typeface="Times New Roman"/>
              </a:rPr>
              <a:t>System verifies fingerprint against stored template for authorization.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4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72E28-7FBC-4681-8497-F7B98404B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pPr marL="514350" indent="-514350" algn="just">
              <a:buAutoNum type="arabicPeriod" startAt="5"/>
            </a:pPr>
            <a:r>
              <a:rPr lang="en-GB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BLE UUID creation for Android application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 startAt="5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the Air (OTA) Updates for VCU </a:t>
            </a:r>
          </a:p>
          <a:p>
            <a:pPr marL="514350" indent="-514350" algn="just">
              <a:buAutoNum type="arabicPeriod" startAt="5"/>
            </a:pPr>
            <a:r>
              <a:rPr lang="en-GB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Centre( connectM- Lectrix EV)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 startAt="5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DFMEA</a:t>
            </a:r>
          </a:p>
          <a:p>
            <a:pPr marL="514350" indent="-514350" algn="just">
              <a:buAutoNum type="arabicPeriod" startAt="5"/>
            </a:pPr>
            <a:r>
              <a:rPr lang="en-GB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Payload and Frequency Decision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fimg.dfrobot.com/nobody/wiki/5017a80328c36dcbd33cf55af3c337a4.jpg">
            <a:extLst>
              <a:ext uri="{FF2B5EF4-FFF2-40B4-BE49-F238E27FC236}">
                <a16:creationId xmlns:a16="http://schemas.microsoft.com/office/drawing/2014/main" id="{8A4CADBC-BDC7-422E-90C5-FE8B5D14C0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616128"/>
            <a:ext cx="2743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nection Diagram">
            <a:extLst>
              <a:ext uri="{FF2B5EF4-FFF2-40B4-BE49-F238E27FC236}">
                <a16:creationId xmlns:a16="http://schemas.microsoft.com/office/drawing/2014/main" id="{E66EAFDC-DD06-43A2-B3B2-8F32407E0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6" y="2444928"/>
            <a:ext cx="5355771" cy="395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7C0B3F-C5ED-4559-875A-456A5CB44225}"/>
              </a:ext>
            </a:extLst>
          </p:cNvPr>
          <p:cNvSpPr txBox="1"/>
          <p:nvPr/>
        </p:nvSpPr>
        <p:spPr>
          <a:xfrm>
            <a:off x="1552149" y="2537926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GB" sz="3000" dirty="0">
                <a:solidFill>
                  <a:srgbClr val="000000"/>
                </a:solidFill>
                <a:latin typeface="Times New Roman"/>
              </a:rPr>
              <a:t>SEN0359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39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583" y="260027"/>
            <a:ext cx="8766111" cy="1143000"/>
          </a:xfrm>
        </p:spPr>
        <p:txBody>
          <a:bodyPr>
            <a:noAutofit/>
          </a:bodyPr>
          <a:lstStyle/>
          <a:p>
            <a:pPr algn="l"/>
            <a:r>
              <a:rPr lang="en-GB" sz="4000" b="1" dirty="0">
                <a:solidFill>
                  <a:srgbClr val="000000"/>
                </a:solidFill>
                <a:latin typeface="Times New Roman"/>
              </a:rPr>
              <a:t>4. </a:t>
            </a:r>
            <a:r>
              <a:rPr sz="3500" b="1" dirty="0">
                <a:solidFill>
                  <a:srgbClr val="000000"/>
                </a:solidFill>
                <a:latin typeface="Times New Roman"/>
              </a:rPr>
              <a:t>Current Deration Experiment with ESP32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sz="3000" dirty="0">
                <a:solidFill>
                  <a:srgbClr val="000000"/>
                </a:solidFill>
                <a:latin typeface="Times New Roman"/>
              </a:rPr>
              <a:t>Conducted current deration experiments using the ESP32 microcontroller. </a:t>
            </a:r>
            <a:endParaRPr lang="en-GB" dirty="0"/>
          </a:p>
          <a:p>
            <a:pPr algn="just"/>
            <a:r>
              <a:rPr sz="3000" dirty="0">
                <a:solidFill>
                  <a:srgbClr val="000000"/>
                </a:solidFill>
                <a:latin typeface="Times New Roman"/>
              </a:rPr>
              <a:t>Used </a:t>
            </a:r>
            <a:r>
              <a:rPr sz="3000" b="1" dirty="0">
                <a:solidFill>
                  <a:srgbClr val="000000"/>
                </a:solidFill>
                <a:latin typeface="Times New Roman"/>
              </a:rPr>
              <a:t>ESP32 as a VCU </a:t>
            </a:r>
            <a:r>
              <a:rPr sz="3000" dirty="0">
                <a:solidFill>
                  <a:srgbClr val="000000"/>
                </a:solidFill>
                <a:latin typeface="Times New Roman"/>
              </a:rPr>
              <a:t>and derated the current gradually. Once the current reached a particular point, </a:t>
            </a:r>
            <a:r>
              <a:rPr lang="en-GB" sz="3000" dirty="0">
                <a:solidFill>
                  <a:srgbClr val="000000"/>
                </a:solidFill>
                <a:latin typeface="Times New Roman"/>
              </a:rPr>
              <a:t>I made </a:t>
            </a:r>
            <a:r>
              <a:rPr sz="3000" dirty="0">
                <a:solidFill>
                  <a:srgbClr val="000000"/>
                </a:solidFill>
                <a:latin typeface="Times New Roman"/>
              </a:rPr>
              <a:t>the vehicle automatically switch to 'ECO mode' to avoid cut off that occurs in power mode.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EBE4D1-15DF-4989-82EC-6A293BBC5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783" y="1355528"/>
            <a:ext cx="9161566" cy="37576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69097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A5F0C7-07D6-4ABA-B34C-2D66F3A29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68979"/>
            <a:ext cx="9148812" cy="33401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8FDEAE-CC43-4E07-BA22-F306A87A3222}"/>
              </a:ext>
            </a:extLst>
          </p:cNvPr>
          <p:cNvSpPr txBox="1"/>
          <p:nvPr/>
        </p:nvSpPr>
        <p:spPr>
          <a:xfrm>
            <a:off x="195943" y="513183"/>
            <a:ext cx="86308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ECO mode(After derating the current)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53869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4000" b="1" dirty="0">
                <a:solidFill>
                  <a:srgbClr val="000000"/>
                </a:solidFill>
                <a:latin typeface="Times New Roman"/>
              </a:rPr>
              <a:t>5. </a:t>
            </a:r>
            <a:r>
              <a:rPr sz="4000" b="1" dirty="0">
                <a:solidFill>
                  <a:srgbClr val="000000"/>
                </a:solidFill>
                <a:latin typeface="Times New Roman"/>
              </a:rPr>
              <a:t>BLE (UUID's Creation)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3000" dirty="0">
                <a:solidFill>
                  <a:srgbClr val="000000"/>
                </a:solidFill>
                <a:latin typeface="Times New Roman"/>
              </a:rPr>
              <a:t>For the mobile application, added the BLE contract including the creation of service UUIDs for various parameters like temperature. </a:t>
            </a:r>
            <a:endParaRPr lang="en-GB" dirty="0"/>
          </a:p>
          <a:p>
            <a:pPr algn="just"/>
            <a:r>
              <a:rPr sz="3000" dirty="0">
                <a:solidFill>
                  <a:srgbClr val="000000"/>
                </a:solidFill>
                <a:latin typeface="Times New Roman"/>
              </a:rPr>
              <a:t>Used the nRF</a:t>
            </a:r>
            <a:r>
              <a:rPr lang="en-GB" sz="3000" dirty="0">
                <a:solidFill>
                  <a:srgbClr val="000000"/>
                </a:solidFill>
                <a:latin typeface="Times New Roman"/>
              </a:rPr>
              <a:t>-</a:t>
            </a:r>
            <a:r>
              <a:rPr sz="3000" dirty="0">
                <a:solidFill>
                  <a:srgbClr val="000000"/>
                </a:solidFill>
                <a:latin typeface="Times New Roman"/>
              </a:rPr>
              <a:t>Connect application to connect BLE with ESP32. </a:t>
            </a:r>
            <a:endParaRPr lang="en-GB" dirty="0"/>
          </a:p>
          <a:p>
            <a:pPr algn="just"/>
            <a:r>
              <a:rPr sz="3000" dirty="0">
                <a:solidFill>
                  <a:srgbClr val="000000"/>
                </a:solidFill>
                <a:latin typeface="Times New Roman"/>
              </a:rPr>
              <a:t>Used 16-bit UUIDs for BLE adopted services and labeled specific services based on documents from Assigned Numbers (bluetooth.com).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4000" b="1" dirty="0">
                <a:solidFill>
                  <a:srgbClr val="000000"/>
                </a:solidFill>
                <a:latin typeface="Times New Roman"/>
              </a:rPr>
              <a:t>6. OTA(Over the Air- Update)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6103"/>
            <a:ext cx="8229600" cy="4525963"/>
          </a:xfrm>
        </p:spPr>
        <p:txBody>
          <a:bodyPr/>
          <a:lstStyle/>
          <a:p>
            <a:pPr algn="just"/>
            <a:r>
              <a:rPr sz="3000" dirty="0">
                <a:solidFill>
                  <a:srgbClr val="000000"/>
                </a:solidFill>
                <a:latin typeface="Times New Roman"/>
              </a:rPr>
              <a:t>Performed firmware updates on the VCU via Over-the-Air (OTA) updates</a:t>
            </a:r>
            <a:r>
              <a:rPr lang="en-GB" sz="3000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algn="just"/>
            <a:endParaRPr lang="en-GB" dirty="0"/>
          </a:p>
          <a:p>
            <a:pPr algn="just"/>
            <a:r>
              <a:rPr lang="en-GB" sz="3000" dirty="0">
                <a:solidFill>
                  <a:srgbClr val="000000"/>
                </a:solidFill>
                <a:latin typeface="Times New Roman"/>
              </a:rPr>
              <a:t>HIL(Hardware in Loop) setup with UI, which </a:t>
            </a:r>
            <a:r>
              <a:rPr lang="en-GB" sz="3000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GB" sz="3000" dirty="0">
                <a:solidFill>
                  <a:srgbClr val="000000"/>
                </a:solidFill>
                <a:latin typeface="Times New Roman"/>
              </a:rPr>
              <a:t> developed, made the Process of OTA easier.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57031AD-474C-417F-8C4A-BB7A4421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5" y="274638"/>
            <a:ext cx="8789437" cy="1143000"/>
          </a:xfrm>
        </p:spPr>
        <p:txBody>
          <a:bodyPr>
            <a:noAutofit/>
          </a:bodyPr>
          <a:lstStyle/>
          <a:p>
            <a:pPr algn="l"/>
            <a:r>
              <a:rPr lang="en-GB" sz="4000" b="1" dirty="0">
                <a:solidFill>
                  <a:srgbClr val="000000"/>
                </a:solidFill>
                <a:latin typeface="Times New Roman"/>
              </a:rPr>
              <a:t>7. </a:t>
            </a:r>
            <a:r>
              <a:rPr lang="en-GB" sz="3500" b="1" dirty="0">
                <a:solidFill>
                  <a:srgbClr val="000000"/>
                </a:solidFill>
                <a:latin typeface="Times New Roman"/>
              </a:rPr>
              <a:t>Command Centre( connectM- Lectrix EV)</a:t>
            </a:r>
            <a:endParaRPr sz="35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A395F-753A-4BB7-A90A-7E87DD301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000" dirty="0">
                <a:solidFill>
                  <a:srgbClr val="000000"/>
                </a:solidFill>
                <a:latin typeface="Times New Roman"/>
              </a:rPr>
              <a:t>Used the following features in Command Centre .</a:t>
            </a:r>
          </a:p>
          <a:p>
            <a:pPr marL="857250" lvl="1" indent="-4572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000" b="1" dirty="0">
                <a:solidFill>
                  <a:srgbClr val="000000"/>
                </a:solidFill>
                <a:latin typeface="Times New Roman"/>
              </a:rPr>
              <a:t>EV Live Parameter Report</a:t>
            </a:r>
            <a:r>
              <a:rPr lang="en-US" altLang="en-US" sz="3000" dirty="0">
                <a:solidFill>
                  <a:srgbClr val="000000"/>
                </a:solidFill>
                <a:latin typeface="Times New Roman"/>
              </a:rPr>
              <a:t>: Real-time monitoring of electric vehicle parameters.</a:t>
            </a:r>
          </a:p>
          <a:p>
            <a:pPr marL="857250" lvl="1" indent="-4572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000" b="1" dirty="0">
                <a:solidFill>
                  <a:srgbClr val="000000"/>
                </a:solidFill>
                <a:latin typeface="Times New Roman"/>
              </a:rPr>
              <a:t>Device Data Log</a:t>
            </a:r>
            <a:r>
              <a:rPr lang="en-US" altLang="en-US" sz="3000" dirty="0">
                <a:solidFill>
                  <a:srgbClr val="000000"/>
                </a:solidFill>
                <a:latin typeface="Times New Roman"/>
              </a:rPr>
              <a:t>: Historical data analysis for device performance.</a:t>
            </a:r>
          </a:p>
          <a:p>
            <a:pPr marL="857250" lvl="1" indent="-4572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000" b="1" dirty="0">
                <a:solidFill>
                  <a:srgbClr val="000000"/>
                </a:solidFill>
                <a:latin typeface="Times New Roman"/>
              </a:rPr>
              <a:t>Alert Dashboard</a:t>
            </a:r>
            <a:r>
              <a:rPr lang="en-US" altLang="en-US" sz="3000" dirty="0">
                <a:solidFill>
                  <a:srgbClr val="000000"/>
                </a:solidFill>
                <a:latin typeface="Times New Roman"/>
              </a:rPr>
              <a:t>: Monitoring and managing alerts for quick issue resolution.</a:t>
            </a:r>
          </a:p>
          <a:p>
            <a:pPr marL="857250" lvl="1" indent="-4572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000" b="1" dirty="0">
                <a:solidFill>
                  <a:srgbClr val="000000"/>
                </a:solidFill>
                <a:latin typeface="Times New Roman"/>
              </a:rPr>
              <a:t>OTA Update Dashboard</a:t>
            </a:r>
            <a:r>
              <a:rPr lang="en-US" altLang="en-US" sz="3000" dirty="0">
                <a:solidFill>
                  <a:srgbClr val="000000"/>
                </a:solidFill>
                <a:latin typeface="Times New Roman"/>
              </a:rPr>
              <a:t>: Tracking and managing over-the-air updates for devices.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001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084928-1AAE-44F3-BDDA-AA93B48D7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515894"/>
            <a:ext cx="9122537" cy="3475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32FF502-21F5-4C13-A737-B5B5690C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Command Centre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624845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4000" b="1" dirty="0">
                <a:solidFill>
                  <a:srgbClr val="000000"/>
                </a:solidFill>
                <a:latin typeface="Times New Roman"/>
              </a:rPr>
              <a:t>8. </a:t>
            </a:r>
            <a:r>
              <a:rPr sz="4000" b="1" dirty="0">
                <a:solidFill>
                  <a:srgbClr val="000000"/>
                </a:solidFill>
                <a:latin typeface="Times New Roman"/>
              </a:rPr>
              <a:t>DFMEA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747"/>
            <a:ext cx="8229600" cy="4525963"/>
          </a:xfrm>
        </p:spPr>
        <p:txBody>
          <a:bodyPr/>
          <a:lstStyle/>
          <a:p>
            <a:pPr algn="just"/>
            <a:r>
              <a:rPr sz="3000" dirty="0">
                <a:solidFill>
                  <a:srgbClr val="000000"/>
                </a:solidFill>
                <a:latin typeface="Times New Roman"/>
              </a:rPr>
              <a:t>Developed Design Failure Mode and Effects Analysis (DFMEA) for the LX70 VCU and the Enduro segmented cluster. </a:t>
            </a:r>
            <a:endParaRPr lang="en-GB" dirty="0"/>
          </a:p>
          <a:p>
            <a:pPr algn="just"/>
            <a:r>
              <a:rPr sz="3000" dirty="0">
                <a:solidFill>
                  <a:srgbClr val="000000"/>
                </a:solidFill>
                <a:latin typeface="Times New Roman"/>
              </a:rPr>
              <a:t>Brainstormed causes behind failure modes and identified controls or actions needed to avoid those failures.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9912"/>
            <a:ext cx="8814147" cy="1205630"/>
          </a:xfrm>
        </p:spPr>
        <p:txBody>
          <a:bodyPr>
            <a:noAutofit/>
          </a:bodyPr>
          <a:lstStyle/>
          <a:p>
            <a:pPr algn="l"/>
            <a:r>
              <a:rPr lang="en-GB" sz="3800" b="1" dirty="0">
                <a:solidFill>
                  <a:srgbClr val="000000"/>
                </a:solidFill>
                <a:latin typeface="Times New Roman"/>
              </a:rPr>
              <a:t>9. </a:t>
            </a:r>
            <a:r>
              <a:rPr sz="3800" b="1" dirty="0">
                <a:solidFill>
                  <a:srgbClr val="000000"/>
                </a:solidFill>
                <a:latin typeface="Times New Roman"/>
              </a:rPr>
              <a:t>Data Payload and Frequency Decision</a:t>
            </a:r>
            <a:endParaRPr lang="en-US" sz="3800" b="1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6102"/>
            <a:ext cx="8229600" cy="4525963"/>
          </a:xfrm>
        </p:spPr>
        <p:txBody>
          <a:bodyPr/>
          <a:lstStyle/>
          <a:p>
            <a:pPr algn="just"/>
            <a:r>
              <a:rPr sz="3000" dirty="0">
                <a:solidFill>
                  <a:srgbClr val="000000"/>
                </a:solidFill>
                <a:latin typeface="Times New Roman"/>
              </a:rPr>
              <a:t>Optimized data payload and transmission frequency </a:t>
            </a:r>
            <a:r>
              <a:rPr lang="en-GB" sz="3000" dirty="0">
                <a:solidFill>
                  <a:srgbClr val="000000"/>
                </a:solidFill>
                <a:latin typeface="Times New Roman"/>
              </a:rPr>
              <a:t>of data transmission </a:t>
            </a:r>
            <a:r>
              <a:rPr sz="3000" dirty="0">
                <a:solidFill>
                  <a:srgbClr val="000000"/>
                </a:solidFill>
                <a:latin typeface="Times New Roman"/>
              </a:rPr>
              <a:t>to the cloud for efficient data management and transmission. </a:t>
            </a:r>
            <a:endParaRPr lang="en-GB" dirty="0"/>
          </a:p>
          <a:p>
            <a:pPr algn="just"/>
            <a:r>
              <a:rPr lang="en-GB" sz="3000" dirty="0">
                <a:solidFill>
                  <a:srgbClr val="000000"/>
                </a:solidFill>
                <a:latin typeface="Times New Roman"/>
              </a:rPr>
              <a:t>Played a major role in brainstorming sessions to find the best-optimized data payload.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4000" b="1" dirty="0">
                <a:solidFill>
                  <a:srgbClr val="000000"/>
                </a:solidFill>
                <a:latin typeface="Times New Roman"/>
              </a:rPr>
              <a:t>1. </a:t>
            </a:r>
            <a:r>
              <a:rPr sz="4000" b="1" dirty="0">
                <a:solidFill>
                  <a:srgbClr val="000000"/>
                </a:solidFill>
                <a:latin typeface="Times New Roman"/>
              </a:rPr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sz="3000" dirty="0">
                <a:solidFill>
                  <a:srgbClr val="000000"/>
                </a:solidFill>
                <a:latin typeface="Times New Roman"/>
              </a:rPr>
              <a:t>Performed daily data analysis including </a:t>
            </a:r>
            <a:r>
              <a:rPr lang="en-GB" sz="3000" b="1" dirty="0">
                <a:solidFill>
                  <a:srgbClr val="000000"/>
                </a:solidFill>
                <a:latin typeface="Times New Roman"/>
              </a:rPr>
              <a:t>B</a:t>
            </a:r>
            <a:r>
              <a:rPr sz="3000" b="1" dirty="0">
                <a:solidFill>
                  <a:srgbClr val="000000"/>
                </a:solidFill>
                <a:latin typeface="Times New Roman"/>
              </a:rPr>
              <a:t>attery analysis (added cycle count) and issue tracking (Root Cause Analysis - RCA). </a:t>
            </a:r>
            <a:endParaRPr lang="en-GB" b="1" dirty="0"/>
          </a:p>
          <a:p>
            <a:pPr algn="just"/>
            <a:r>
              <a:rPr sz="3000" dirty="0">
                <a:solidFill>
                  <a:srgbClr val="000000"/>
                </a:solidFill>
                <a:latin typeface="Times New Roman"/>
              </a:rPr>
              <a:t>Used </a:t>
            </a:r>
            <a:r>
              <a:rPr lang="en-US" sz="3000" dirty="0">
                <a:solidFill>
                  <a:srgbClr val="000000"/>
                </a:solidFill>
                <a:latin typeface="Times New Roman"/>
              </a:rPr>
              <a:t>Byte beam's</a:t>
            </a:r>
            <a:r>
              <a:rPr sz="3000" dirty="0">
                <a:solidFill>
                  <a:srgbClr val="000000"/>
                </a:solidFill>
                <a:latin typeface="Times New Roman"/>
              </a:rPr>
              <a:t> data (Log and Km file) for each ride and analyzed it. </a:t>
            </a:r>
            <a:endParaRPr lang="en-GB" dirty="0"/>
          </a:p>
          <a:p>
            <a:pPr algn="just"/>
            <a:r>
              <a:rPr sz="3000" dirty="0">
                <a:solidFill>
                  <a:srgbClr val="000000"/>
                </a:solidFill>
                <a:latin typeface="Times New Roman"/>
              </a:rPr>
              <a:t>Now, we have </a:t>
            </a:r>
            <a:r>
              <a:rPr lang="en-GB" sz="3000" dirty="0">
                <a:solidFill>
                  <a:srgbClr val="000000"/>
                </a:solidFill>
                <a:latin typeface="Times New Roman"/>
              </a:rPr>
              <a:t>60</a:t>
            </a:r>
            <a:r>
              <a:rPr sz="3000" dirty="0">
                <a:solidFill>
                  <a:srgbClr val="000000"/>
                </a:solidFill>
                <a:latin typeface="Times New Roman"/>
              </a:rPr>
              <a:t> parameters analyzed, starting from Wh/km to distance traveled for each ride, and can be scaled up if needed.</a:t>
            </a:r>
          </a:p>
        </p:txBody>
      </p:sp>
    </p:spTree>
    <p:extLst>
      <p:ext uri="{BB962C8B-B14F-4D97-AF65-F5344CB8AC3E}">
        <p14:creationId xmlns:p14="http://schemas.microsoft.com/office/powerpoint/2010/main" val="24214359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sz="4000" b="1" dirty="0">
                <a:solidFill>
                  <a:srgbClr val="000000"/>
                </a:solidFill>
                <a:latin typeface="Times New Roman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sz="3000" dirty="0">
                <a:solidFill>
                  <a:srgbClr val="000000"/>
                </a:solidFill>
                <a:latin typeface="Times New Roman"/>
              </a:rPr>
              <a:t>Summary of Key Points:</a:t>
            </a:r>
          </a:p>
          <a:p>
            <a:pPr algn="just"/>
            <a:r>
              <a:rPr sz="3000" dirty="0">
                <a:solidFill>
                  <a:srgbClr val="000000"/>
                </a:solidFill>
                <a:latin typeface="Times New Roman"/>
              </a:rPr>
              <a:t>Reviewed major projects and tasks completed</a:t>
            </a:r>
          </a:p>
          <a:p>
            <a:pPr algn="just"/>
            <a:r>
              <a:rPr sz="3000" dirty="0">
                <a:solidFill>
                  <a:srgbClr val="000000"/>
                </a:solidFill>
                <a:latin typeface="Times New Roman"/>
              </a:rPr>
              <a:t>Highlighted skills and knowledge gained</a:t>
            </a:r>
          </a:p>
          <a:p>
            <a:pPr algn="just"/>
            <a:r>
              <a:rPr sz="3000" dirty="0">
                <a:solidFill>
                  <a:srgbClr val="000000"/>
                </a:solidFill>
                <a:latin typeface="Times New Roman"/>
              </a:rPr>
              <a:t>I am grateful for the opportunity and look forward to contributing as a full-time employee.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6154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6000" dirty="0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marL="0" indent="0" algn="just">
              <a:buNone/>
            </a:pPr>
            <a:r>
              <a:rPr lang="en-US" sz="6000" dirty="0">
                <a:solidFill>
                  <a:srgbClr val="000000"/>
                </a:solidFill>
                <a:latin typeface="Times New Roman"/>
              </a:rPr>
              <a:t>						Q&amp;A</a:t>
            </a:r>
            <a:endParaRPr sz="6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EEAB-3B2D-4A78-96BD-4056F9E4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000" b="1" dirty="0">
                <a:solidFill>
                  <a:srgbClr val="000000"/>
                </a:solidFill>
                <a:latin typeface="Times New Roman"/>
              </a:rPr>
              <a:t>1. a. Ride Based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703F8C-2696-4603-93C8-CCE6A5C31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471" r="8730"/>
          <a:stretch/>
        </p:blipFill>
        <p:spPr>
          <a:xfrm>
            <a:off x="40428" y="1290343"/>
            <a:ext cx="9063143" cy="5175771"/>
          </a:xfrm>
        </p:spPr>
      </p:pic>
    </p:spTree>
    <p:extLst>
      <p:ext uri="{BB962C8B-B14F-4D97-AF65-F5344CB8AC3E}">
        <p14:creationId xmlns:p14="http://schemas.microsoft.com/office/powerpoint/2010/main" val="271980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4325F57-E2C2-497B-82DC-04F6B165E0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0968" y="1059121"/>
            <a:ext cx="8631099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Data Input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Uses data from Byte beam or Influx log’s data.</a:t>
            </a: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Analysis and Storage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Results stored in both PPT and Excel formats: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PPT Format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: Useful for presenting each ride's analysis.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Excel Format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: Useful For monthly or total analysis.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123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4CEE532-CEF2-4740-B2B0-050DE71733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5212" y="1399028"/>
            <a:ext cx="8313576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000" b="1" dirty="0">
                <a:solidFill>
                  <a:srgbClr val="000000"/>
                </a:solidFill>
                <a:latin typeface="Times New Roman"/>
              </a:rPr>
              <a:t>Purpose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Analyzes approximately 60 parameters for each ride.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Generates graphs for detailed analysis and each ride’s graph will be stored in respective PPT’s.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Capable of adding more parameters as needed(as we started with 30 parameters and due to the requirement, now we are analyzing 60 parameters)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3731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DDEC13A1-6461-4538-92B0-3DA6936DC2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5760" y="1059120"/>
            <a:ext cx="8412480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Example Outputs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Sample graphs of rides, PPT showing parameters like speed, SOC, etc.</a:t>
            </a: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Excel analysis showing improvements in energy consumption (Wh/km), peak speed, cruising speed, etc.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Insights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Identifying trends and anomalies.</a:t>
            </a: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Evaluating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vehicle performance over time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001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</TotalTime>
  <Words>1895</Words>
  <Application>Microsoft Office PowerPoint</Application>
  <PresentationFormat>On-screen Show (4:3)</PresentationFormat>
  <Paragraphs>239</Paragraphs>
  <Slides>51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Presentation of Internship Work </vt:lpstr>
      <vt:lpstr>Introduction</vt:lpstr>
      <vt:lpstr>Table of Contents</vt:lpstr>
      <vt:lpstr>PowerPoint Presentation</vt:lpstr>
      <vt:lpstr>1. Data Analysis</vt:lpstr>
      <vt:lpstr>1. a. Ride Based Analysis</vt:lpstr>
      <vt:lpstr>PowerPoint Presentation</vt:lpstr>
      <vt:lpstr>PowerPoint Presentation</vt:lpstr>
      <vt:lpstr>PowerPoint Presentation</vt:lpstr>
      <vt:lpstr>PPT Generated After Analysis</vt:lpstr>
      <vt:lpstr>Other Parameters Added in analysis</vt:lpstr>
      <vt:lpstr>Accessories Made for Analysis(Python)</vt:lpstr>
      <vt:lpstr>Crop out anomalies in the ride data</vt:lpstr>
      <vt:lpstr>PowerPoint Presentation</vt:lpstr>
      <vt:lpstr>PowerPoint Presentation</vt:lpstr>
      <vt:lpstr>Code for splitting data by ride(if data contains multiple rides) </vt:lpstr>
      <vt:lpstr>PowerPoint Presentation</vt:lpstr>
      <vt:lpstr>PowerPoint Presentation</vt:lpstr>
      <vt:lpstr>Automated Dynamic Graph Generation</vt:lpstr>
      <vt:lpstr>Features of the Dynamic Graph</vt:lpstr>
      <vt:lpstr>1. b. Battery Analysis</vt:lpstr>
      <vt:lpstr>1. c. Issues (Automating RCA)</vt:lpstr>
      <vt:lpstr>PowerPoint Presentation</vt:lpstr>
      <vt:lpstr>PowerPoint Presentation</vt:lpstr>
      <vt:lpstr>PowerPoint Presentation</vt:lpstr>
      <vt:lpstr>PowerPoint Presentation</vt:lpstr>
      <vt:lpstr>2. Hardware in Loop Setup (for VCU)</vt:lpstr>
      <vt:lpstr>HIL (SOFTWARE)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Capacitive Fingerprint Sensor - SEN0359</vt:lpstr>
      <vt:lpstr>PowerPoint Presentation</vt:lpstr>
      <vt:lpstr>PowerPoint Presentation</vt:lpstr>
      <vt:lpstr>PowerPoint Presentation</vt:lpstr>
      <vt:lpstr>PowerPoint Presentation</vt:lpstr>
      <vt:lpstr>4. Current Deration Experiment with ESP32</vt:lpstr>
      <vt:lpstr>PowerPoint Presentation</vt:lpstr>
      <vt:lpstr>PowerPoint Presentation</vt:lpstr>
      <vt:lpstr>5. BLE (UUID's Creation)</vt:lpstr>
      <vt:lpstr>6. OTA(Over the Air- Update)</vt:lpstr>
      <vt:lpstr>7. Command Centre( connectM- Lectrix EV)</vt:lpstr>
      <vt:lpstr>Command Centre</vt:lpstr>
      <vt:lpstr>8. DFMEA</vt:lpstr>
      <vt:lpstr>9. Data Payload and Frequency Decision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Internship Work</dc:title>
  <dc:subject/>
  <dc:creator/>
  <cp:keywords/>
  <dc:description>generated using python-pptx</dc:description>
  <cp:lastModifiedBy>Kamalesh k. Balamurugan</cp:lastModifiedBy>
  <cp:revision>114</cp:revision>
  <dcterms:created xsi:type="dcterms:W3CDTF">2013-01-27T09:14:16Z</dcterms:created>
  <dcterms:modified xsi:type="dcterms:W3CDTF">2024-06-16T14:46:18Z</dcterms:modified>
  <cp:category/>
</cp:coreProperties>
</file>