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6" r:id="rId2"/>
    <p:sldId id="256" r:id="rId3"/>
    <p:sldId id="265" r:id="rId4"/>
    <p:sldId id="257" r:id="rId5"/>
    <p:sldId id="270" r:id="rId6"/>
    <p:sldId id="269" r:id="rId7"/>
    <p:sldId id="271" r:id="rId8"/>
    <p:sldId id="272" r:id="rId9"/>
    <p:sldId id="273" r:id="rId10"/>
    <p:sldId id="274" r:id="rId11"/>
    <p:sldId id="27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55CF548-559B-489F-BD77-4CD7CCFA9BB2}" type="datetimeFigureOut">
              <a:rPr lang="en-US" smtClean="0"/>
              <a:pPr/>
              <a:t>5/5/2024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CDB891A-1D98-4260-847C-548DA7C3E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5CF548-559B-489F-BD77-4CD7CCFA9BB2}"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B891A-1D98-4260-847C-548DA7C3E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5CF548-559B-489F-BD77-4CD7CCFA9BB2}"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B891A-1D98-4260-847C-548DA7C3E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5CF548-559B-489F-BD77-4CD7CCFA9BB2}"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B891A-1D98-4260-847C-548DA7C3E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55CF548-559B-489F-BD77-4CD7CCFA9BB2}"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B891A-1D98-4260-847C-548DA7C3E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5CF548-559B-489F-BD77-4CD7CCFA9BB2}"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B891A-1D98-4260-847C-548DA7C3E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55CF548-559B-489F-BD77-4CD7CCFA9BB2}" type="datetimeFigureOut">
              <a:rPr lang="en-US" smtClean="0"/>
              <a:pPr/>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B891A-1D98-4260-847C-548DA7C3E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5CF548-559B-489F-BD77-4CD7CCFA9BB2}" type="datetimeFigureOut">
              <a:rPr lang="en-US" smtClean="0"/>
              <a:pPr/>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B891A-1D98-4260-847C-548DA7C3E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CF548-559B-489F-BD77-4CD7CCFA9BB2}" type="datetimeFigureOut">
              <a:rPr lang="en-US" smtClean="0"/>
              <a:pPr/>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B891A-1D98-4260-847C-548DA7C3E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5CF548-559B-489F-BD77-4CD7CCFA9BB2}"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B891A-1D98-4260-847C-548DA7C3E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5CF548-559B-489F-BD77-4CD7CCFA9BB2}"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CDB891A-1D98-4260-847C-548DA7C3E23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55CF548-559B-489F-BD77-4CD7CCFA9BB2}" type="datetimeFigureOut">
              <a:rPr lang="en-US" smtClean="0"/>
              <a:pPr/>
              <a:t>5/5/2024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CDB891A-1D98-4260-847C-548DA7C3E23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mwu.edu.np/wp-content/themes/muniversity/images/mu%20logo.png"/>
          <p:cNvPicPr>
            <a:picLocks noChangeAspect="1" noChangeArrowheads="1"/>
          </p:cNvPicPr>
          <p:nvPr/>
        </p:nvPicPr>
        <p:blipFill>
          <a:blip r:embed="rId2"/>
          <a:srcRect/>
          <a:stretch>
            <a:fillRect/>
          </a:stretch>
        </p:blipFill>
        <p:spPr bwMode="auto">
          <a:xfrm>
            <a:off x="3124200" y="533400"/>
            <a:ext cx="2438400" cy="2057400"/>
          </a:xfrm>
          <a:prstGeom prst="rect">
            <a:avLst/>
          </a:prstGeom>
          <a:noFill/>
        </p:spPr>
      </p:pic>
      <p:sp>
        <p:nvSpPr>
          <p:cNvPr id="5" name="TextBox 4"/>
          <p:cNvSpPr txBox="1"/>
          <p:nvPr/>
        </p:nvSpPr>
        <p:spPr>
          <a:xfrm>
            <a:off x="2590800" y="2743200"/>
            <a:ext cx="4114800" cy="830997"/>
          </a:xfrm>
          <a:prstGeom prst="rect">
            <a:avLst/>
          </a:prstGeom>
          <a:noFill/>
        </p:spPr>
        <p:txBody>
          <a:bodyPr wrap="square" rtlCol="0">
            <a:spAutoFit/>
          </a:bodyPr>
          <a:lstStyle/>
          <a:p>
            <a:r>
              <a:rPr lang="hi-IN" sz="2400" b="1" dirty="0" smtClean="0">
                <a:solidFill>
                  <a:srgbClr val="C00000"/>
                </a:solidFill>
              </a:rPr>
              <a:t>मध्यपश्चिम विश्वविद्यालय</a:t>
            </a:r>
          </a:p>
          <a:p>
            <a:r>
              <a:rPr lang="en-US" sz="2400" b="1" cap="all" dirty="0" smtClean="0">
                <a:solidFill>
                  <a:srgbClr val="C00000"/>
                </a:solidFill>
              </a:rPr>
              <a:t>MID-</a:t>
            </a:r>
            <a:r>
              <a:rPr lang="en-US" sz="2400" b="1" cap="all" dirty="0" err="1" smtClean="0">
                <a:solidFill>
                  <a:srgbClr val="C00000"/>
                </a:solidFill>
              </a:rPr>
              <a:t>WESt</a:t>
            </a:r>
            <a:r>
              <a:rPr lang="en-US" sz="2400" b="1" cap="all" dirty="0" smtClean="0">
                <a:solidFill>
                  <a:srgbClr val="C00000"/>
                </a:solidFill>
              </a:rPr>
              <a:t> UNIVERSITY </a:t>
            </a:r>
            <a:endParaRPr lang="en-US" sz="2400" b="1" cap="all" dirty="0">
              <a:solidFill>
                <a:srgbClr val="C00000"/>
              </a:solidFill>
            </a:endParaRPr>
          </a:p>
        </p:txBody>
      </p:sp>
      <p:sp>
        <p:nvSpPr>
          <p:cNvPr id="6" name="TextBox 5"/>
          <p:cNvSpPr txBox="1"/>
          <p:nvPr/>
        </p:nvSpPr>
        <p:spPr>
          <a:xfrm>
            <a:off x="5410200" y="5334000"/>
            <a:ext cx="3429000" cy="584775"/>
          </a:xfrm>
          <a:prstGeom prst="rect">
            <a:avLst/>
          </a:prstGeom>
          <a:noFill/>
        </p:spPr>
        <p:txBody>
          <a:bodyPr wrap="square" rtlCol="0">
            <a:spAutoFit/>
          </a:bodyPr>
          <a:lstStyle/>
          <a:p>
            <a:r>
              <a:rPr lang="en-US" sz="3200" dirty="0" smtClean="0">
                <a:solidFill>
                  <a:srgbClr val="C00000"/>
                </a:solidFill>
              </a:rPr>
              <a:t>Presentation </a:t>
            </a:r>
            <a:r>
              <a:rPr lang="en-US" dirty="0" smtClean="0"/>
              <a:t>.</a:t>
            </a:r>
          </a:p>
        </p:txBody>
      </p:sp>
      <p:sp>
        <p:nvSpPr>
          <p:cNvPr id="7" name="TextBox 6"/>
          <p:cNvSpPr txBox="1"/>
          <p:nvPr/>
        </p:nvSpPr>
        <p:spPr>
          <a:xfrm>
            <a:off x="381000" y="5181600"/>
            <a:ext cx="2971800" cy="830997"/>
          </a:xfrm>
          <a:prstGeom prst="rect">
            <a:avLst/>
          </a:prstGeom>
          <a:noFill/>
        </p:spPr>
        <p:txBody>
          <a:bodyPr wrap="square" rtlCol="0">
            <a:spAutoFit/>
          </a:bodyPr>
          <a:lstStyle/>
          <a:p>
            <a:r>
              <a:rPr lang="en-US" sz="2400" dirty="0" smtClean="0">
                <a:solidFill>
                  <a:srgbClr val="C00000"/>
                </a:solidFill>
              </a:rPr>
              <a:t>Name=</a:t>
            </a:r>
            <a:r>
              <a:rPr lang="en-US" sz="2400" dirty="0" err="1" smtClean="0">
                <a:solidFill>
                  <a:srgbClr val="C00000"/>
                </a:solidFill>
              </a:rPr>
              <a:t>Kamal</a:t>
            </a:r>
            <a:r>
              <a:rPr lang="en-US" sz="2400" dirty="0" smtClean="0">
                <a:solidFill>
                  <a:srgbClr val="C00000"/>
                </a:solidFill>
              </a:rPr>
              <a:t> </a:t>
            </a:r>
            <a:r>
              <a:rPr lang="en-US" sz="2400" dirty="0" err="1" smtClean="0">
                <a:solidFill>
                  <a:srgbClr val="C00000"/>
                </a:solidFill>
              </a:rPr>
              <a:t>B</a:t>
            </a:r>
            <a:r>
              <a:rPr lang="en-US" sz="2400" dirty="0" err="1" smtClean="0">
                <a:solidFill>
                  <a:srgbClr val="C00000"/>
                </a:solidFill>
              </a:rPr>
              <a:t>dr</a:t>
            </a:r>
            <a:r>
              <a:rPr lang="en-US" sz="2400" dirty="0" smtClean="0">
                <a:solidFill>
                  <a:srgbClr val="C00000"/>
                </a:solidFill>
              </a:rPr>
              <a:t> </a:t>
            </a:r>
            <a:r>
              <a:rPr lang="en-US" sz="2400" dirty="0" err="1" smtClean="0">
                <a:solidFill>
                  <a:srgbClr val="C00000"/>
                </a:solidFill>
              </a:rPr>
              <a:t>Rawal</a:t>
            </a:r>
            <a:endParaRPr lang="en-US" sz="2400" dirty="0">
              <a:solidFill>
                <a:srgbClr val="C00000"/>
              </a:solidFill>
            </a:endParaRPr>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295400"/>
            <a:ext cx="7467600" cy="6001643"/>
          </a:xfrm>
          <a:prstGeom prst="rect">
            <a:avLst/>
          </a:prstGeom>
          <a:noFill/>
        </p:spPr>
        <p:txBody>
          <a:bodyPr wrap="square" rtlCol="0">
            <a:spAutoFit/>
          </a:bodyPr>
          <a:lstStyle/>
          <a:p>
            <a:r>
              <a:rPr lang="en-US" sz="2400" b="1" dirty="0" smtClean="0">
                <a:solidFill>
                  <a:srgbClr val="C00000"/>
                </a:solidFill>
              </a:rPr>
              <a:t>Conversion between canonical forms</a:t>
            </a:r>
          </a:p>
          <a:p>
            <a:r>
              <a:rPr lang="en-US" dirty="0" smtClean="0"/>
              <a:t/>
            </a:r>
            <a:br>
              <a:rPr lang="en-US" dirty="0" smtClean="0"/>
            </a:br>
            <a:r>
              <a:rPr lang="en-US" dirty="0" smtClean="0"/>
              <a:t>The </a:t>
            </a:r>
            <a:r>
              <a:rPr lang="en-US" dirty="0" smtClean="0"/>
              <a:t>complement of a function expressed as the sum of </a:t>
            </a:r>
            <a:r>
              <a:rPr lang="en-US" dirty="0" err="1" smtClean="0"/>
              <a:t>minterms</a:t>
            </a:r>
            <a:r>
              <a:rPr lang="en-US" dirty="0" smtClean="0"/>
              <a:t> equals the sum of </a:t>
            </a:r>
            <a:r>
              <a:rPr lang="en-US" dirty="0" err="1" smtClean="0"/>
              <a:t>minterms</a:t>
            </a:r>
            <a:r>
              <a:rPr lang="en-US" dirty="0" smtClean="0"/>
              <a:t> missing from the original function.</a:t>
            </a:r>
          </a:p>
          <a:p>
            <a:r>
              <a:rPr lang="en-US" dirty="0" smtClean="0"/>
              <a:t/>
            </a:r>
            <a:br>
              <a:rPr lang="en-US" dirty="0" smtClean="0"/>
            </a:br>
            <a:r>
              <a:rPr lang="en-US" dirty="0" smtClean="0"/>
              <a:t>For </a:t>
            </a:r>
            <a:r>
              <a:rPr lang="en-US" dirty="0" smtClean="0"/>
              <a:t>example: Consider the function, F(A, B, C) = Sigma(1, 4, 5, 6, 7)</a:t>
            </a:r>
          </a:p>
          <a:p>
            <a:r>
              <a:rPr lang="en-US" dirty="0" smtClean="0"/>
              <a:t>Its </a:t>
            </a:r>
            <a:r>
              <a:rPr lang="en-US" dirty="0" smtClean="0"/>
              <a:t>complement can be expressed as</a:t>
            </a:r>
            <a:r>
              <a:rPr lang="en-US" dirty="0" smtClean="0"/>
              <a:t>:</a:t>
            </a:r>
          </a:p>
          <a:p>
            <a:r>
              <a:rPr lang="en-US" dirty="0" smtClean="0"/>
              <a:t> </a:t>
            </a:r>
            <a:r>
              <a:rPr lang="en-US" dirty="0" smtClean="0"/>
              <a:t>            </a:t>
            </a:r>
            <a:r>
              <a:rPr lang="en-US" dirty="0" smtClean="0"/>
              <a:t>F'(A, B, C) = ∑(0,2,3) = mo + m₂ + </a:t>
            </a:r>
            <a:r>
              <a:rPr lang="en-US" dirty="0" smtClean="0"/>
              <a:t>m3</a:t>
            </a:r>
          </a:p>
          <a:p>
            <a:r>
              <a:rPr lang="en-US" dirty="0" smtClean="0"/>
              <a:t> </a:t>
            </a:r>
            <a:r>
              <a:rPr lang="en-US" dirty="0" smtClean="0"/>
              <a:t>Now, if we take the complement of F' by </a:t>
            </a:r>
            <a:r>
              <a:rPr lang="en-US" dirty="0" err="1" smtClean="0"/>
              <a:t>DeMorgan's</a:t>
            </a:r>
            <a:r>
              <a:rPr lang="en-US" dirty="0" smtClean="0"/>
              <a:t> theorem, we obtain Fin a different form</a:t>
            </a:r>
            <a:r>
              <a:rPr lang="en-US" dirty="0" smtClean="0"/>
              <a:t>:</a:t>
            </a:r>
          </a:p>
          <a:p>
            <a:r>
              <a:rPr lang="en-US" dirty="0" smtClean="0"/>
              <a:t> </a:t>
            </a:r>
            <a:r>
              <a:rPr lang="en-US" dirty="0" smtClean="0"/>
              <a:t>                    </a:t>
            </a:r>
            <a:r>
              <a:rPr lang="en-US" dirty="0" smtClean="0"/>
              <a:t>F(A,B,C) = (</a:t>
            </a:r>
            <a:r>
              <a:rPr lang="en-US" dirty="0" smtClean="0"/>
              <a:t>m0 </a:t>
            </a:r>
            <a:r>
              <a:rPr lang="en-US" dirty="0" smtClean="0"/>
              <a:t>+ m₂ + m3) = </a:t>
            </a:r>
            <a:r>
              <a:rPr lang="en-US" dirty="0" smtClean="0"/>
              <a:t>m0.m2.m3= M0. Μ2. Μ3 </a:t>
            </a:r>
            <a:r>
              <a:rPr lang="en-US" dirty="0" smtClean="0"/>
              <a:t>= </a:t>
            </a:r>
            <a:r>
              <a:rPr lang="en-US" dirty="0" smtClean="0"/>
              <a:t>   (</a:t>
            </a:r>
            <a:r>
              <a:rPr lang="en-US" dirty="0" smtClean="0"/>
              <a:t>0,2,3</a:t>
            </a:r>
            <a:r>
              <a:rPr lang="en-US" dirty="0" smtClean="0"/>
              <a:t>)</a:t>
            </a:r>
          </a:p>
          <a:p>
            <a:r>
              <a:rPr lang="en-US" dirty="0" smtClean="0"/>
              <a:t> </a:t>
            </a:r>
            <a:r>
              <a:rPr lang="en-US" dirty="0" smtClean="0"/>
              <a:t>   </a:t>
            </a:r>
            <a:r>
              <a:rPr lang="en-US" dirty="0" smtClean="0"/>
              <a:t>The last conversion follows from the definition of min terms and </a:t>
            </a:r>
            <a:r>
              <a:rPr lang="en-US" dirty="0" smtClean="0"/>
              <a:t>  </a:t>
            </a:r>
            <a:r>
              <a:rPr lang="en-US" dirty="0" err="1" smtClean="0"/>
              <a:t>maxterms</a:t>
            </a:r>
            <a:r>
              <a:rPr lang="en-US" dirty="0" smtClean="0"/>
              <a:t> </a:t>
            </a:r>
            <a:r>
              <a:rPr lang="en-US" dirty="0" smtClean="0"/>
              <a:t>that m' = M</a:t>
            </a:r>
          </a:p>
          <a:p>
            <a:r>
              <a:rPr lang="en-US" dirty="0" smtClean="0"/>
              <a:t>General </a:t>
            </a:r>
            <a:r>
              <a:rPr lang="en-US" dirty="0" smtClean="0"/>
              <a:t>Procedure: To convert from one canonical form to another, interchange the symbols and </a:t>
            </a:r>
            <a:r>
              <a:rPr lang="en-US" dirty="0" smtClean="0"/>
              <a:t>Π and </a:t>
            </a:r>
            <a:r>
              <a:rPr lang="en-US" dirty="0" smtClean="0"/>
              <a:t>list those numbers missing from the original form. In order to find the missing terms, one </a:t>
            </a:r>
            <a:r>
              <a:rPr lang="en-US" dirty="0" smtClean="0"/>
              <a:t>must realize </a:t>
            </a:r>
            <a:r>
              <a:rPr lang="en-US" dirty="0" smtClean="0"/>
              <a:t>that the total number of </a:t>
            </a:r>
            <a:r>
              <a:rPr lang="en-US" dirty="0" err="1" smtClean="0"/>
              <a:t>minterms</a:t>
            </a:r>
            <a:r>
              <a:rPr lang="en-US" dirty="0" smtClean="0"/>
              <a:t> or </a:t>
            </a:r>
            <a:r>
              <a:rPr lang="en-US" dirty="0" err="1" smtClean="0"/>
              <a:t>maxterms</a:t>
            </a:r>
            <a:r>
              <a:rPr lang="en-US" dirty="0" smtClean="0"/>
              <a:t> is 2" (numbered as 0 to 2"), where n is </a:t>
            </a:r>
            <a:r>
              <a:rPr lang="en-US" dirty="0" smtClean="0"/>
              <a:t>the  number </a:t>
            </a:r>
            <a:r>
              <a:rPr lang="en-US" dirty="0" smtClean="0"/>
              <a:t>of binary variables in the function.</a:t>
            </a:r>
          </a:p>
          <a:p>
            <a:r>
              <a:rPr lang="en-US" dirty="0" smtClean="0"/>
              <a:t/>
            </a:r>
            <a:br>
              <a:rPr lang="en-US" dirty="0" smtClean="0"/>
            </a:br>
            <a:endParaRPr lang="en-US" dirty="0" smtClean="0"/>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371601"/>
            <a:ext cx="7848600" cy="3770263"/>
          </a:xfrm>
          <a:prstGeom prst="rect">
            <a:avLst/>
          </a:prstGeom>
          <a:noFill/>
        </p:spPr>
        <p:txBody>
          <a:bodyPr wrap="square" rtlCol="0">
            <a:spAutoFit/>
          </a:bodyPr>
          <a:lstStyle/>
          <a:p>
            <a:r>
              <a:rPr lang="en-US" dirty="0" smtClean="0"/>
              <a:t>Consider a function, F = </a:t>
            </a:r>
            <a:r>
              <a:rPr lang="en-US" dirty="0" err="1" smtClean="0"/>
              <a:t>xy</a:t>
            </a:r>
            <a:r>
              <a:rPr lang="en-US" dirty="0" smtClean="0"/>
              <a:t> + </a:t>
            </a:r>
            <a:r>
              <a:rPr lang="en-US" dirty="0" smtClean="0"/>
              <a:t>X’Z </a:t>
            </a:r>
            <a:r>
              <a:rPr lang="en-US" dirty="0" smtClean="0"/>
              <a:t>First, we derive the truth table of the </a:t>
            </a:r>
            <a:r>
              <a:rPr lang="en-US" dirty="0" smtClean="0"/>
              <a:t>function</a:t>
            </a:r>
            <a:endParaRPr lang="en-US" dirty="0" smtClean="0"/>
          </a:p>
          <a:p>
            <a:endParaRPr lang="en-US" dirty="0" smtClean="0"/>
          </a:p>
          <a:p>
            <a:r>
              <a:rPr lang="en-US" dirty="0" smtClean="0"/>
              <a:t/>
            </a:r>
            <a:br>
              <a:rPr lang="en-US" dirty="0" smtClean="0"/>
            </a:br>
            <a:endParaRPr lang="en-US" dirty="0" smtClean="0"/>
          </a:p>
          <a:p>
            <a:endParaRPr lang="en-US" dirty="0" smtClean="0"/>
          </a:p>
          <a:p>
            <a:pPr algn="ctr"/>
            <a:endParaRPr lang="en-US" dirty="0" smtClean="0"/>
          </a:p>
          <a:p>
            <a:endParaRPr lang="en-US" sz="500" dirty="0" smtClean="0">
              <a:solidFill>
                <a:schemeClr val="tx1">
                  <a:lumMod val="85000"/>
                  <a:lumOff val="15000"/>
                </a:schemeClr>
              </a:solidFill>
            </a:endParaRPr>
          </a:p>
          <a:p>
            <a:endParaRPr lang="en-US" dirty="0" smtClean="0"/>
          </a:p>
          <a:p>
            <a:endParaRPr lang="en-US" dirty="0" smtClean="0"/>
          </a:p>
          <a:p>
            <a:endParaRPr lang="en-US" dirty="0" smtClean="0"/>
          </a:p>
          <a:p>
            <a:endParaRPr lang="en-US" dirty="0" smtClean="0"/>
          </a:p>
          <a:p>
            <a:endParaRPr lang="en-US" dirty="0" smtClean="0"/>
          </a:p>
          <a:p>
            <a:endParaRPr lang="en-US" dirty="0"/>
          </a:p>
        </p:txBody>
      </p:sp>
      <p:graphicFrame>
        <p:nvGraphicFramePr>
          <p:cNvPr id="3" name="Table 2"/>
          <p:cNvGraphicFramePr>
            <a:graphicFrameLocks noGrp="1"/>
          </p:cNvGraphicFramePr>
          <p:nvPr/>
        </p:nvGraphicFramePr>
        <p:xfrm>
          <a:off x="381000" y="2514600"/>
          <a:ext cx="3962400" cy="3291840"/>
        </p:xfrm>
        <a:graphic>
          <a:graphicData uri="http://schemas.openxmlformats.org/drawingml/2006/table">
            <a:tbl>
              <a:tblPr firstRow="1" bandRow="1">
                <a:tableStyleId>{5C22544A-7EE6-4342-B048-85BDC9FD1C3A}</a:tableStyleId>
              </a:tblPr>
              <a:tblGrid>
                <a:gridCol w="990600"/>
                <a:gridCol w="990600"/>
                <a:gridCol w="990600"/>
                <a:gridCol w="990600"/>
              </a:tblGrid>
              <a:tr h="201507">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tc>
                  <a:txBody>
                    <a:bodyPr/>
                    <a:lstStyle/>
                    <a:p>
                      <a:r>
                        <a:rPr lang="en-US" dirty="0" smtClean="0"/>
                        <a:t>F</a:t>
                      </a:r>
                      <a:endParaRPr lang="en-US" dirty="0"/>
                    </a:p>
                  </a:txBody>
                  <a:tcPr/>
                </a:tc>
              </a:tr>
              <a:tr h="201507">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201507">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201507">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201507">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201507">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201507">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201507">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201507">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
        <p:nvSpPr>
          <p:cNvPr id="4" name="TextBox 3"/>
          <p:cNvSpPr txBox="1"/>
          <p:nvPr/>
        </p:nvSpPr>
        <p:spPr>
          <a:xfrm>
            <a:off x="4648200" y="2209800"/>
            <a:ext cx="4114800" cy="369331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buFont typeface="Wingdings" pitchFamily="2" charset="2"/>
              <a:buChar char="§"/>
            </a:pPr>
            <a:r>
              <a:rPr lang="en-US" dirty="0" smtClean="0"/>
              <a:t>The </a:t>
            </a:r>
            <a:r>
              <a:rPr lang="en-US" dirty="0" err="1" smtClean="0"/>
              <a:t>minterms</a:t>
            </a:r>
            <a:r>
              <a:rPr lang="en-US" dirty="0" smtClean="0"/>
              <a:t> of the function are read from the truth table to be 1, 3, 6, and 7. The function expressed in sum of </a:t>
            </a:r>
            <a:r>
              <a:rPr lang="en-US" dirty="0" err="1" smtClean="0"/>
              <a:t>minterms</a:t>
            </a:r>
            <a:r>
              <a:rPr lang="en-US" dirty="0" smtClean="0"/>
              <a:t> is</a:t>
            </a:r>
          </a:p>
          <a:p>
            <a:r>
              <a:rPr lang="en-US" dirty="0" smtClean="0"/>
              <a:t/>
            </a:r>
            <a:br>
              <a:rPr lang="en-US" dirty="0" smtClean="0"/>
            </a:br>
            <a:r>
              <a:rPr lang="en-US" dirty="0" smtClean="0"/>
              <a:t>       </a:t>
            </a:r>
            <a:r>
              <a:rPr lang="en-US" dirty="0" smtClean="0"/>
              <a:t>    </a:t>
            </a:r>
            <a:r>
              <a:rPr lang="en-US" dirty="0" smtClean="0"/>
              <a:t>F(x, y, z) = Sigma(1, 3, 6, 7)</a:t>
            </a:r>
          </a:p>
          <a:p>
            <a:pPr>
              <a:buFont typeface="Wingdings" pitchFamily="2" charset="2"/>
              <a:buChar char="§"/>
            </a:pPr>
            <a:r>
              <a:rPr lang="en-US" dirty="0" smtClean="0"/>
              <a:t>  Since there are a total of eight </a:t>
            </a:r>
            <a:r>
              <a:rPr lang="en-US" dirty="0" err="1" smtClean="0"/>
              <a:t>minterms</a:t>
            </a:r>
            <a:r>
              <a:rPr lang="en-US" dirty="0" smtClean="0"/>
              <a:t> or </a:t>
            </a:r>
            <a:r>
              <a:rPr lang="en-US" dirty="0" err="1" smtClean="0"/>
              <a:t>maxterms</a:t>
            </a:r>
            <a:r>
              <a:rPr lang="en-US" dirty="0" smtClean="0"/>
              <a:t> in a function of three variables, we determine the missing terms to be 0, 2, 4, and S. The function expressed in product of </a:t>
            </a:r>
            <a:r>
              <a:rPr lang="en-US" dirty="0" err="1" smtClean="0"/>
              <a:t>maxterm</a:t>
            </a:r>
            <a:r>
              <a:rPr lang="en-US" dirty="0" smtClean="0"/>
              <a:t> is</a:t>
            </a:r>
          </a:p>
          <a:p>
            <a:r>
              <a:rPr lang="en-US" dirty="0" smtClean="0"/>
              <a:t>            </a:t>
            </a:r>
            <a:r>
              <a:rPr lang="en-US" dirty="0" smtClean="0"/>
              <a:t> </a:t>
            </a:r>
            <a:r>
              <a:rPr lang="en-US" dirty="0" smtClean="0"/>
              <a:t>F(x, y, z) = prod (0, 2, 4, 5)</a:t>
            </a:r>
          </a:p>
        </p:txBody>
      </p:sp>
    </p:spTree>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133600"/>
            <a:ext cx="5562600" cy="1107996"/>
          </a:xfrm>
          <a:prstGeom prst="rect">
            <a:avLst/>
          </a:prstGeom>
          <a:noFill/>
        </p:spPr>
        <p:txBody>
          <a:bodyPr wrap="square" rtlCol="0">
            <a:spAutoFit/>
          </a:bodyPr>
          <a:lstStyle/>
          <a:p>
            <a:r>
              <a:rPr lang="en-US" sz="6600" dirty="0" smtClean="0">
                <a:solidFill>
                  <a:srgbClr val="C00000"/>
                </a:solidFill>
              </a:rPr>
              <a:t>Thank you..</a:t>
            </a:r>
            <a:endParaRPr lang="en-US" sz="6600" dirty="0">
              <a:solidFill>
                <a:srgbClr val="C00000"/>
              </a:solidFill>
            </a:endParaRPr>
          </a:p>
        </p:txBody>
      </p:sp>
    </p:spTree>
  </p:cSld>
  <p:clrMapOvr>
    <a:masterClrMapping/>
  </p:clrMapOvr>
  <p:transition spd="slow">
    <p:cut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Canonical forms</a:t>
            </a:r>
            <a:endParaRPr lang="en-US" dirty="0">
              <a:solidFill>
                <a:srgbClr val="C00000"/>
              </a:solidFill>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685800" y="1828800"/>
            <a:ext cx="7620000" cy="4031873"/>
          </a:xfrm>
          <a:prstGeom prst="rect">
            <a:avLst/>
          </a:prstGeom>
          <a:noFill/>
        </p:spPr>
        <p:txBody>
          <a:bodyPr wrap="square" rtlCol="0">
            <a:spAutoFit/>
          </a:bodyPr>
          <a:lstStyle/>
          <a:p>
            <a:r>
              <a:rPr lang="en-US" sz="3200" dirty="0">
                <a:solidFill>
                  <a:srgbClr val="C00000"/>
                </a:solidFill>
              </a:rPr>
              <a:t>Definition:</a:t>
            </a:r>
            <a:r>
              <a:rPr lang="en-US" sz="3200" dirty="0"/>
              <a:t> Any Boolean function that is expressed as a sum of </a:t>
            </a:r>
            <a:r>
              <a:rPr lang="en-US" sz="3200" dirty="0" err="1"/>
              <a:t>minterms</a:t>
            </a:r>
            <a:r>
              <a:rPr lang="en-US" sz="3200" dirty="0"/>
              <a:t> or as a product of </a:t>
            </a:r>
            <a:r>
              <a:rPr lang="en-US" sz="3200" dirty="0" err="1"/>
              <a:t>maxterms</a:t>
            </a:r>
            <a:r>
              <a:rPr lang="en-US" sz="3200" dirty="0"/>
              <a:t> is said to be in its canonical form. To convert from one canonical form to another, interchange the symbols Σ and Π, and list the index numbers that were excluded from the original form</a:t>
            </a:r>
            <a:r>
              <a:rPr lang="en-US" dirty="0"/>
              <a:t>.</a:t>
            </a:r>
          </a:p>
        </p:txBody>
      </p:sp>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4400" dirty="0" smtClean="0">
                <a:solidFill>
                  <a:srgbClr val="C00000"/>
                </a:solidFill>
              </a:rPr>
              <a:t>Canonical </a:t>
            </a:r>
            <a:r>
              <a:rPr lang="en-US" sz="4400" dirty="0" err="1" smtClean="0">
                <a:solidFill>
                  <a:srgbClr val="C00000"/>
                </a:solidFill>
              </a:rPr>
              <a:t>SoP</a:t>
            </a:r>
            <a:r>
              <a:rPr lang="en-US" sz="4400" dirty="0" smtClean="0">
                <a:solidFill>
                  <a:srgbClr val="C00000"/>
                </a:solidFill>
              </a:rPr>
              <a:t> and </a:t>
            </a:r>
            <a:r>
              <a:rPr lang="en-US" sz="4400" dirty="0" err="1" smtClean="0">
                <a:solidFill>
                  <a:srgbClr val="C00000"/>
                </a:solidFill>
              </a:rPr>
              <a:t>PoS</a:t>
            </a:r>
            <a:r>
              <a:rPr lang="en-US" sz="4400" dirty="0" smtClean="0">
                <a:solidFill>
                  <a:srgbClr val="C00000"/>
                </a:solidFill>
              </a:rPr>
              <a:t> forms</a:t>
            </a:r>
            <a:br>
              <a:rPr lang="en-US" sz="4400" dirty="0" smtClean="0">
                <a:solidFill>
                  <a:srgbClr val="C00000"/>
                </a:solidFill>
              </a:rPr>
            </a:br>
            <a:endParaRPr lang="en-US" sz="4400" dirty="0">
              <a:solidFill>
                <a:srgbClr val="C00000"/>
              </a:solidFill>
            </a:endParaRPr>
          </a:p>
        </p:txBody>
      </p:sp>
      <p:sp>
        <p:nvSpPr>
          <p:cNvPr id="7" name="Content Placeholder 6"/>
          <p:cNvSpPr>
            <a:spLocks noGrp="1"/>
          </p:cNvSpPr>
          <p:nvPr>
            <p:ph idx="1"/>
          </p:nvPr>
        </p:nvSpPr>
        <p:spPr>
          <a:xfrm>
            <a:off x="457200" y="1447800"/>
            <a:ext cx="8229600" cy="5410200"/>
          </a:xfrm>
        </p:spPr>
        <p:txBody>
          <a:bodyPr>
            <a:noAutofit/>
          </a:bodyPr>
          <a:lstStyle/>
          <a:p>
            <a:r>
              <a:rPr lang="en-US" sz="2800" dirty="0" smtClean="0"/>
              <a:t>A </a:t>
            </a:r>
            <a:r>
              <a:rPr lang="en-US" sz="2800" dirty="0"/>
              <a:t>truth table consists of a set of inputs and outputs𝑠. If there are ‘n’ input variables, then there will be 2</a:t>
            </a:r>
            <a:r>
              <a:rPr lang="en-US" sz="2800" baseline="30000" dirty="0"/>
              <a:t>n</a:t>
            </a:r>
            <a:r>
              <a:rPr lang="en-US" sz="2800" dirty="0"/>
              <a:t> possible combinations with zeros and ones. So the value of each output variable depends on the combination of input variables. So, each output variable will have ‘1’ for some combination of input variables and ‘0’ for some other combination of input </a:t>
            </a:r>
            <a:r>
              <a:rPr lang="en-US" sz="2800" dirty="0" smtClean="0"/>
              <a:t>variables.  Therefore</a:t>
            </a:r>
            <a:r>
              <a:rPr lang="en-US" sz="2800" dirty="0"/>
              <a:t>, we can express each output variable in following two ways.</a:t>
            </a:r>
          </a:p>
          <a:p>
            <a:r>
              <a:rPr lang="en-US" sz="2800" dirty="0"/>
              <a:t>Canonical </a:t>
            </a:r>
            <a:r>
              <a:rPr lang="en-US" sz="2800" dirty="0" err="1"/>
              <a:t>SoP</a:t>
            </a:r>
            <a:r>
              <a:rPr lang="en-US" sz="2800" dirty="0"/>
              <a:t> form</a:t>
            </a:r>
          </a:p>
          <a:p>
            <a:r>
              <a:rPr lang="en-US" sz="2800" dirty="0"/>
              <a:t>Canonical </a:t>
            </a:r>
            <a:r>
              <a:rPr lang="en-US" sz="2800" dirty="0" err="1"/>
              <a:t>PoS</a:t>
            </a:r>
            <a:r>
              <a:rPr lang="en-US" sz="2800" dirty="0"/>
              <a:t> form</a:t>
            </a:r>
          </a:p>
          <a:p>
            <a:endParaRPr lang="en-US" sz="2800" dirty="0"/>
          </a:p>
        </p:txBody>
      </p:sp>
    </p:spTree>
  </p:cSld>
  <p:clrMapOvr>
    <a:masterClrMapping/>
  </p:clrMapOvr>
  <p:transition spd="slow">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66800"/>
            <a:ext cx="8382000" cy="5509200"/>
          </a:xfrm>
          <a:prstGeom prst="rect">
            <a:avLst/>
          </a:prstGeom>
          <a:noFill/>
        </p:spPr>
        <p:txBody>
          <a:bodyPr wrap="square" rtlCol="0">
            <a:spAutoFit/>
          </a:bodyPr>
          <a:lstStyle/>
          <a:p>
            <a:r>
              <a:rPr lang="en-US" sz="3200" b="1" dirty="0" smtClean="0">
                <a:solidFill>
                  <a:srgbClr val="C00000"/>
                </a:solidFill>
              </a:rPr>
              <a:t>Sum of </a:t>
            </a:r>
            <a:r>
              <a:rPr lang="en-US" sz="3200" b="1" dirty="0" err="1" smtClean="0">
                <a:solidFill>
                  <a:srgbClr val="C00000"/>
                </a:solidFill>
              </a:rPr>
              <a:t>Minterms</a:t>
            </a:r>
            <a:r>
              <a:rPr lang="en-US" sz="3200" b="1" dirty="0" smtClean="0">
                <a:solidFill>
                  <a:srgbClr val="C00000"/>
                </a:solidFill>
              </a:rPr>
              <a:t> (Sum of Products or SOP)</a:t>
            </a:r>
            <a:br>
              <a:rPr lang="en-US" sz="3200" b="1" dirty="0" smtClean="0">
                <a:solidFill>
                  <a:srgbClr val="C00000"/>
                </a:solidFill>
              </a:rPr>
            </a:br>
            <a:endParaRPr lang="en-US" sz="3200" b="1" dirty="0" smtClean="0">
              <a:solidFill>
                <a:srgbClr val="C00000"/>
              </a:solidFill>
            </a:endParaRPr>
          </a:p>
          <a:p>
            <a:r>
              <a:rPr lang="en-US" sz="2400" dirty="0" smtClean="0"/>
              <a:t>We have seen, one can obtain 2" distinct </a:t>
            </a:r>
            <a:r>
              <a:rPr lang="en-US" sz="2400" dirty="0" err="1" smtClean="0"/>
              <a:t>minterms</a:t>
            </a:r>
            <a:r>
              <a:rPr lang="en-US" sz="2400" dirty="0" smtClean="0"/>
              <a:t> form n binary input variables and that any Boolean function can be expressed as a sum of </a:t>
            </a:r>
            <a:r>
              <a:rPr lang="en-US" sz="2400" dirty="0" err="1" smtClean="0"/>
              <a:t>minterms</a:t>
            </a:r>
            <a:r>
              <a:rPr lang="en-US" sz="2400" dirty="0" smtClean="0"/>
              <a:t>. The </a:t>
            </a:r>
            <a:r>
              <a:rPr lang="en-US" sz="2400" dirty="0" err="1" smtClean="0"/>
              <a:t>minterms</a:t>
            </a:r>
            <a:r>
              <a:rPr lang="en-US" sz="2400" dirty="0" smtClean="0"/>
              <a:t> whose sum defines the Boolean function are those that give the 1's of the function in a truth table. It is sometimes convenient to express the Boolean function in its sum of </a:t>
            </a:r>
            <a:r>
              <a:rPr lang="en-US" sz="2400" dirty="0" err="1" smtClean="0"/>
              <a:t>minterms</a:t>
            </a:r>
            <a:r>
              <a:rPr lang="en-US" sz="2400" dirty="0" smtClean="0"/>
              <a:t> form. If not in this form, it can be made so by first expanding the expression into a sum of AND terms. Each term is then inspected to see if it contains all the variables. If it misses one or more variables, it is </a:t>
            </a:r>
            <a:r>
              <a:rPr lang="en-US" sz="2400" dirty="0" err="1" smtClean="0"/>
              <a:t>ANDed</a:t>
            </a:r>
            <a:r>
              <a:rPr lang="en-US" sz="2400" dirty="0" smtClean="0"/>
              <a:t> with an expression such as x + x, where x is one of the missing variables.</a:t>
            </a:r>
          </a:p>
          <a:p>
            <a:endParaRPr lang="en-US" sz="2400" dirty="0" smtClean="0"/>
          </a:p>
        </p:txBody>
      </p:sp>
    </p:spTree>
  </p:cSld>
  <p:clrMapOvr>
    <a:masterClrMapping/>
  </p:clrMapOvr>
  <p:transition spd="slow">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43000"/>
            <a:ext cx="8763000" cy="6463308"/>
          </a:xfrm>
          <a:prstGeom prst="rect">
            <a:avLst/>
          </a:prstGeom>
          <a:noFill/>
        </p:spPr>
        <p:txBody>
          <a:bodyPr wrap="square" rtlCol="0">
            <a:spAutoFit/>
          </a:bodyPr>
          <a:lstStyle/>
          <a:p>
            <a:r>
              <a:rPr lang="en-US" b="1" dirty="0" smtClean="0"/>
              <a:t>Question: </a:t>
            </a:r>
            <a:r>
              <a:rPr lang="en-US" dirty="0" smtClean="0"/>
              <a:t>Express the Boolean function in a sum of </a:t>
            </a:r>
            <a:r>
              <a:rPr lang="en-US" dirty="0" err="1" smtClean="0"/>
              <a:t>minterms</a:t>
            </a:r>
            <a:r>
              <a:rPr lang="en-US" dirty="0" smtClean="0"/>
              <a:t>.</a:t>
            </a:r>
          </a:p>
          <a:p>
            <a:r>
              <a:rPr lang="en-US" b="1" dirty="0" smtClean="0"/>
              <a:t>Solution:</a:t>
            </a:r>
            <a:r>
              <a:rPr lang="en-US" dirty="0" smtClean="0"/>
              <a:t> The function has three variables A, B, and C.</a:t>
            </a:r>
          </a:p>
          <a:p>
            <a:pPr>
              <a:buFont typeface="Wingdings" pitchFamily="2" charset="2"/>
              <a:buChar char="§"/>
            </a:pPr>
            <a:r>
              <a:rPr lang="en-US" dirty="0" smtClean="0"/>
              <a:t>     The </a:t>
            </a:r>
            <a:r>
              <a:rPr lang="en-US" dirty="0" smtClean="0"/>
              <a:t>first term A is missing two variables; therefore</a:t>
            </a:r>
            <a:r>
              <a:rPr lang="en-US" dirty="0" smtClean="0"/>
              <a:t>:</a:t>
            </a:r>
          </a:p>
          <a:p>
            <a:r>
              <a:rPr lang="en-US" dirty="0" smtClean="0"/>
              <a:t>         </a:t>
            </a:r>
            <a:r>
              <a:rPr lang="en-US" dirty="0" smtClean="0"/>
              <a:t>A=A (B+B') = AB + </a:t>
            </a:r>
            <a:r>
              <a:rPr lang="en-US" dirty="0" smtClean="0"/>
              <a:t>AB‘     </a:t>
            </a:r>
            <a:r>
              <a:rPr lang="en-US" dirty="0" smtClean="0"/>
              <a:t>[B </a:t>
            </a:r>
            <a:r>
              <a:rPr lang="en-US" dirty="0" smtClean="0"/>
              <a:t>is missing </a:t>
            </a:r>
            <a:r>
              <a:rPr lang="en-US" dirty="0" smtClean="0"/>
              <a:t>variable]</a:t>
            </a:r>
          </a:p>
          <a:p>
            <a:r>
              <a:rPr lang="en-US" dirty="0" smtClean="0"/>
              <a:t>       This </a:t>
            </a:r>
            <a:r>
              <a:rPr lang="en-US" dirty="0" smtClean="0"/>
              <a:t>is still missing one variable C, so A = AB(C+C') + AB'(C+C') = ABC+ABC' + </a:t>
            </a:r>
            <a:endParaRPr lang="en-US" dirty="0" smtClean="0"/>
          </a:p>
          <a:p>
            <a:r>
              <a:rPr lang="en-US" dirty="0" smtClean="0"/>
              <a:t>       AB'C </a:t>
            </a:r>
            <a:r>
              <a:rPr lang="en-US" dirty="0" smtClean="0"/>
              <a:t>+ AB'C'</a:t>
            </a:r>
          </a:p>
          <a:p>
            <a:pPr>
              <a:buFont typeface="Wingdings" pitchFamily="2" charset="2"/>
              <a:buChar char="§"/>
            </a:pPr>
            <a:r>
              <a:rPr lang="en-US" dirty="0" smtClean="0"/>
              <a:t>    The </a:t>
            </a:r>
            <a:r>
              <a:rPr lang="en-US" dirty="0" smtClean="0"/>
              <a:t>second term B'C is missing one variable: B'C=B'C(A + A') = AB'C + A'B'C</a:t>
            </a:r>
          </a:p>
          <a:p>
            <a:pPr>
              <a:buFont typeface="Wingdings" pitchFamily="2" charset="2"/>
              <a:buChar char="§"/>
            </a:pPr>
            <a:r>
              <a:rPr lang="en-US" dirty="0" smtClean="0"/>
              <a:t>     Combing </a:t>
            </a:r>
            <a:r>
              <a:rPr lang="en-US" dirty="0" smtClean="0"/>
              <a:t>all terms, we have F =A+B'C ABC+ABC+AB'C+AB'C' + AB'C+A'B'C </a:t>
            </a:r>
            <a:endParaRPr lang="en-US" dirty="0" smtClean="0"/>
          </a:p>
          <a:p>
            <a:pPr>
              <a:buFont typeface="Wingdings" pitchFamily="2" charset="2"/>
              <a:buChar char="§"/>
            </a:pPr>
            <a:r>
              <a:rPr lang="en-US" dirty="0" smtClean="0"/>
              <a:t> </a:t>
            </a:r>
            <a:r>
              <a:rPr lang="en-US" dirty="0" smtClean="0"/>
              <a:t>   But </a:t>
            </a:r>
            <a:r>
              <a:rPr lang="en-US" dirty="0" smtClean="0"/>
              <a:t>AB'C appears twice, and according to THEOREM 1 of Boolean </a:t>
            </a:r>
            <a:r>
              <a:rPr lang="en-US" dirty="0" smtClean="0"/>
              <a:t>algebra</a:t>
            </a:r>
          </a:p>
          <a:p>
            <a:r>
              <a:rPr lang="en-US" dirty="0" smtClean="0"/>
              <a:t> </a:t>
            </a:r>
            <a:r>
              <a:rPr lang="en-US" dirty="0" smtClean="0"/>
              <a:t>      </a:t>
            </a:r>
            <a:r>
              <a:rPr lang="en-US" dirty="0" smtClean="0"/>
              <a:t>x + x = x, it is </a:t>
            </a:r>
            <a:r>
              <a:rPr lang="en-US" dirty="0" smtClean="0"/>
              <a:t>possible </a:t>
            </a:r>
            <a:r>
              <a:rPr lang="en-US" dirty="0" smtClean="0"/>
              <a:t>to remove one of them. Rearranging the </a:t>
            </a:r>
            <a:r>
              <a:rPr lang="en-US" dirty="0" err="1" smtClean="0"/>
              <a:t>minterms</a:t>
            </a:r>
            <a:r>
              <a:rPr lang="en-US" dirty="0" smtClean="0"/>
              <a:t> </a:t>
            </a:r>
            <a:r>
              <a:rPr lang="en-US" dirty="0" smtClean="0"/>
              <a:t>in</a:t>
            </a:r>
          </a:p>
          <a:p>
            <a:r>
              <a:rPr lang="en-US" dirty="0" smtClean="0"/>
              <a:t>       ascending </a:t>
            </a:r>
            <a:r>
              <a:rPr lang="en-US" dirty="0" smtClean="0"/>
              <a:t>order, we finally obtain</a:t>
            </a:r>
            <a:r>
              <a:rPr lang="en-US" dirty="0" smtClean="0"/>
              <a:t>:</a:t>
            </a:r>
          </a:p>
          <a:p>
            <a:r>
              <a:rPr lang="en-US" dirty="0" smtClean="0"/>
              <a:t> </a:t>
            </a:r>
            <a:r>
              <a:rPr lang="en-US" dirty="0" smtClean="0"/>
              <a:t>                            </a:t>
            </a:r>
            <a:r>
              <a:rPr lang="en-US" dirty="0" smtClean="0"/>
              <a:t>F=A'B'C+AB'C' AB'C+ABC+ </a:t>
            </a:r>
            <a:r>
              <a:rPr lang="en-US" dirty="0" smtClean="0"/>
              <a:t>ABC</a:t>
            </a:r>
          </a:p>
          <a:p>
            <a:r>
              <a:rPr lang="en-US" dirty="0" smtClean="0"/>
              <a:t> </a:t>
            </a:r>
            <a:r>
              <a:rPr lang="en-US" dirty="0" smtClean="0"/>
              <a:t>                               </a:t>
            </a:r>
            <a:r>
              <a:rPr lang="en-US" dirty="0" smtClean="0"/>
              <a:t>= </a:t>
            </a:r>
            <a:r>
              <a:rPr lang="en-US" dirty="0" smtClean="0"/>
              <a:t>m1+m4+m5+m6+m7,</a:t>
            </a:r>
          </a:p>
          <a:p>
            <a:r>
              <a:rPr lang="en-US" dirty="0" smtClean="0"/>
              <a:t> </a:t>
            </a:r>
            <a:r>
              <a:rPr lang="en-US" dirty="0" smtClean="0"/>
              <a:t>     </a:t>
            </a:r>
            <a:r>
              <a:rPr lang="en-US" dirty="0" smtClean="0"/>
              <a:t>Shorthand notation</a:t>
            </a:r>
            <a:r>
              <a:rPr lang="en-US" dirty="0" smtClean="0"/>
              <a:t>,</a:t>
            </a:r>
          </a:p>
          <a:p>
            <a:r>
              <a:rPr lang="en-US" dirty="0" smtClean="0"/>
              <a:t> </a:t>
            </a:r>
            <a:r>
              <a:rPr lang="en-US" dirty="0" smtClean="0"/>
              <a:t>                              </a:t>
            </a:r>
            <a:r>
              <a:rPr lang="en-US" dirty="0" smtClean="0"/>
              <a:t>F(A, B, C) = (1, 4, 5, 6, 7</a:t>
            </a:r>
            <a:r>
              <a:rPr lang="en-US" dirty="0" smtClean="0"/>
              <a:t>)</a:t>
            </a:r>
          </a:p>
          <a:p>
            <a:r>
              <a:rPr lang="en-US" dirty="0" smtClean="0"/>
              <a:t> </a:t>
            </a:r>
            <a:r>
              <a:rPr lang="en-US" dirty="0" smtClean="0"/>
              <a:t>      </a:t>
            </a:r>
            <a:r>
              <a:rPr lang="en-US" dirty="0" smtClean="0"/>
              <a:t>The summation symbol ∑ stands for the </a:t>
            </a:r>
            <a:r>
              <a:rPr lang="en-US" dirty="0" err="1" smtClean="0"/>
              <a:t>ORing</a:t>
            </a:r>
            <a:r>
              <a:rPr lang="en-US" dirty="0" smtClean="0"/>
              <a:t> of terms: the numbers </a:t>
            </a:r>
            <a:r>
              <a:rPr lang="en-US" dirty="0" smtClean="0"/>
              <a:t>following</a:t>
            </a:r>
          </a:p>
          <a:p>
            <a:r>
              <a:rPr lang="en-US" dirty="0" smtClean="0"/>
              <a:t>       it </a:t>
            </a:r>
            <a:r>
              <a:rPr lang="en-US" dirty="0" smtClean="0"/>
              <a:t>are the </a:t>
            </a:r>
            <a:r>
              <a:rPr lang="en-US" dirty="0" err="1" smtClean="0"/>
              <a:t>minterms</a:t>
            </a:r>
            <a:r>
              <a:rPr lang="en-US" dirty="0" smtClean="0"/>
              <a:t> of the function.</a:t>
            </a:r>
          </a:p>
          <a:p>
            <a:r>
              <a:rPr lang="en-US" dirty="0" smtClean="0"/>
              <a:t> </a:t>
            </a:r>
            <a:endParaRPr lang="en-US" dirty="0" smtClean="0"/>
          </a:p>
          <a:p>
            <a:r>
              <a:rPr lang="en-US" dirty="0" smtClean="0"/>
              <a:t/>
            </a:r>
            <a:br>
              <a:rPr lang="en-US" dirty="0" smtClean="0"/>
            </a:br>
            <a:endParaRPr lang="en-US" dirty="0" smtClean="0"/>
          </a:p>
          <a:p>
            <a:endParaRPr lang="en-US" dirty="0" smtClean="0"/>
          </a:p>
          <a:p>
            <a:r>
              <a:rPr lang="en-US" dirty="0" smtClean="0"/>
              <a:t/>
            </a:r>
            <a:br>
              <a:rPr lang="en-US" dirty="0" smtClean="0"/>
            </a:br>
            <a:endParaRPr lang="en-US" dirty="0" smtClean="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43000"/>
            <a:ext cx="8534400" cy="2585323"/>
          </a:xfrm>
          <a:prstGeom prst="rect">
            <a:avLst/>
          </a:prstGeom>
          <a:noFill/>
        </p:spPr>
        <p:txBody>
          <a:bodyPr wrap="square" rtlCol="0">
            <a:spAutoFit/>
          </a:bodyPr>
          <a:lstStyle/>
          <a:p>
            <a:r>
              <a:rPr lang="en-US" dirty="0" smtClean="0"/>
              <a:t>An </a:t>
            </a:r>
            <a:r>
              <a:rPr lang="en-US" dirty="0" smtClean="0"/>
              <a:t>alternate procedure for deriving the </a:t>
            </a:r>
            <a:r>
              <a:rPr lang="en-US" dirty="0" err="1" smtClean="0"/>
              <a:t>minterms</a:t>
            </a:r>
            <a:r>
              <a:rPr lang="en-US" dirty="0" smtClean="0"/>
              <a:t> of a Boolean function is to obtain the truth table </a:t>
            </a:r>
            <a:r>
              <a:rPr lang="en-US" dirty="0" smtClean="0"/>
              <a:t>of the </a:t>
            </a:r>
            <a:r>
              <a:rPr lang="en-US" dirty="0" smtClean="0"/>
              <a:t>function directly from the algebraic expression and then read the </a:t>
            </a:r>
            <a:r>
              <a:rPr lang="en-US" dirty="0" err="1" smtClean="0"/>
              <a:t>minterms</a:t>
            </a:r>
            <a:r>
              <a:rPr lang="en-US" dirty="0" smtClean="0"/>
              <a:t> from the truth table.</a:t>
            </a:r>
          </a:p>
          <a:p>
            <a:r>
              <a:rPr lang="en-US" dirty="0" smtClean="0"/>
              <a:t/>
            </a:r>
            <a:br>
              <a:rPr lang="en-US" dirty="0" smtClean="0"/>
            </a:br>
            <a:endParaRPr lang="en-US" dirty="0" smtClean="0"/>
          </a:p>
          <a:p>
            <a:r>
              <a:rPr lang="en-US" dirty="0" smtClean="0"/>
              <a:t>Truth table for f=A+B’C</a:t>
            </a:r>
          </a:p>
          <a:p>
            <a:endParaRPr lang="en-US" dirty="0" smtClean="0"/>
          </a:p>
          <a:p>
            <a:r>
              <a:rPr lang="en-US" dirty="0" smtClean="0"/>
              <a:t/>
            </a:r>
            <a:br>
              <a:rPr lang="en-US" dirty="0" smtClean="0"/>
            </a:br>
            <a:endParaRPr lang="en-US" dirty="0" smtClean="0"/>
          </a:p>
        </p:txBody>
      </p:sp>
      <p:graphicFrame>
        <p:nvGraphicFramePr>
          <p:cNvPr id="4" name="Table 3"/>
          <p:cNvGraphicFramePr>
            <a:graphicFrameLocks noGrp="1"/>
          </p:cNvGraphicFramePr>
          <p:nvPr/>
        </p:nvGraphicFramePr>
        <p:xfrm>
          <a:off x="609600" y="2971800"/>
          <a:ext cx="4419600" cy="3332480"/>
        </p:xfrm>
        <a:graphic>
          <a:graphicData uri="http://schemas.openxmlformats.org/drawingml/2006/table">
            <a:tbl>
              <a:tblPr firstRow="1" bandRow="1">
                <a:tableStyleId>{5C22544A-7EE6-4342-B048-85BDC9FD1C3A}</a:tableStyleId>
              </a:tblPr>
              <a:tblGrid>
                <a:gridCol w="1104900"/>
                <a:gridCol w="1104900"/>
                <a:gridCol w="1104900"/>
                <a:gridCol w="1104900"/>
              </a:tblGrid>
              <a:tr h="0">
                <a:tc>
                  <a:txBody>
                    <a:bodyPr/>
                    <a:lstStyle/>
                    <a:p>
                      <a:r>
                        <a:rPr lang="en-US" dirty="0" smtClean="0">
                          <a:solidFill>
                            <a:schemeClr val="bg1"/>
                          </a:solidFill>
                        </a:rPr>
                        <a:t>A</a:t>
                      </a:r>
                      <a:endParaRPr lang="en-US" dirty="0">
                        <a:solidFill>
                          <a:schemeClr val="bg1"/>
                        </a:solidFill>
                      </a:endParaRPr>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F</a:t>
                      </a:r>
                      <a:endParaRPr lang="en-US" dirty="0"/>
                    </a:p>
                  </a:txBody>
                  <a:tcPr/>
                </a:tc>
              </a:tr>
              <a:tr h="370840">
                <a:tc>
                  <a:txBody>
                    <a:bodyPr/>
                    <a:lstStyle/>
                    <a:p>
                      <a:r>
                        <a:rPr lang="en-US" dirty="0" smtClean="0">
                          <a:solidFill>
                            <a:schemeClr val="tx1"/>
                          </a:solidFill>
                        </a:rPr>
                        <a:t>0</a:t>
                      </a:r>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
        <p:nvSpPr>
          <p:cNvPr id="6" name="TextBox 5"/>
          <p:cNvSpPr txBox="1"/>
          <p:nvPr/>
        </p:nvSpPr>
        <p:spPr>
          <a:xfrm>
            <a:off x="5257800" y="2971800"/>
            <a:ext cx="3200400"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Truth table for F=A+B'C, from the truth table, we can then read the five </a:t>
            </a:r>
            <a:r>
              <a:rPr lang="en-US" dirty="0" err="1" smtClean="0"/>
              <a:t>minterms</a:t>
            </a:r>
            <a:r>
              <a:rPr lang="en-US" dirty="0" smtClean="0"/>
              <a:t> of the function to be 1, 4, 5, 6, and 7.</a:t>
            </a:r>
          </a:p>
          <a:p>
            <a:r>
              <a:rPr lang="en-US" dirty="0" smtClean="0"/>
              <a:t/>
            </a:r>
            <a:br>
              <a:rPr lang="en-US" dirty="0" smtClean="0"/>
            </a:br>
            <a:endParaRPr lang="en-US" dirty="0" smtClean="0"/>
          </a:p>
          <a:p>
            <a:endParaRPr lang="en-US" dirty="0"/>
          </a:p>
        </p:txBody>
      </p:sp>
    </p:spTree>
  </p:cSld>
  <p:clrMapOvr>
    <a:masterClrMapping/>
  </p:clrMapOvr>
  <p:transition spd="slow">
    <p:strips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295400"/>
            <a:ext cx="8534400" cy="5509200"/>
          </a:xfrm>
          <a:prstGeom prst="rect">
            <a:avLst/>
          </a:prstGeom>
          <a:noFill/>
        </p:spPr>
        <p:txBody>
          <a:bodyPr wrap="square" rtlCol="0">
            <a:spAutoFit/>
          </a:bodyPr>
          <a:lstStyle/>
          <a:p>
            <a:r>
              <a:rPr lang="en-US" sz="2800" b="1" dirty="0" smtClean="0">
                <a:solidFill>
                  <a:srgbClr val="C00000"/>
                </a:solidFill>
              </a:rPr>
              <a:t>Product </a:t>
            </a:r>
            <a:r>
              <a:rPr lang="en-US" sz="2800" b="1" dirty="0" smtClean="0">
                <a:solidFill>
                  <a:srgbClr val="C00000"/>
                </a:solidFill>
              </a:rPr>
              <a:t>of </a:t>
            </a:r>
            <a:r>
              <a:rPr lang="en-US" sz="2800" b="1" dirty="0" err="1" smtClean="0">
                <a:solidFill>
                  <a:srgbClr val="C00000"/>
                </a:solidFill>
              </a:rPr>
              <a:t>Maxterms</a:t>
            </a:r>
            <a:r>
              <a:rPr lang="en-US" sz="2800" b="1" dirty="0" smtClean="0">
                <a:solidFill>
                  <a:srgbClr val="C00000"/>
                </a:solidFill>
              </a:rPr>
              <a:t> (Product of Sums or POS)</a:t>
            </a:r>
          </a:p>
          <a:p>
            <a:r>
              <a:rPr lang="en-US" dirty="0" smtClean="0"/>
              <a:t/>
            </a:r>
            <a:br>
              <a:rPr lang="en-US" dirty="0" smtClean="0"/>
            </a:br>
            <a:r>
              <a:rPr lang="en-US" sz="2400" dirty="0" smtClean="0"/>
              <a:t>Each </a:t>
            </a:r>
            <a:r>
              <a:rPr lang="en-US" sz="2400" dirty="0" smtClean="0"/>
              <a:t>of the 22" functions of n binary variables can be also expressed as a product of </a:t>
            </a:r>
            <a:r>
              <a:rPr lang="en-US" sz="2400" dirty="0" err="1" smtClean="0"/>
              <a:t>maxterms</a:t>
            </a:r>
            <a:r>
              <a:rPr lang="en-US" sz="2400" dirty="0" smtClean="0"/>
              <a:t>. </a:t>
            </a:r>
            <a:r>
              <a:rPr lang="en-US" sz="2400" dirty="0" smtClean="0"/>
              <a:t>To express </a:t>
            </a:r>
            <a:r>
              <a:rPr lang="en-US" sz="2400" dirty="0" smtClean="0"/>
              <a:t>the Boolean function as a product of </a:t>
            </a:r>
            <a:r>
              <a:rPr lang="en-US" sz="2400" dirty="0" err="1" smtClean="0"/>
              <a:t>maxterms</a:t>
            </a:r>
            <a:r>
              <a:rPr lang="en-US" sz="2400" dirty="0" smtClean="0"/>
              <a:t>, it must first be brought into a form of OR </a:t>
            </a:r>
            <a:r>
              <a:rPr lang="en-US" sz="2400" dirty="0" smtClean="0"/>
              <a:t>terms.  This </a:t>
            </a:r>
            <a:r>
              <a:rPr lang="en-US" sz="2400" dirty="0" smtClean="0"/>
              <a:t>may be done by using the distributive law, xyz = (</a:t>
            </a:r>
            <a:r>
              <a:rPr lang="en-US" sz="2400" dirty="0" err="1" smtClean="0"/>
              <a:t>x+y</a:t>
            </a:r>
            <a:r>
              <a:rPr lang="en-US" sz="2400" dirty="0" smtClean="0"/>
              <a:t>)(</a:t>
            </a:r>
            <a:r>
              <a:rPr lang="en-US" sz="2400" dirty="0" err="1" smtClean="0"/>
              <a:t>x+z</a:t>
            </a:r>
            <a:r>
              <a:rPr lang="en-US" sz="2400" dirty="0" smtClean="0"/>
              <a:t>). Then any missing variable x in each</a:t>
            </a:r>
          </a:p>
          <a:p>
            <a:r>
              <a:rPr lang="en-US" sz="2400" dirty="0" smtClean="0"/>
              <a:t>OR </a:t>
            </a:r>
            <a:r>
              <a:rPr lang="en-US" sz="2400" dirty="0" smtClean="0"/>
              <a:t>term is </a:t>
            </a:r>
            <a:r>
              <a:rPr lang="en-US" sz="2400" dirty="0" err="1" smtClean="0"/>
              <a:t>ORed</a:t>
            </a:r>
            <a:r>
              <a:rPr lang="en-US" sz="2400" dirty="0" smtClean="0"/>
              <a:t> with xx'. This procedure is clarified by the following example</a:t>
            </a:r>
            <a:r>
              <a:rPr lang="en-US" sz="2400" dirty="0" smtClean="0"/>
              <a:t>:</a:t>
            </a:r>
          </a:p>
          <a:p>
            <a:endParaRPr lang="en-US" sz="2400" dirty="0" smtClean="0"/>
          </a:p>
          <a:p>
            <a:endParaRPr lang="en-US" dirty="0" smtClean="0"/>
          </a:p>
          <a:p>
            <a:endParaRPr lang="en-US" dirty="0" smtClean="0"/>
          </a:p>
          <a:p>
            <a:endParaRPr lang="en-US" dirty="0" smtClean="0"/>
          </a:p>
          <a:p>
            <a:r>
              <a:rPr lang="en-US" dirty="0" smtClean="0"/>
              <a:t/>
            </a:r>
            <a:br>
              <a:rPr lang="en-US" dirty="0" smtClean="0"/>
            </a:br>
            <a:endParaRPr lang="en-US" dirty="0" smtClean="0"/>
          </a:p>
        </p:txBody>
      </p:sp>
    </p:spTree>
  </p:cSld>
  <p:clrMapOvr>
    <a:masterClrMapping/>
  </p:clrMapOvr>
  <p:transition spd="slow">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295400"/>
            <a:ext cx="8686800" cy="5909310"/>
          </a:xfrm>
          <a:prstGeom prst="rect">
            <a:avLst/>
          </a:prstGeom>
          <a:noFill/>
        </p:spPr>
        <p:txBody>
          <a:bodyPr wrap="square" rtlCol="0">
            <a:spAutoFit/>
          </a:bodyPr>
          <a:lstStyle/>
          <a:p>
            <a:r>
              <a:rPr lang="en-US" b="1" dirty="0" smtClean="0"/>
              <a:t>Question</a:t>
            </a:r>
            <a:r>
              <a:rPr lang="en-US" dirty="0" smtClean="0"/>
              <a:t>: Express the Boolean function F = </a:t>
            </a:r>
            <a:r>
              <a:rPr lang="en-US" dirty="0" err="1" smtClean="0"/>
              <a:t>xy</a:t>
            </a:r>
            <a:r>
              <a:rPr lang="en-US" dirty="0" smtClean="0"/>
              <a:t> + </a:t>
            </a:r>
            <a:r>
              <a:rPr lang="en-US" dirty="0" err="1" smtClean="0"/>
              <a:t>x'z</a:t>
            </a:r>
            <a:r>
              <a:rPr lang="en-US" dirty="0" smtClean="0"/>
              <a:t> in a product of </a:t>
            </a:r>
            <a:r>
              <a:rPr lang="en-US" dirty="0" err="1" smtClean="0"/>
              <a:t>maxterm</a:t>
            </a:r>
            <a:r>
              <a:rPr lang="en-US" dirty="0" smtClean="0"/>
              <a:t> form.</a:t>
            </a:r>
          </a:p>
          <a:p>
            <a:r>
              <a:rPr lang="en-US" b="1" dirty="0" smtClean="0"/>
              <a:t>Solution</a:t>
            </a:r>
            <a:r>
              <a:rPr lang="en-US" b="1" dirty="0" smtClean="0"/>
              <a:t>:</a:t>
            </a:r>
            <a:r>
              <a:rPr lang="en-US" dirty="0" smtClean="0"/>
              <a:t> </a:t>
            </a:r>
            <a:endParaRPr lang="en-US" dirty="0" smtClean="0"/>
          </a:p>
          <a:p>
            <a:pPr algn="ctr">
              <a:buFont typeface="Wingdings" pitchFamily="2" charset="2"/>
              <a:buChar char="§"/>
            </a:pPr>
            <a:r>
              <a:rPr lang="en-US" dirty="0" smtClean="0"/>
              <a:t>    First</a:t>
            </a:r>
            <a:r>
              <a:rPr lang="en-US" dirty="0" smtClean="0"/>
              <a:t>, </a:t>
            </a:r>
            <a:r>
              <a:rPr lang="en-US" dirty="0" smtClean="0"/>
              <a:t>convert </a:t>
            </a:r>
            <a:r>
              <a:rPr lang="en-US" dirty="0" smtClean="0"/>
              <a:t>the function into OR terms using the </a:t>
            </a:r>
            <a:r>
              <a:rPr lang="en-US" dirty="0" smtClean="0"/>
              <a:t>distributive law:        F=</a:t>
            </a:r>
            <a:r>
              <a:rPr lang="en-US" dirty="0" err="1" smtClean="0"/>
              <a:t>xy+x’z</a:t>
            </a:r>
            <a:r>
              <a:rPr lang="en-US" dirty="0" smtClean="0"/>
              <a:t> = (</a:t>
            </a:r>
            <a:r>
              <a:rPr lang="en-US" dirty="0" err="1" smtClean="0"/>
              <a:t>xy+x</a:t>
            </a:r>
            <a:r>
              <a:rPr lang="en-US" dirty="0" smtClean="0"/>
              <a:t>') (</a:t>
            </a:r>
            <a:r>
              <a:rPr lang="en-US" dirty="0" err="1" smtClean="0"/>
              <a:t>xy+z</a:t>
            </a:r>
            <a:r>
              <a:rPr lang="en-US" dirty="0" smtClean="0"/>
              <a:t>)</a:t>
            </a:r>
          </a:p>
          <a:p>
            <a:pPr algn="ctr"/>
            <a:r>
              <a:rPr lang="en-US" dirty="0" smtClean="0"/>
              <a:t>         = </a:t>
            </a:r>
            <a:r>
              <a:rPr lang="en-US" dirty="0" smtClean="0"/>
              <a:t>(x + x')(</a:t>
            </a:r>
            <a:r>
              <a:rPr lang="en-US" dirty="0" err="1" smtClean="0"/>
              <a:t>y+x</a:t>
            </a:r>
            <a:r>
              <a:rPr lang="en-US" dirty="0" smtClean="0"/>
              <a:t>') (</a:t>
            </a:r>
            <a:r>
              <a:rPr lang="en-US" dirty="0" err="1" smtClean="0"/>
              <a:t>x+z</a:t>
            </a:r>
            <a:r>
              <a:rPr lang="en-US" dirty="0" smtClean="0"/>
              <a:t>)(</a:t>
            </a:r>
            <a:r>
              <a:rPr lang="en-US" dirty="0" err="1" smtClean="0"/>
              <a:t>y+z</a:t>
            </a:r>
            <a:r>
              <a:rPr lang="en-US" dirty="0" smtClean="0"/>
              <a:t>)</a:t>
            </a:r>
          </a:p>
          <a:p>
            <a:pPr algn="ctr"/>
            <a:r>
              <a:rPr lang="en-US" dirty="0" smtClean="0"/>
              <a:t> </a:t>
            </a:r>
            <a:r>
              <a:rPr lang="en-US" dirty="0" smtClean="0"/>
              <a:t>  </a:t>
            </a:r>
            <a:r>
              <a:rPr lang="en-US" dirty="0" smtClean="0"/>
              <a:t>= (</a:t>
            </a:r>
            <a:r>
              <a:rPr lang="en-US" dirty="0" err="1" smtClean="0"/>
              <a:t>x’+</a:t>
            </a:r>
            <a:r>
              <a:rPr lang="en-US" dirty="0" err="1" smtClean="0"/>
              <a:t>y</a:t>
            </a:r>
            <a:r>
              <a:rPr lang="en-US" dirty="0" smtClean="0"/>
              <a:t>)(</a:t>
            </a:r>
            <a:r>
              <a:rPr lang="en-US" dirty="0" err="1" smtClean="0"/>
              <a:t>x+z</a:t>
            </a:r>
            <a:r>
              <a:rPr lang="en-US" dirty="0" smtClean="0"/>
              <a:t>)(</a:t>
            </a:r>
            <a:r>
              <a:rPr lang="en-US" dirty="0" err="1" smtClean="0"/>
              <a:t>y+z</a:t>
            </a:r>
            <a:r>
              <a:rPr lang="en-US" dirty="0" smtClean="0"/>
              <a:t>) </a:t>
            </a:r>
            <a:endParaRPr lang="en-US" dirty="0" smtClean="0"/>
          </a:p>
          <a:p>
            <a:pPr>
              <a:buFont typeface="Wingdings" pitchFamily="2" charset="2"/>
              <a:buChar char="§"/>
            </a:pPr>
            <a:r>
              <a:rPr lang="en-US" dirty="0" smtClean="0"/>
              <a:t> </a:t>
            </a:r>
            <a:r>
              <a:rPr lang="en-US" dirty="0" smtClean="0"/>
              <a:t>              The </a:t>
            </a:r>
            <a:r>
              <a:rPr lang="en-US" dirty="0" smtClean="0"/>
              <a:t>function has three variables: x, y, and z. Each OR term </a:t>
            </a:r>
            <a:r>
              <a:rPr lang="en-US" dirty="0" smtClean="0"/>
              <a:t>is missing one                                                                                  variable; </a:t>
            </a:r>
            <a:r>
              <a:rPr lang="en-US" dirty="0" smtClean="0"/>
              <a:t>therefore</a:t>
            </a:r>
            <a:r>
              <a:rPr lang="en-US" dirty="0" smtClean="0"/>
              <a:t>:</a:t>
            </a:r>
          </a:p>
          <a:p>
            <a:r>
              <a:rPr lang="en-US" dirty="0" smtClean="0"/>
              <a:t> </a:t>
            </a:r>
            <a:r>
              <a:rPr lang="en-US" dirty="0" smtClean="0"/>
              <a:t>                     </a:t>
            </a:r>
            <a:r>
              <a:rPr lang="en-US" dirty="0" smtClean="0"/>
              <a:t>x' + y = x' + y + </a:t>
            </a:r>
            <a:r>
              <a:rPr lang="en-US" dirty="0" smtClean="0"/>
              <a:t>ZZ‘ = (x' + y + Z)(x' + y + z')</a:t>
            </a:r>
          </a:p>
          <a:p>
            <a:r>
              <a:rPr lang="en-US" dirty="0" smtClean="0"/>
              <a:t> </a:t>
            </a:r>
            <a:r>
              <a:rPr lang="en-US" dirty="0" smtClean="0"/>
              <a:t>                    </a:t>
            </a:r>
            <a:r>
              <a:rPr lang="en-US" dirty="0" err="1" smtClean="0"/>
              <a:t>x+z</a:t>
            </a:r>
            <a:r>
              <a:rPr lang="en-US" dirty="0" smtClean="0"/>
              <a:t>=x +z +</a:t>
            </a:r>
            <a:r>
              <a:rPr lang="en-US" dirty="0" err="1" smtClean="0"/>
              <a:t>yy</a:t>
            </a:r>
            <a:r>
              <a:rPr lang="en-US" dirty="0" smtClean="0"/>
              <a:t>’ =  (</a:t>
            </a:r>
            <a:r>
              <a:rPr lang="en-US" dirty="0" err="1" smtClean="0"/>
              <a:t>x+y+z</a:t>
            </a:r>
            <a:r>
              <a:rPr lang="en-US" dirty="0" smtClean="0"/>
              <a:t>)(</a:t>
            </a:r>
            <a:r>
              <a:rPr lang="en-US" dirty="0" err="1" smtClean="0"/>
              <a:t>x+y’+z</a:t>
            </a:r>
            <a:r>
              <a:rPr lang="en-US" dirty="0" smtClean="0"/>
              <a:t>)</a:t>
            </a:r>
          </a:p>
          <a:p>
            <a:r>
              <a:rPr lang="en-US" dirty="0" smtClean="0"/>
              <a:t> </a:t>
            </a:r>
            <a:r>
              <a:rPr lang="en-US" dirty="0" smtClean="0"/>
              <a:t>                   </a:t>
            </a:r>
            <a:r>
              <a:rPr lang="en-US" dirty="0" err="1" smtClean="0"/>
              <a:t>y+z</a:t>
            </a:r>
            <a:r>
              <a:rPr lang="en-US" dirty="0" smtClean="0"/>
              <a:t> =</a:t>
            </a:r>
            <a:r>
              <a:rPr lang="en-US" dirty="0" err="1" smtClean="0"/>
              <a:t>y+z+xx</a:t>
            </a:r>
            <a:r>
              <a:rPr lang="en-US" dirty="0" smtClean="0"/>
              <a:t>' =  (</a:t>
            </a:r>
            <a:r>
              <a:rPr lang="en-US" dirty="0" err="1" smtClean="0"/>
              <a:t>x+y+z</a:t>
            </a:r>
            <a:r>
              <a:rPr lang="en-US" dirty="0" smtClean="0"/>
              <a:t>) (x’ + y + z)</a:t>
            </a:r>
          </a:p>
          <a:p>
            <a:pPr>
              <a:buFont typeface="Wingdings" pitchFamily="2" charset="2"/>
              <a:buChar char="§"/>
            </a:pPr>
            <a:endParaRPr lang="en-US" dirty="0" smtClean="0"/>
          </a:p>
          <a:p>
            <a:pPr>
              <a:buFont typeface="Wingdings" pitchFamily="2" charset="2"/>
              <a:buChar char="§"/>
            </a:pPr>
            <a:r>
              <a:rPr lang="en-US" dirty="0" smtClean="0"/>
              <a:t>         Combing </a:t>
            </a:r>
            <a:r>
              <a:rPr lang="en-US" dirty="0" smtClean="0"/>
              <a:t>all </a:t>
            </a:r>
            <a:r>
              <a:rPr lang="en-US" dirty="0" err="1" smtClean="0"/>
              <a:t>maxterms</a:t>
            </a:r>
            <a:r>
              <a:rPr lang="en-US" dirty="0" smtClean="0"/>
              <a:t> and removing repeated terms: </a:t>
            </a:r>
            <a:r>
              <a:rPr lang="en-US" dirty="0" smtClean="0"/>
              <a:t>                      F</a:t>
            </a:r>
            <a:r>
              <a:rPr lang="en-US" dirty="0" smtClean="0"/>
              <a:t>=(</a:t>
            </a:r>
            <a:r>
              <a:rPr lang="en-US" dirty="0" err="1" smtClean="0"/>
              <a:t>x+y+z</a:t>
            </a:r>
            <a:r>
              <a:rPr lang="en-US" dirty="0" smtClean="0"/>
              <a:t>)(</a:t>
            </a:r>
            <a:r>
              <a:rPr lang="en-US" dirty="0" err="1" smtClean="0"/>
              <a:t>x+y’+</a:t>
            </a:r>
            <a:r>
              <a:rPr lang="en-US" dirty="0" err="1" smtClean="0"/>
              <a:t>z</a:t>
            </a:r>
            <a:r>
              <a:rPr lang="en-US" dirty="0" smtClean="0"/>
              <a:t>)(</a:t>
            </a:r>
            <a:r>
              <a:rPr lang="en-US" dirty="0" err="1" smtClean="0"/>
              <a:t>x’+</a:t>
            </a:r>
            <a:r>
              <a:rPr lang="en-US" dirty="0" err="1" smtClean="0"/>
              <a:t>y+z</a:t>
            </a:r>
            <a:r>
              <a:rPr lang="en-US" dirty="0" smtClean="0"/>
              <a:t>)(</a:t>
            </a:r>
            <a:r>
              <a:rPr lang="en-US" dirty="0" err="1" smtClean="0"/>
              <a:t>x’+y+z</a:t>
            </a:r>
            <a:r>
              <a:rPr lang="en-US" dirty="0" smtClean="0"/>
              <a:t>’)</a:t>
            </a:r>
          </a:p>
          <a:p>
            <a:r>
              <a:rPr lang="en-US" dirty="0" smtClean="0"/>
              <a:t>                              =M</a:t>
            </a:r>
            <a:r>
              <a:rPr lang="en-US" sz="1600" dirty="0" smtClean="0"/>
              <a:t>0M2M4M5</a:t>
            </a:r>
            <a:endParaRPr lang="en-US" dirty="0" smtClean="0"/>
          </a:p>
          <a:p>
            <a:r>
              <a:rPr lang="en-US" dirty="0" smtClean="0"/>
              <a:t>            Shorthand </a:t>
            </a:r>
            <a:r>
              <a:rPr lang="en-US" dirty="0" smtClean="0"/>
              <a:t>notation</a:t>
            </a:r>
            <a:r>
              <a:rPr lang="en-US" dirty="0" smtClean="0"/>
              <a:t>:</a:t>
            </a:r>
          </a:p>
          <a:p>
            <a:r>
              <a:rPr lang="en-US" dirty="0" smtClean="0"/>
              <a:t> </a:t>
            </a:r>
            <a:r>
              <a:rPr lang="en-US" dirty="0" smtClean="0"/>
              <a:t>                          </a:t>
            </a:r>
            <a:r>
              <a:rPr lang="en-US" dirty="0" smtClean="0"/>
              <a:t>F(x, y, z) = Pi(0, 2, 4, 5</a:t>
            </a:r>
            <a:r>
              <a:rPr lang="en-US" dirty="0" smtClean="0"/>
              <a:t>)</a:t>
            </a:r>
          </a:p>
          <a:p>
            <a:r>
              <a:rPr lang="en-US" dirty="0" smtClean="0"/>
              <a:t> </a:t>
            </a:r>
            <a:r>
              <a:rPr lang="en-US" dirty="0" smtClean="0"/>
              <a:t>                   </a:t>
            </a:r>
            <a:r>
              <a:rPr lang="en-US" dirty="0" smtClean="0"/>
              <a:t>The product symbol I denotes the </a:t>
            </a:r>
            <a:r>
              <a:rPr lang="en-US" dirty="0" err="1" smtClean="0"/>
              <a:t>ANDing</a:t>
            </a:r>
            <a:r>
              <a:rPr lang="en-US" dirty="0" smtClean="0"/>
              <a:t> of </a:t>
            </a:r>
            <a:r>
              <a:rPr lang="en-US" dirty="0" err="1" smtClean="0"/>
              <a:t>maxterms</a:t>
            </a:r>
            <a:r>
              <a:rPr lang="en-US" dirty="0" smtClean="0"/>
              <a:t>; the numbers </a:t>
            </a:r>
            <a:r>
              <a:rPr lang="en-US" dirty="0" smtClean="0"/>
              <a:t>   are   the </a:t>
            </a:r>
            <a:r>
              <a:rPr lang="en-US" dirty="0" err="1" smtClean="0"/>
              <a:t>maxterms</a:t>
            </a:r>
            <a:r>
              <a:rPr lang="en-US" dirty="0" smtClean="0"/>
              <a:t> of the function.</a:t>
            </a:r>
          </a:p>
          <a:p>
            <a:r>
              <a:rPr lang="en-US" dirty="0" smtClean="0"/>
              <a:t/>
            </a:r>
            <a:br>
              <a:rPr lang="en-US" dirty="0" smtClean="0"/>
            </a:br>
            <a:endParaRPr lang="en-US" dirty="0" smtClean="0"/>
          </a:p>
        </p:txBody>
      </p:sp>
    </p:spTree>
  </p:cSld>
  <p:clrMapOvr>
    <a:masterClrMapping/>
  </p:clrMapOvr>
  <p:transition spd="slow">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156</TotalTime>
  <Words>695</Words>
  <Application>Microsoft Office PowerPoint</Application>
  <PresentationFormat>On-screen Show (4:3)</PresentationFormat>
  <Paragraphs>161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Slide 1</vt:lpstr>
      <vt:lpstr>Canonical forms</vt:lpstr>
      <vt:lpstr>Slide 3</vt:lpstr>
      <vt:lpstr>Canonical SoP and PoS forms </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17</cp:revision>
  <dcterms:created xsi:type="dcterms:W3CDTF">2024-05-02T01:33:15Z</dcterms:created>
  <dcterms:modified xsi:type="dcterms:W3CDTF">2024-05-05T03:38:03Z</dcterms:modified>
</cp:coreProperties>
</file>