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3"/>
  </p:notesMasterIdLst>
  <p:sldIdLst>
    <p:sldId id="256" r:id="rId2"/>
    <p:sldId id="257" r:id="rId3"/>
    <p:sldId id="258" r:id="rId4"/>
    <p:sldId id="269" r:id="rId5"/>
    <p:sldId id="259" r:id="rId6"/>
    <p:sldId id="260" r:id="rId7"/>
    <p:sldId id="262" r:id="rId8"/>
    <p:sldId id="266" r:id="rId9"/>
    <p:sldId id="275" r:id="rId10"/>
    <p:sldId id="274" r:id="rId11"/>
    <p:sldId id="271" r:id="rId12"/>
    <p:sldId id="267" r:id="rId13"/>
    <p:sldId id="272" r:id="rId14"/>
    <p:sldId id="273" r:id="rId15"/>
    <p:sldId id="268" r:id="rId16"/>
    <p:sldId id="270" r:id="rId17"/>
    <p:sldId id="276" r:id="rId18"/>
    <p:sldId id="277" r:id="rId19"/>
    <p:sldId id="278" r:id="rId20"/>
    <p:sldId id="279" r:id="rId21"/>
    <p:sldId id="280" r:id="rId22"/>
    <p:sldId id="281" r:id="rId23"/>
    <p:sldId id="284" r:id="rId24"/>
    <p:sldId id="282" r:id="rId25"/>
    <p:sldId id="283" r:id="rId26"/>
    <p:sldId id="285" r:id="rId27"/>
    <p:sldId id="286" r:id="rId28"/>
    <p:sldId id="287" r:id="rId29"/>
    <p:sldId id="288" r:id="rId30"/>
    <p:sldId id="289" r:id="rId31"/>
    <p:sldId id="290" r:id="rId32"/>
  </p:sldIdLst>
  <p:sldSz cx="12192000" cy="6858000"/>
  <p:notesSz cx="6858000" cy="9144000"/>
  <p:embeddedFontLst>
    <p:embeddedFont>
      <p:font typeface="Bell MT" panose="02020503060305020303" pitchFamily="18" charset="0"/>
      <p:regular r:id="rId34"/>
      <p:bold r:id="rId35"/>
      <p: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82" roundtripDataSignature="AMtx7mjcQxdihxWfrRsrf11D+d3R6V+Bf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469200D-B7A6-46B9-90D4-30B79E0DCD28}">
  <a:tblStyle styleId="{B469200D-B7A6-46B9-90D4-30B79E0DCD28}"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85"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fntdata"/><Relationship Id="rId8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82"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86"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
        <p:cNvGrpSpPr/>
        <p:nvPr/>
      </p:nvGrpSpPr>
      <p:grpSpPr>
        <a:xfrm>
          <a:off x="0" y="0"/>
          <a:ext cx="0" cy="0"/>
          <a:chOff x="0" y="0"/>
          <a:chExt cx="0" cy="0"/>
        </a:xfrm>
      </p:grpSpPr>
      <p:sp>
        <p:nvSpPr>
          <p:cNvPr id="29" name="Google Shape;2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 name="Google Shape;30;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196537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962235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4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7A533C4D-FD38-8F1A-A94A-FBD354268849}"/>
            </a:ext>
          </a:extLst>
        </p:cNvPr>
        <p:cNvGrpSpPr/>
        <p:nvPr/>
      </p:nvGrpSpPr>
      <p:grpSpPr>
        <a:xfrm>
          <a:off x="0" y="0"/>
          <a:ext cx="0" cy="0"/>
          <a:chOff x="0" y="0"/>
          <a:chExt cx="0" cy="0"/>
        </a:xfrm>
      </p:grpSpPr>
      <p:sp>
        <p:nvSpPr>
          <p:cNvPr id="107" name="Google Shape;107;p46:notes">
            <a:extLst>
              <a:ext uri="{FF2B5EF4-FFF2-40B4-BE49-F238E27FC236}">
                <a16:creationId xmlns:a16="http://schemas.microsoft.com/office/drawing/2014/main" id="{49AE2C92-58F3-86E8-630E-698D9EEF182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8" name="Google Shape;108;p46:notes">
            <a:extLst>
              <a:ext uri="{FF2B5EF4-FFF2-40B4-BE49-F238E27FC236}">
                <a16:creationId xmlns:a16="http://schemas.microsoft.com/office/drawing/2014/main" id="{39FA76B6-A01B-23E7-0FF2-232C8AAD547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3968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27</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301799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smtClean="0">
                <a:solidFill>
                  <a:schemeClr val="dk1"/>
                </a:solidFill>
                <a:latin typeface="Calibri"/>
                <a:ea typeface="Calibri"/>
                <a:cs typeface="Calibri"/>
                <a:sym typeface="Calibri"/>
              </a:rPr>
              <a:t>30</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111164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
        <p:cNvGrpSpPr/>
        <p:nvPr/>
      </p:nvGrpSpPr>
      <p:grpSpPr>
        <a:xfrm>
          <a:off x="0" y="0"/>
          <a:ext cx="0" cy="0"/>
          <a:chOff x="0" y="0"/>
          <a:chExt cx="0" cy="0"/>
        </a:xfrm>
      </p:grpSpPr>
      <p:sp>
        <p:nvSpPr>
          <p:cNvPr id="36" name="Google Shape;36;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 name="Google Shape;37;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p:cNvGrpSpPr/>
        <p:nvPr/>
      </p:nvGrpSpPr>
      <p:grpSpPr>
        <a:xfrm>
          <a:off x="0" y="0"/>
          <a:ext cx="0" cy="0"/>
          <a:chOff x="0" y="0"/>
          <a:chExt cx="0" cy="0"/>
        </a:xfrm>
      </p:grpSpPr>
      <p:sp>
        <p:nvSpPr>
          <p:cNvPr id="42" name="Google Shape;42;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
          <a:extLst>
            <a:ext uri="{FF2B5EF4-FFF2-40B4-BE49-F238E27FC236}">
              <a16:creationId xmlns:a16="http://schemas.microsoft.com/office/drawing/2014/main" id="{4B5C91B0-2E28-3DAE-9CA7-DF9BC208517C}"/>
            </a:ext>
          </a:extLst>
        </p:cNvPr>
        <p:cNvGrpSpPr/>
        <p:nvPr/>
      </p:nvGrpSpPr>
      <p:grpSpPr>
        <a:xfrm>
          <a:off x="0" y="0"/>
          <a:ext cx="0" cy="0"/>
          <a:chOff x="0" y="0"/>
          <a:chExt cx="0" cy="0"/>
        </a:xfrm>
      </p:grpSpPr>
      <p:sp>
        <p:nvSpPr>
          <p:cNvPr id="42" name="Google Shape;42;p3:notes">
            <a:extLst>
              <a:ext uri="{FF2B5EF4-FFF2-40B4-BE49-F238E27FC236}">
                <a16:creationId xmlns:a16="http://schemas.microsoft.com/office/drawing/2014/main" id="{536BFD92-DDDC-3732-0189-4DD127321A9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 name="Google Shape;43;p3:notes">
            <a:extLst>
              <a:ext uri="{FF2B5EF4-FFF2-40B4-BE49-F238E27FC236}">
                <a16:creationId xmlns:a16="http://schemas.microsoft.com/office/drawing/2014/main" id="{F2C05C97-9B5F-57E5-87A6-2EA629C3DA5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846147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
        <p:cNvGrpSpPr/>
        <p:nvPr/>
      </p:nvGrpSpPr>
      <p:grpSpPr>
        <a:xfrm>
          <a:off x="0" y="0"/>
          <a:ext cx="0" cy="0"/>
          <a:chOff x="0" y="0"/>
          <a:chExt cx="0" cy="0"/>
        </a:xfrm>
      </p:grpSpPr>
      <p:sp>
        <p:nvSpPr>
          <p:cNvPr id="48" name="Google Shape;48;p3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 name="Google Shape;49;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3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 name="Google Shape;55;p3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4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4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62343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8"/>
        <p:cNvGrpSpPr/>
        <p:nvPr/>
      </p:nvGrpSpPr>
      <p:grpSpPr>
        <a:xfrm>
          <a:off x="0" y="0"/>
          <a:ext cx="0" cy="0"/>
          <a:chOff x="0" y="0"/>
          <a:chExt cx="0" cy="0"/>
        </a:xfrm>
      </p:grpSpPr>
      <p:sp>
        <p:nvSpPr>
          <p:cNvPr id="19" name="Google Shape;19;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a:lnSpc>
                <a:spcPct val="90000"/>
              </a:lnSpc>
              <a:spcBef>
                <a:spcPts val="0"/>
              </a:spcBef>
              <a:spcAft>
                <a:spcPts val="0"/>
              </a:spcAft>
              <a:buClr>
                <a:schemeClr val="dk1"/>
              </a:buClr>
              <a:buSzPts val="6000"/>
              <a:buNone/>
              <a:defRPr sz="6000" i="0" u="none" strike="noStrike" cap="none">
                <a:solidFill>
                  <a:schemeClr val="dk1"/>
                </a:solidFill>
              </a:defRPr>
            </a:lvl1pPr>
            <a:lvl2pPr lvl="1" algn="l">
              <a:lnSpc>
                <a:spcPct val="100000"/>
              </a:lnSpc>
              <a:spcBef>
                <a:spcPts val="0"/>
              </a:spcBef>
              <a:spcAft>
                <a:spcPts val="0"/>
              </a:spcAft>
              <a:buSzPts val="1400"/>
              <a:buNone/>
              <a:defRPr sz="1800"/>
            </a:lvl2pPr>
            <a:lvl3pPr lvl="2" algn="l">
              <a:lnSpc>
                <a:spcPct val="100000"/>
              </a:lnSpc>
              <a:spcBef>
                <a:spcPts val="0"/>
              </a:spcBef>
              <a:spcAft>
                <a:spcPts val="0"/>
              </a:spcAft>
              <a:buSzPts val="1400"/>
              <a:buNone/>
              <a:defRPr sz="1800"/>
            </a:lvl3pPr>
            <a:lvl4pPr lvl="3" algn="l">
              <a:lnSpc>
                <a:spcPct val="100000"/>
              </a:lnSpc>
              <a:spcBef>
                <a:spcPts val="0"/>
              </a:spcBef>
              <a:spcAft>
                <a:spcPts val="0"/>
              </a:spcAft>
              <a:buSzPts val="1400"/>
              <a:buNone/>
              <a:defRPr sz="1800"/>
            </a:lvl4pPr>
            <a:lvl5pPr lvl="4" algn="l">
              <a:lnSpc>
                <a:spcPct val="100000"/>
              </a:lnSpc>
              <a:spcBef>
                <a:spcPts val="0"/>
              </a:spcBef>
              <a:spcAft>
                <a:spcPts val="0"/>
              </a:spcAft>
              <a:buSzPts val="1400"/>
              <a:buNone/>
              <a:defRPr sz="1800"/>
            </a:lvl5pPr>
            <a:lvl6pPr lvl="5" algn="l">
              <a:lnSpc>
                <a:spcPct val="100000"/>
              </a:lnSpc>
              <a:spcBef>
                <a:spcPts val="0"/>
              </a:spcBef>
              <a:spcAft>
                <a:spcPts val="0"/>
              </a:spcAft>
              <a:buSzPts val="1400"/>
              <a:buNone/>
              <a:defRPr sz="1800"/>
            </a:lvl6pPr>
            <a:lvl7pPr lvl="6" algn="l">
              <a:lnSpc>
                <a:spcPct val="100000"/>
              </a:lnSpc>
              <a:spcBef>
                <a:spcPts val="0"/>
              </a:spcBef>
              <a:spcAft>
                <a:spcPts val="0"/>
              </a:spcAft>
              <a:buSzPts val="1400"/>
              <a:buNone/>
              <a:defRPr sz="1800"/>
            </a:lvl7pPr>
            <a:lvl8pPr lvl="7" algn="l">
              <a:lnSpc>
                <a:spcPct val="100000"/>
              </a:lnSpc>
              <a:spcBef>
                <a:spcPts val="0"/>
              </a:spcBef>
              <a:spcAft>
                <a:spcPts val="0"/>
              </a:spcAft>
              <a:buSzPts val="1400"/>
              <a:buNone/>
              <a:defRPr sz="1800"/>
            </a:lvl8pPr>
            <a:lvl9pPr lvl="8" algn="l">
              <a:lnSpc>
                <a:spcPct val="100000"/>
              </a:lnSpc>
              <a:spcBef>
                <a:spcPts val="0"/>
              </a:spcBef>
              <a:spcAft>
                <a:spcPts val="0"/>
              </a:spcAft>
              <a:buSzPts val="1400"/>
              <a:buNone/>
              <a:defRPr sz="1800"/>
            </a:lvl9pPr>
          </a:lstStyle>
          <a:p>
            <a:endParaRPr/>
          </a:p>
        </p:txBody>
      </p:sp>
      <p:sp>
        <p:nvSpPr>
          <p:cNvPr id="20" name="Google Shape;20;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Autofit/>
          </a:bodyPr>
          <a:lstStyle>
            <a:lvl1pPr marR="0" lvl="0" algn="ctr">
              <a:lnSpc>
                <a:spcPct val="90000"/>
              </a:lnSpc>
              <a:spcBef>
                <a:spcPts val="1000"/>
              </a:spcBef>
              <a:spcAft>
                <a:spcPts val="0"/>
              </a:spcAft>
              <a:buClr>
                <a:schemeClr val="dk1"/>
              </a:buClr>
              <a:buSzPts val="2400"/>
              <a:buNone/>
              <a:defRPr sz="2400" i="0" u="none" strike="noStrike" cap="none">
                <a:solidFill>
                  <a:schemeClr val="dk1"/>
                </a:solidFill>
              </a:defRPr>
            </a:lvl1pPr>
            <a:lvl2pPr marR="0" lvl="1" algn="ctr">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2pPr>
            <a:lvl3pPr marR="0" lvl="2" algn="ctr">
              <a:lnSpc>
                <a:spcPct val="90000"/>
              </a:lnSpc>
              <a:spcBef>
                <a:spcPts val="500"/>
              </a:spcBef>
              <a:spcAft>
                <a:spcPts val="0"/>
              </a:spcAft>
              <a:buClr>
                <a:schemeClr val="dk1"/>
              </a:buClr>
              <a:buSzPts val="1800"/>
              <a:buFont typeface="Arial"/>
              <a:buNone/>
              <a:defRPr sz="1800" b="0" i="0" u="none" strike="noStrike" cap="none">
                <a:solidFill>
                  <a:schemeClr val="dk1"/>
                </a:solidFill>
                <a:latin typeface="Calibri"/>
                <a:ea typeface="Calibri"/>
                <a:cs typeface="Calibri"/>
                <a:sym typeface="Calibri"/>
              </a:defRPr>
            </a:lvl3pPr>
            <a:lvl4pPr marR="0" lvl="3"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4pPr>
            <a:lvl5pPr marR="0" lvl="4"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5pPr>
            <a:lvl6pPr marR="0" lvl="5"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6pPr>
            <a:lvl7pPr marR="0" lvl="6"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7pPr>
            <a:lvl8pPr marR="0" lvl="7"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8pPr>
            <a:lvl9pPr marR="0" lvl="8" algn="ctr">
              <a:lnSpc>
                <a:spcPct val="90000"/>
              </a:lnSpc>
              <a:spcBef>
                <a:spcPts val="500"/>
              </a:spcBef>
              <a:spcAft>
                <a:spcPts val="0"/>
              </a:spcAft>
              <a:buClr>
                <a:schemeClr val="dk1"/>
              </a:buClr>
              <a:buSzPts val="1600"/>
              <a:buFont typeface="Arial"/>
              <a:buNone/>
              <a:defRPr sz="1600" b="0" i="0" u="none" strike="noStrike" cap="none">
                <a:solidFill>
                  <a:schemeClr val="dk1"/>
                </a:solidFill>
                <a:latin typeface="Calibri"/>
                <a:ea typeface="Calibri"/>
                <a:cs typeface="Calibri"/>
                <a:sym typeface="Calibri"/>
              </a:defRPr>
            </a:lvl9pPr>
          </a:lstStyle>
          <a:p>
            <a:endParaRPr/>
          </a:p>
        </p:txBody>
      </p:sp>
      <p:sp>
        <p:nvSpPr>
          <p:cNvPr id="21" name="Google Shape;21;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9"/>
          <p:cNvSpPr txBox="1">
            <a:spLocks noGrp="1"/>
          </p:cNvSpPr>
          <p:nvPr>
            <p:ph type="title"/>
          </p:nvPr>
        </p:nvSpPr>
        <p:spPr>
          <a:xfrm>
            <a:off x="838200" y="792413"/>
            <a:ext cx="10515600" cy="1325700"/>
          </a:xfrm>
          <a:prstGeom prst="rect">
            <a:avLst/>
          </a:prstGeom>
          <a:noFill/>
          <a:ln>
            <a:noFill/>
          </a:ln>
        </p:spPr>
        <p:txBody>
          <a:bodyPr spcFirstLastPara="1" wrap="square" lIns="91425" tIns="45700" rIns="91425" bIns="45700" anchor="t" anchorCtr="0">
            <a:noAutofit/>
          </a:bodyPr>
          <a:lstStyle>
            <a:lvl1pPr marR="0" lvl="0" algn="l">
              <a:lnSpc>
                <a:spcPct val="90000"/>
              </a:lnSpc>
              <a:spcBef>
                <a:spcPts val="0"/>
              </a:spcBef>
              <a:spcAft>
                <a:spcPts val="0"/>
              </a:spcAft>
              <a:buClr>
                <a:schemeClr val="dk1"/>
              </a:buClr>
              <a:buSzPts val="3700"/>
              <a:buNone/>
              <a:defRPr sz="3700" i="0" u="none" strike="noStrike" cap="none">
                <a:solidFill>
                  <a:schemeClr val="dk1"/>
                </a:solidFill>
              </a:defRPr>
            </a:lvl1pPr>
            <a:lvl2pPr lvl="1"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2pPr>
            <a:lvl3pPr lvl="2"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3pPr>
            <a:lvl4pPr lvl="3"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4pPr>
            <a:lvl5pPr lvl="4"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5pPr>
            <a:lvl6pPr lvl="5"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6pPr>
            <a:lvl7pPr lvl="6"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7pPr>
            <a:lvl8pPr lvl="7"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8pPr>
            <a:lvl9pPr lvl="8" algn="l">
              <a:lnSpc>
                <a:spcPct val="100000"/>
              </a:lnSpc>
              <a:spcBef>
                <a:spcPts val="0"/>
              </a:spcBef>
              <a:spcAft>
                <a:spcPts val="0"/>
              </a:spcAft>
              <a:buSzPts val="1400"/>
              <a:buFont typeface="Times New Roman"/>
              <a:buNone/>
              <a:defRPr sz="1800">
                <a:latin typeface="Times New Roman"/>
                <a:ea typeface="Times New Roman"/>
                <a:cs typeface="Times New Roman"/>
                <a:sym typeface="Times New Roman"/>
              </a:defRPr>
            </a:lvl9pPr>
          </a:lstStyle>
          <a:p>
            <a:endParaRPr/>
          </a:p>
        </p:txBody>
      </p:sp>
      <p:sp>
        <p:nvSpPr>
          <p:cNvPr id="24" name="Google Shape;24;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Autofit/>
          </a:bodyPr>
          <a:lstStyle>
            <a:lvl1pPr marL="457200" marR="0" lvl="0" indent="-393700" algn="l">
              <a:lnSpc>
                <a:spcPct val="90000"/>
              </a:lnSpc>
              <a:spcBef>
                <a:spcPts val="1000"/>
              </a:spcBef>
              <a:spcAft>
                <a:spcPts val="0"/>
              </a:spcAft>
              <a:buClr>
                <a:schemeClr val="dk1"/>
              </a:buClr>
              <a:buSzPts val="2600"/>
              <a:buChar char="•"/>
              <a:defRPr sz="2600" i="0" u="none" strike="noStrike" cap="none">
                <a:solidFill>
                  <a:schemeClr val="dk1"/>
                </a:solidFill>
              </a:defRPr>
            </a:lvl1pPr>
            <a:lvl2pPr marL="914400" marR="0" lvl="1" indent="-368300" algn="l">
              <a:lnSpc>
                <a:spcPct val="90000"/>
              </a:lnSpc>
              <a:spcBef>
                <a:spcPts val="500"/>
              </a:spcBef>
              <a:spcAft>
                <a:spcPts val="0"/>
              </a:spcAft>
              <a:buClr>
                <a:schemeClr val="dk1"/>
              </a:buClr>
              <a:buSzPts val="2200"/>
              <a:buChar char="•"/>
              <a:defRPr sz="2200" i="0" u="none" strike="noStrike" cap="none">
                <a:solidFill>
                  <a:schemeClr val="dk1"/>
                </a:solidFill>
              </a:defRPr>
            </a:lvl2pPr>
            <a:lvl3pPr marL="1371600" marR="0" lvl="2" indent="-342900" algn="l">
              <a:lnSpc>
                <a:spcPct val="90000"/>
              </a:lnSpc>
              <a:spcBef>
                <a:spcPts val="500"/>
              </a:spcBef>
              <a:spcAft>
                <a:spcPts val="0"/>
              </a:spcAft>
              <a:buClr>
                <a:schemeClr val="dk1"/>
              </a:buClr>
              <a:buSzPts val="1800"/>
              <a:buChar char="•"/>
              <a:defRPr sz="1800" i="0" u="none" strike="noStrike" cap="none">
                <a:solidFill>
                  <a:schemeClr val="dk1"/>
                </a:solidFill>
              </a:defRPr>
            </a:lvl3pPr>
            <a:lvl4pPr marL="1828800" marR="0" lvl="3" indent="-330200" algn="l">
              <a:lnSpc>
                <a:spcPct val="90000"/>
              </a:lnSpc>
              <a:spcBef>
                <a:spcPts val="500"/>
              </a:spcBef>
              <a:spcAft>
                <a:spcPts val="0"/>
              </a:spcAft>
              <a:buClr>
                <a:schemeClr val="dk1"/>
              </a:buClr>
              <a:buSzPts val="1600"/>
              <a:buChar char="•"/>
              <a:defRPr sz="1600" i="0" u="none" strike="noStrike" cap="none">
                <a:solidFill>
                  <a:schemeClr val="dk1"/>
                </a:solidFill>
              </a:defRPr>
            </a:lvl4pPr>
            <a:lvl5pPr marL="2286000" marR="0" lvl="4" indent="-330200" algn="l">
              <a:lnSpc>
                <a:spcPct val="90000"/>
              </a:lnSpc>
              <a:spcBef>
                <a:spcPts val="500"/>
              </a:spcBef>
              <a:spcAft>
                <a:spcPts val="0"/>
              </a:spcAft>
              <a:buClr>
                <a:schemeClr val="dk1"/>
              </a:buClr>
              <a:buSzPts val="1600"/>
              <a:buChar char="•"/>
              <a:defRPr sz="1600" i="0" u="none" strike="noStrike" cap="none">
                <a:solidFill>
                  <a:schemeClr val="dk1"/>
                </a:solidFill>
              </a:defRPr>
            </a:lvl5pPr>
            <a:lvl6pPr marL="2743200" marR="0" lvl="5" indent="-330200" algn="l">
              <a:lnSpc>
                <a:spcPct val="90000"/>
              </a:lnSpc>
              <a:spcBef>
                <a:spcPts val="500"/>
              </a:spcBef>
              <a:spcAft>
                <a:spcPts val="0"/>
              </a:spcAft>
              <a:buClr>
                <a:schemeClr val="dk1"/>
              </a:buClr>
              <a:buSzPts val="1600"/>
              <a:buChar char="•"/>
              <a:defRPr sz="1600" i="0" u="none" strike="noStrike" cap="none">
                <a:solidFill>
                  <a:schemeClr val="dk1"/>
                </a:solidFill>
              </a:defRPr>
            </a:lvl6pPr>
            <a:lvl7pPr marL="3200400" marR="0" lvl="6" indent="-330200" algn="l">
              <a:lnSpc>
                <a:spcPct val="90000"/>
              </a:lnSpc>
              <a:spcBef>
                <a:spcPts val="500"/>
              </a:spcBef>
              <a:spcAft>
                <a:spcPts val="0"/>
              </a:spcAft>
              <a:buClr>
                <a:schemeClr val="dk1"/>
              </a:buClr>
              <a:buSzPts val="1600"/>
              <a:buChar char="•"/>
              <a:defRPr sz="1600" i="0" u="none" strike="noStrike" cap="none">
                <a:solidFill>
                  <a:schemeClr val="dk1"/>
                </a:solidFill>
              </a:defRPr>
            </a:lvl7pPr>
            <a:lvl8pPr marL="3657600" marR="0" lvl="7" indent="-330200" algn="l">
              <a:lnSpc>
                <a:spcPct val="90000"/>
              </a:lnSpc>
              <a:spcBef>
                <a:spcPts val="500"/>
              </a:spcBef>
              <a:spcAft>
                <a:spcPts val="0"/>
              </a:spcAft>
              <a:buClr>
                <a:schemeClr val="dk1"/>
              </a:buClr>
              <a:buSzPts val="1600"/>
              <a:buChar char="•"/>
              <a:defRPr sz="1600" i="0" u="none" strike="noStrike" cap="none">
                <a:solidFill>
                  <a:schemeClr val="dk1"/>
                </a:solidFill>
              </a:defRPr>
            </a:lvl8pPr>
            <a:lvl9pPr marL="4114800" marR="0" lvl="8" indent="-330200" algn="l">
              <a:lnSpc>
                <a:spcPct val="90000"/>
              </a:lnSpc>
              <a:spcBef>
                <a:spcPts val="500"/>
              </a:spcBef>
              <a:spcAft>
                <a:spcPts val="0"/>
              </a:spcAft>
              <a:buClr>
                <a:schemeClr val="dk1"/>
              </a:buClr>
              <a:buSzPts val="1600"/>
              <a:buChar char="•"/>
              <a:defRPr sz="1600" i="0" u="none" strike="noStrike" cap="none">
                <a:solidFill>
                  <a:schemeClr val="dk1"/>
                </a:solidFill>
              </a:defRPr>
            </a:lvl9pPr>
          </a:lstStyle>
          <a:p>
            <a:endParaRPr/>
          </a:p>
        </p:txBody>
      </p:sp>
      <p:sp>
        <p:nvSpPr>
          <p:cNvPr id="25" name="Google Shape;25;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7" name="Google Shape;27;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rgbClr val="000000"/>
              </a:buClr>
              <a:buSzPts val="1800"/>
              <a:buFont typeface="Arial"/>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7"/>
          <p:cNvPicPr preferRelativeResize="0"/>
          <p:nvPr/>
        </p:nvPicPr>
        <p:blipFill rotWithShape="1">
          <a:blip r:embed="rId4">
            <a:alphaModFix/>
          </a:blip>
          <a:srcRect/>
          <a:stretch/>
        </p:blipFill>
        <p:spPr>
          <a:xfrm>
            <a:off x="63107" y="172276"/>
            <a:ext cx="2006994" cy="620161"/>
          </a:xfrm>
          <a:prstGeom prst="rect">
            <a:avLst/>
          </a:prstGeom>
          <a:noFill/>
          <a:ln>
            <a:noFill/>
          </a:ln>
        </p:spPr>
      </p:pic>
      <p:sp>
        <p:nvSpPr>
          <p:cNvPr id="11" name="Google Shape;11;p7"/>
          <p:cNvSpPr/>
          <p:nvPr/>
        </p:nvSpPr>
        <p:spPr>
          <a:xfrm>
            <a:off x="0" y="6347791"/>
            <a:ext cx="12192000" cy="510209"/>
          </a:xfrm>
          <a:prstGeom prst="rect">
            <a:avLst/>
          </a:prstGeom>
          <a:gradFill>
            <a:gsLst>
              <a:gs pos="0">
                <a:srgbClr val="F08B54"/>
              </a:gs>
              <a:gs pos="100000">
                <a:srgbClr val="E36A18"/>
              </a:gs>
            </a:gsLst>
            <a:lin ang="5400000" scaled="0"/>
          </a:gradFill>
          <a:ln w="9525" cap="flat" cmpd="sng">
            <a:solidFill>
              <a:schemeClr val="accent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2" name="Google Shape;12;p7"/>
          <p:cNvPicPr preferRelativeResize="0"/>
          <p:nvPr/>
        </p:nvPicPr>
        <p:blipFill rotWithShape="1">
          <a:blip r:embed="rId5">
            <a:alphaModFix/>
          </a:blip>
          <a:srcRect t="10558" r="78646" b="6176"/>
          <a:stretch/>
        </p:blipFill>
        <p:spPr>
          <a:xfrm>
            <a:off x="86916" y="6374220"/>
            <a:ext cx="363768" cy="438296"/>
          </a:xfrm>
          <a:prstGeom prst="rect">
            <a:avLst/>
          </a:prstGeom>
          <a:noFill/>
          <a:ln>
            <a:noFill/>
          </a:ln>
        </p:spPr>
      </p:pic>
      <p:sp>
        <p:nvSpPr>
          <p:cNvPr id="13" name="Google Shape;13;p7"/>
          <p:cNvSpPr/>
          <p:nvPr/>
        </p:nvSpPr>
        <p:spPr>
          <a:xfrm>
            <a:off x="0" y="1"/>
            <a:ext cx="12192000" cy="136318"/>
          </a:xfrm>
          <a:prstGeom prst="rect">
            <a:avLst/>
          </a:prstGeom>
          <a:gradFill>
            <a:gsLst>
              <a:gs pos="0">
                <a:srgbClr val="F08B54"/>
              </a:gs>
              <a:gs pos="50000">
                <a:srgbClr val="F67A26"/>
              </a:gs>
              <a:gs pos="100000">
                <a:srgbClr val="E36A18"/>
              </a:gs>
            </a:gsLst>
            <a:lin ang="5400000" scaled="0"/>
          </a:gradFill>
          <a:ln>
            <a:noFill/>
          </a:ln>
          <a:effectLst>
            <a:outerShdw blurRad="57150" dist="19050" dir="5400000" algn="ctr" rotWithShape="0">
              <a:srgbClr val="000000">
                <a:alpha val="6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pic>
        <p:nvPicPr>
          <p:cNvPr id="14" name="Google Shape;14;p7"/>
          <p:cNvPicPr preferRelativeResize="0"/>
          <p:nvPr/>
        </p:nvPicPr>
        <p:blipFill rotWithShape="1">
          <a:blip r:embed="rId6">
            <a:alphaModFix/>
          </a:blip>
          <a:srcRect l="12724" t="22076" r="13169" b="19908"/>
          <a:stretch/>
        </p:blipFill>
        <p:spPr>
          <a:xfrm>
            <a:off x="11026501" y="6382919"/>
            <a:ext cx="561976" cy="439952"/>
          </a:xfrm>
          <a:prstGeom prst="rect">
            <a:avLst/>
          </a:prstGeom>
          <a:noFill/>
          <a:ln>
            <a:noFill/>
          </a:ln>
        </p:spPr>
      </p:pic>
      <p:pic>
        <p:nvPicPr>
          <p:cNvPr id="15" name="Google Shape;15;p7"/>
          <p:cNvPicPr preferRelativeResize="0"/>
          <p:nvPr/>
        </p:nvPicPr>
        <p:blipFill rotWithShape="1">
          <a:blip r:embed="rId7">
            <a:alphaModFix/>
          </a:blip>
          <a:srcRect l="11300" t="11043" r="10706" b="10982"/>
          <a:stretch/>
        </p:blipFill>
        <p:spPr>
          <a:xfrm>
            <a:off x="11675393" y="6382919"/>
            <a:ext cx="429691" cy="429597"/>
          </a:xfrm>
          <a:prstGeom prst="rect">
            <a:avLst/>
          </a:prstGeom>
          <a:noFill/>
          <a:ln>
            <a:noFill/>
          </a:ln>
        </p:spPr>
      </p:pic>
      <p:sp>
        <p:nvSpPr>
          <p:cNvPr id="16" name="Google Shape;16;p7"/>
          <p:cNvSpPr txBox="1">
            <a:spLocks noGrp="1"/>
          </p:cNvSpPr>
          <p:nvPr>
            <p:ph type="body" idx="1"/>
          </p:nvPr>
        </p:nvSpPr>
        <p:spPr>
          <a:xfrm>
            <a:off x="612800" y="2174100"/>
            <a:ext cx="11402100" cy="3872700"/>
          </a:xfrm>
          <a:prstGeom prst="rect">
            <a:avLst/>
          </a:prstGeom>
          <a:noFill/>
          <a:ln>
            <a:noFill/>
          </a:ln>
        </p:spPr>
        <p:txBody>
          <a:bodyPr spcFirstLastPara="1" wrap="square" lIns="91425" tIns="91425" rIns="91425" bIns="91425" anchor="t" anchorCtr="0">
            <a:noAutofit/>
          </a:bodyPr>
          <a:lstStyle>
            <a:lvl1pPr marL="457200" marR="0" lvl="0"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1pPr>
            <a:lvl2pPr marL="914400" marR="0" lvl="1"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2pPr>
            <a:lvl3pPr marL="1371600" marR="0" lvl="2"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3pPr>
            <a:lvl4pPr marL="1828800" marR="0" lvl="3"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4pPr>
            <a:lvl5pPr marL="2286000" marR="0" lvl="4"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5pPr>
            <a:lvl6pPr marL="2743200" marR="0" lvl="5"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6pPr>
            <a:lvl7pPr marL="3200400" marR="0" lvl="6"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7pPr>
            <a:lvl8pPr marL="3657600" marR="0" lvl="7"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8pPr>
            <a:lvl9pPr marL="4114800" marR="0" lvl="8" indent="-336550" algn="l" rtl="0">
              <a:lnSpc>
                <a:spcPct val="100000"/>
              </a:lnSpc>
              <a:spcBef>
                <a:spcPts val="0"/>
              </a:spcBef>
              <a:spcAft>
                <a:spcPts val="0"/>
              </a:spcAft>
              <a:buClr>
                <a:srgbClr val="000000"/>
              </a:buClr>
              <a:buSzPts val="1700"/>
              <a:buFont typeface="Times New Roman"/>
              <a:buChar char="■"/>
              <a:defRPr sz="1700" b="0" i="0" u="none" strike="noStrike" cap="none">
                <a:solidFill>
                  <a:srgbClr val="000000"/>
                </a:solidFill>
                <a:latin typeface="Times New Roman"/>
                <a:ea typeface="Times New Roman"/>
                <a:cs typeface="Times New Roman"/>
                <a:sym typeface="Times New Roman"/>
              </a:defRPr>
            </a:lvl9pPr>
          </a:lstStyle>
          <a:p>
            <a:endParaRPr/>
          </a:p>
        </p:txBody>
      </p:sp>
      <p:sp>
        <p:nvSpPr>
          <p:cNvPr id="17" name="Google Shape;17;p7"/>
          <p:cNvSpPr txBox="1">
            <a:spLocks noGrp="1"/>
          </p:cNvSpPr>
          <p:nvPr>
            <p:ph type="title"/>
          </p:nvPr>
        </p:nvSpPr>
        <p:spPr>
          <a:xfrm>
            <a:off x="838200" y="792413"/>
            <a:ext cx="10515600" cy="13257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3600"/>
              <a:buFont typeface="Times New Roman"/>
              <a:buNone/>
              <a:defRPr sz="3600" b="0" i="0" u="none" strike="noStrike" cap="none">
                <a:solidFill>
                  <a:schemeClr val="dk1"/>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1"/>
        <p:cNvGrpSpPr/>
        <p:nvPr/>
      </p:nvGrpSpPr>
      <p:grpSpPr>
        <a:xfrm>
          <a:off x="0" y="0"/>
          <a:ext cx="0" cy="0"/>
          <a:chOff x="0" y="0"/>
          <a:chExt cx="0" cy="0"/>
        </a:xfrm>
      </p:grpSpPr>
      <p:sp>
        <p:nvSpPr>
          <p:cNvPr id="32" name="Google Shape;32;p1"/>
          <p:cNvSpPr txBox="1">
            <a:spLocks noGrp="1"/>
          </p:cNvSpPr>
          <p:nvPr>
            <p:ph type="ctrTitle"/>
          </p:nvPr>
        </p:nvSpPr>
        <p:spPr>
          <a:xfrm>
            <a:off x="852853" y="1028700"/>
            <a:ext cx="9712569" cy="2638327"/>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6000"/>
              <a:buFont typeface="Times New Roman"/>
              <a:buNone/>
            </a:pPr>
            <a:r>
              <a:rPr lang="en-IN" dirty="0"/>
              <a:t>Advanced Frontend web Development</a:t>
            </a:r>
            <a:br>
              <a:rPr lang="en-IN" dirty="0"/>
            </a:br>
            <a:r>
              <a:rPr lang="en-IN" dirty="0"/>
              <a:t> </a:t>
            </a:r>
            <a:r>
              <a:rPr lang="en-IN" dirty="0">
                <a:solidFill>
                  <a:srgbClr val="002060"/>
                </a:solidFill>
              </a:rPr>
              <a:t>React First Steps</a:t>
            </a:r>
            <a:endParaRPr dirty="0">
              <a:solidFill>
                <a:srgbClr val="002060"/>
              </a:solidFill>
              <a:latin typeface="Times New Roman"/>
              <a:ea typeface="Times New Roman"/>
              <a:cs typeface="Times New Roman"/>
              <a:sym typeface="Times New Roman"/>
            </a:endParaRPr>
          </a:p>
        </p:txBody>
      </p:sp>
      <p:graphicFrame>
        <p:nvGraphicFramePr>
          <p:cNvPr id="33" name="Google Shape;33;p1"/>
          <p:cNvGraphicFramePr/>
          <p:nvPr>
            <p:extLst>
              <p:ext uri="{D42A27DB-BD31-4B8C-83A1-F6EECF244321}">
                <p14:modId xmlns:p14="http://schemas.microsoft.com/office/powerpoint/2010/main" val="3672114936"/>
              </p:ext>
            </p:extLst>
          </p:nvPr>
        </p:nvGraphicFramePr>
        <p:xfrm>
          <a:off x="8180203" y="5638961"/>
          <a:ext cx="5620650" cy="556524"/>
        </p:xfrm>
        <a:graphic>
          <a:graphicData uri="http://schemas.openxmlformats.org/drawingml/2006/table">
            <a:tbl>
              <a:tblPr firstRow="1" bandRow="1">
                <a:noFill/>
                <a:tableStyleId>{B469200D-B7A6-46B9-90D4-30B79E0DCD28}</a:tableStyleId>
              </a:tblPr>
              <a:tblGrid>
                <a:gridCol w="1759850">
                  <a:extLst>
                    <a:ext uri="{9D8B030D-6E8A-4147-A177-3AD203B41FA5}">
                      <a16:colId xmlns:a16="http://schemas.microsoft.com/office/drawing/2014/main" val="20000"/>
                    </a:ext>
                  </a:extLst>
                </a:gridCol>
                <a:gridCol w="3860800">
                  <a:extLst>
                    <a:ext uri="{9D8B030D-6E8A-4147-A177-3AD203B41FA5}">
                      <a16:colId xmlns:a16="http://schemas.microsoft.com/office/drawing/2014/main" val="20001"/>
                    </a:ext>
                  </a:extLst>
                </a:gridCol>
              </a:tblGrid>
              <a:tr h="301975">
                <a:tc>
                  <a:txBody>
                    <a:bodyPr/>
                    <a:lstStyle/>
                    <a:p>
                      <a:pPr marL="0" marR="0" lvl="0" indent="0" algn="r" rtl="0">
                        <a:lnSpc>
                          <a:spcPct val="200000"/>
                        </a:lnSpc>
                        <a:spcBef>
                          <a:spcPts val="0"/>
                        </a:spcBef>
                        <a:spcAft>
                          <a:spcPts val="0"/>
                        </a:spcAft>
                        <a:buClr>
                          <a:srgbClr val="000000"/>
                        </a:buClr>
                        <a:buSzPts val="1800"/>
                        <a:buFont typeface="Arial"/>
                        <a:buNone/>
                      </a:pPr>
                      <a:r>
                        <a:rPr lang="en-IN" sz="1800" b="0" u="none" strike="noStrike" cap="none" dirty="0">
                          <a:latin typeface="Times New Roman"/>
                          <a:ea typeface="Times New Roman"/>
                          <a:cs typeface="Times New Roman"/>
                          <a:sym typeface="Times New Roman"/>
                        </a:rPr>
                        <a:t>Department :</a:t>
                      </a:r>
                      <a:endParaRPr sz="1400" b="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200000"/>
                        </a:lnSpc>
                        <a:spcBef>
                          <a:spcPts val="0"/>
                        </a:spcBef>
                        <a:spcAft>
                          <a:spcPts val="0"/>
                        </a:spcAft>
                        <a:buClr>
                          <a:srgbClr val="000000"/>
                        </a:buClr>
                        <a:buSzPts val="1800"/>
                        <a:buFont typeface="Arial"/>
                        <a:buNone/>
                      </a:pPr>
                      <a:r>
                        <a:rPr lang="en-IN" sz="1800" b="1" u="none" strike="noStrike" cap="none" dirty="0">
                          <a:latin typeface="Times New Roman"/>
                          <a:ea typeface="Times New Roman"/>
                          <a:cs typeface="Times New Roman"/>
                          <a:sym typeface="Times New Roman"/>
                        </a:rPr>
                        <a:t>BTech</a:t>
                      </a:r>
                      <a:endParaRPr sz="1800" b="1" u="none" strike="noStrike" cap="none" dirty="0">
                        <a:latin typeface="Times New Roman"/>
                        <a:ea typeface="Times New Roman"/>
                        <a:cs typeface="Times New Roman"/>
                        <a:sym typeface="Times New Roman"/>
                      </a:endParaRP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34" name="Google Shape;34;p1"/>
          <p:cNvGraphicFramePr/>
          <p:nvPr>
            <p:extLst>
              <p:ext uri="{D42A27DB-BD31-4B8C-83A1-F6EECF244321}">
                <p14:modId xmlns:p14="http://schemas.microsoft.com/office/powerpoint/2010/main" val="1603203981"/>
              </p:ext>
            </p:extLst>
          </p:nvPr>
        </p:nvGraphicFramePr>
        <p:xfrm>
          <a:off x="8801053" y="5065749"/>
          <a:ext cx="4786931" cy="1129736"/>
        </p:xfrm>
        <a:graphic>
          <a:graphicData uri="http://schemas.openxmlformats.org/drawingml/2006/table">
            <a:tbl>
              <a:tblPr firstRow="1" bandRow="1">
                <a:noFill/>
                <a:tableStyleId>{B469200D-B7A6-46B9-90D4-30B79E0DCD28}</a:tableStyleId>
              </a:tblPr>
              <a:tblGrid>
                <a:gridCol w="1153236">
                  <a:extLst>
                    <a:ext uri="{9D8B030D-6E8A-4147-A177-3AD203B41FA5}">
                      <a16:colId xmlns:a16="http://schemas.microsoft.com/office/drawing/2014/main" val="20000"/>
                    </a:ext>
                  </a:extLst>
                </a:gridCol>
                <a:gridCol w="3633695">
                  <a:extLst>
                    <a:ext uri="{9D8B030D-6E8A-4147-A177-3AD203B41FA5}">
                      <a16:colId xmlns:a16="http://schemas.microsoft.com/office/drawing/2014/main" val="20001"/>
                    </a:ext>
                  </a:extLst>
                </a:gridCol>
              </a:tblGrid>
              <a:tr h="381983">
                <a:tc>
                  <a:txBody>
                    <a:bodyPr/>
                    <a:lstStyle/>
                    <a:p>
                      <a:pPr marL="0" marR="0" lvl="0" indent="0" algn="r" rtl="0">
                        <a:lnSpc>
                          <a:spcPct val="100000"/>
                        </a:lnSpc>
                        <a:spcBef>
                          <a:spcPts val="0"/>
                        </a:spcBef>
                        <a:spcAft>
                          <a:spcPts val="0"/>
                        </a:spcAft>
                        <a:buClr>
                          <a:srgbClr val="000000"/>
                        </a:buClr>
                        <a:buSzPts val="1800"/>
                        <a:buFont typeface="Arial"/>
                        <a:buNone/>
                      </a:pPr>
                      <a:r>
                        <a:rPr lang="en-IN" sz="1800" b="0" u="none" strike="noStrike" cap="none">
                          <a:solidFill>
                            <a:schemeClr val="dk1"/>
                          </a:solidFill>
                          <a:latin typeface="Times New Roman"/>
                          <a:ea typeface="Times New Roman"/>
                          <a:cs typeface="Times New Roman"/>
                          <a:sym typeface="Times New Roman"/>
                        </a:rPr>
                        <a:t>Semester :</a:t>
                      </a:r>
                      <a:endParaRPr sz="1400" u="none" strike="noStrike" cap="none">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solidFill>
                            <a:schemeClr val="dk1"/>
                          </a:solidFill>
                          <a:latin typeface="Times New Roman"/>
                          <a:ea typeface="Times New Roman"/>
                          <a:cs typeface="Times New Roman"/>
                          <a:sym typeface="Times New Roman"/>
                        </a:rPr>
                        <a:t>Second Sem</a:t>
                      </a:r>
                      <a:endParaRPr sz="1800" b="1" u="none" strike="noStrike" cap="none" dirty="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81983">
                <a:tc>
                  <a:txBody>
                    <a:bodyPr/>
                    <a:lstStyle/>
                    <a:p>
                      <a:pPr marL="0" marR="0" lvl="0" indent="0" algn="r" rtl="0">
                        <a:lnSpc>
                          <a:spcPct val="100000"/>
                        </a:lnSpc>
                        <a:spcBef>
                          <a:spcPts val="0"/>
                        </a:spcBef>
                        <a:spcAft>
                          <a:spcPts val="0"/>
                        </a:spcAft>
                        <a:buClr>
                          <a:srgbClr val="000000"/>
                        </a:buClr>
                        <a:buSzPts val="1800"/>
                        <a:buFont typeface="Arial"/>
                        <a:buNone/>
                      </a:pPr>
                      <a:r>
                        <a:rPr lang="en-IN" sz="1800" b="0" u="none" strike="noStrike" cap="none" dirty="0">
                          <a:solidFill>
                            <a:schemeClr val="dk1"/>
                          </a:solidFill>
                          <a:latin typeface="Times New Roman"/>
                          <a:ea typeface="Times New Roman"/>
                          <a:cs typeface="Times New Roman"/>
                          <a:sym typeface="Times New Roman"/>
                        </a:rPr>
                        <a:t>Module :</a:t>
                      </a:r>
                      <a:endParaRPr sz="1400"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r>
                        <a:rPr lang="en-IN" sz="1800" b="1" u="none" strike="noStrike" cap="none" dirty="0">
                          <a:solidFill>
                            <a:schemeClr val="dk1"/>
                          </a:solidFill>
                          <a:latin typeface="Times New Roman"/>
                          <a:ea typeface="Times New Roman"/>
                          <a:cs typeface="Times New Roman"/>
                          <a:sym typeface="Times New Roman"/>
                        </a:rPr>
                        <a:t>2nd</a:t>
                      </a:r>
                      <a:endParaRPr sz="1800" b="1" u="none" strike="noStrike" cap="none" dirty="0">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64736">
                <a:tc>
                  <a:txBody>
                    <a:bodyPr/>
                    <a:lstStyle/>
                    <a:p>
                      <a:pPr marL="0" marR="0" lvl="0" indent="0" algn="r" rtl="0">
                        <a:lnSpc>
                          <a:spcPct val="100000"/>
                        </a:lnSpc>
                        <a:spcBef>
                          <a:spcPts val="0"/>
                        </a:spcBef>
                        <a:spcAft>
                          <a:spcPts val="0"/>
                        </a:spcAft>
                        <a:buClr>
                          <a:srgbClr val="000000"/>
                        </a:buClr>
                        <a:buSzPts val="1800"/>
                        <a:buFont typeface="Arial"/>
                        <a:buNone/>
                      </a:pPr>
                      <a:endParaRPr sz="1800" b="0" u="none" strike="noStrike" cap="none">
                        <a:solidFill>
                          <a:schemeClr val="dk1"/>
                        </a:solidFill>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800"/>
                        <a:buFont typeface="Arial"/>
                        <a:buNone/>
                      </a:pPr>
                      <a:endParaRPr sz="1800" b="1" u="none" strike="noStrike" cap="none" dirty="0">
                        <a:latin typeface="Times New Roman"/>
                        <a:ea typeface="Times New Roman"/>
                        <a:cs typeface="Times New Roman"/>
                        <a:sym typeface="Times New Roman"/>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838200" y="852855"/>
            <a:ext cx="2895600" cy="12828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700"/>
              <a:buNone/>
            </a:pPr>
            <a:r>
              <a:rPr lang="en-IN" b="1" dirty="0"/>
              <a:t>Components</a:t>
            </a:r>
            <a:endParaRPr dirty="0"/>
          </a:p>
        </p:txBody>
      </p:sp>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t="17966"/>
          <a:stretch/>
        </p:blipFill>
        <p:spPr>
          <a:xfrm>
            <a:off x="838200" y="1671782"/>
            <a:ext cx="10734964" cy="4267199"/>
          </a:xfrm>
          <a:prstGeom prst="rect">
            <a:avLst/>
          </a:prstGeom>
        </p:spPr>
      </p:pic>
    </p:spTree>
    <p:extLst>
      <p:ext uri="{BB962C8B-B14F-4D97-AF65-F5344CB8AC3E}">
        <p14:creationId xmlns:p14="http://schemas.microsoft.com/office/powerpoint/2010/main" val="27618130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838200" y="852855"/>
            <a:ext cx="2895600" cy="12828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700"/>
              <a:buNone/>
            </a:pPr>
            <a:r>
              <a:rPr lang="en-IN" b="1" dirty="0"/>
              <a:t>Components</a:t>
            </a:r>
            <a:endParaRPr dirty="0"/>
          </a:p>
        </p:txBody>
      </p:sp>
      <p:sp>
        <p:nvSpPr>
          <p:cNvPr id="99" name="Google Shape;99;p44"/>
          <p:cNvSpPr txBox="1">
            <a:spLocks noGrp="1"/>
          </p:cNvSpPr>
          <p:nvPr>
            <p:ph type="body" idx="1"/>
          </p:nvPr>
        </p:nvSpPr>
        <p:spPr>
          <a:xfrm>
            <a:off x="838200" y="1652954"/>
            <a:ext cx="10515600" cy="4703884"/>
          </a:xfrm>
          <a:prstGeom prst="rect">
            <a:avLst/>
          </a:prstGeom>
          <a:noFill/>
          <a:ln>
            <a:noFill/>
          </a:ln>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2600"/>
              <a:buNone/>
            </a:pPr>
            <a:r>
              <a:rPr lang="en-US" sz="2000" dirty="0"/>
              <a:t>In React, components are the building blocks of the user interface. They allow you to break down the UI into reusable, self-contained pieces, making it easier to manage and maintain your application. Here’s a detailed overview of components in React:</a:t>
            </a:r>
          </a:p>
          <a:p>
            <a:pPr marL="63500" lvl="0" indent="0" algn="l" rtl="0">
              <a:lnSpc>
                <a:spcPct val="90000"/>
              </a:lnSpc>
              <a:spcBef>
                <a:spcPts val="1000"/>
              </a:spcBef>
              <a:spcAft>
                <a:spcPts val="0"/>
              </a:spcAft>
              <a:buSzPts val="2600"/>
              <a:buNone/>
            </a:pPr>
            <a:endParaRPr lang="en-US" sz="2000" dirty="0"/>
          </a:p>
          <a:p>
            <a:pPr marL="63500" lvl="0" indent="0" algn="l" rtl="0">
              <a:lnSpc>
                <a:spcPct val="90000"/>
              </a:lnSpc>
              <a:spcBef>
                <a:spcPts val="1000"/>
              </a:spcBef>
              <a:spcAft>
                <a:spcPts val="0"/>
              </a:spcAft>
              <a:buSzPts val="2600"/>
              <a:buNone/>
            </a:pPr>
            <a:r>
              <a:rPr lang="en-US" sz="2000" b="1" dirty="0"/>
              <a:t>Functional Components:</a:t>
            </a:r>
          </a:p>
          <a:p>
            <a:pPr marL="63500" lvl="0" indent="0" algn="l" rtl="0">
              <a:lnSpc>
                <a:spcPct val="90000"/>
              </a:lnSpc>
              <a:spcBef>
                <a:spcPts val="1000"/>
              </a:spcBef>
              <a:spcAft>
                <a:spcPts val="0"/>
              </a:spcAft>
              <a:buSzPts val="2600"/>
              <a:buNone/>
            </a:pPr>
            <a:r>
              <a:rPr lang="en-US" sz="2000" dirty="0"/>
              <a:t>These are JavaScript functions that return JSX (JavaScript XML). They are simpler and easier to read and test. With the introduction of Hooks in React 16.8, functional components can also manage state and side effects.</a:t>
            </a:r>
          </a:p>
          <a:p>
            <a:pPr marL="63500" lvl="0" indent="0" algn="l" rtl="0">
              <a:lnSpc>
                <a:spcPct val="90000"/>
              </a:lnSpc>
              <a:spcBef>
                <a:spcPts val="1000"/>
              </a:spcBef>
              <a:spcAft>
                <a:spcPts val="0"/>
              </a:spcAft>
              <a:buSzPts val="2600"/>
              <a:buNone/>
            </a:pPr>
            <a:r>
              <a:rPr lang="en-US" sz="2000" b="1" dirty="0"/>
              <a:t>Class Components:</a:t>
            </a:r>
          </a:p>
          <a:p>
            <a:pPr marL="63500" lvl="0" indent="0" algn="l" rtl="0">
              <a:lnSpc>
                <a:spcPct val="90000"/>
              </a:lnSpc>
              <a:spcBef>
                <a:spcPts val="1000"/>
              </a:spcBef>
              <a:spcAft>
                <a:spcPts val="0"/>
              </a:spcAft>
              <a:buSzPts val="2600"/>
              <a:buNone/>
            </a:pPr>
            <a:r>
              <a:rPr lang="en-US" sz="2000" dirty="0"/>
              <a:t>These are ES6 classes that extend from React. Component. Class components can hold and manage their own state and lifecycle methods. But </a:t>
            </a:r>
            <a:r>
              <a:rPr lang="en-US" sz="2000" b="1" dirty="0"/>
              <a:t>Functional components </a:t>
            </a:r>
            <a:r>
              <a:rPr lang="en-US" sz="2000" dirty="0"/>
              <a:t>are now preferred for most use cases.</a:t>
            </a:r>
            <a:endParaRPr sz="2000" dirty="0"/>
          </a:p>
        </p:txBody>
      </p:sp>
    </p:spTree>
    <p:extLst>
      <p:ext uri="{BB962C8B-B14F-4D97-AF65-F5344CB8AC3E}">
        <p14:creationId xmlns:p14="http://schemas.microsoft.com/office/powerpoint/2010/main" val="332138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5" name="Google Shape;105;p45"/>
          <p:cNvSpPr txBox="1">
            <a:spLocks noGrp="1"/>
          </p:cNvSpPr>
          <p:nvPr>
            <p:ph type="body" idx="1"/>
          </p:nvPr>
        </p:nvSpPr>
        <p:spPr>
          <a:xfrm>
            <a:off x="413334" y="597878"/>
            <a:ext cx="4809298" cy="791308"/>
          </a:xfrm>
          <a:prstGeom prst="rect">
            <a:avLst/>
          </a:prstGeom>
          <a:noFill/>
          <a:ln>
            <a:noFill/>
          </a:ln>
        </p:spPr>
        <p:txBody>
          <a:bodyPr spcFirstLastPara="1" wrap="square" lIns="91425" tIns="45700" rIns="91425" bIns="45700" anchor="t" anchorCtr="0">
            <a:noAutofit/>
          </a:bodyPr>
          <a:lstStyle/>
          <a:p>
            <a:pPr algn="just">
              <a:lnSpc>
                <a:spcPct val="150000"/>
              </a:lnSpc>
            </a:pPr>
            <a:r>
              <a:rPr lang="en-IN" dirty="0">
                <a:solidFill>
                  <a:schemeClr val="dk1"/>
                </a:solidFill>
                <a:latin typeface="Times New Roman"/>
                <a:ea typeface="Times New Roman"/>
                <a:cs typeface="Times New Roman"/>
                <a:sym typeface="Times New Roman"/>
              </a:rPr>
              <a:t>Simple Functional Component</a:t>
            </a:r>
          </a:p>
          <a:p>
            <a:pPr marL="63500" lvl="0" indent="0" algn="just" rtl="0">
              <a:lnSpc>
                <a:spcPct val="150000"/>
              </a:lnSpc>
              <a:spcBef>
                <a:spcPts val="1000"/>
              </a:spcBef>
              <a:spcAft>
                <a:spcPts val="0"/>
              </a:spcAft>
              <a:buSzPts val="2600"/>
              <a:buNone/>
            </a:pPr>
            <a:endParaRPr lang="en-IN" dirty="0">
              <a:solidFill>
                <a:schemeClr val="dk1"/>
              </a:solidFill>
              <a:latin typeface="Times New Roman"/>
              <a:ea typeface="Times New Roman"/>
              <a:cs typeface="Times New Roman"/>
              <a:sym typeface="Times New Roman"/>
            </a:endParaRPr>
          </a:p>
          <a:p>
            <a:pPr marL="63500" lvl="0" indent="0" algn="just" rtl="0">
              <a:lnSpc>
                <a:spcPct val="150000"/>
              </a:lnSpc>
              <a:spcBef>
                <a:spcPts val="1000"/>
              </a:spcBef>
              <a:spcAft>
                <a:spcPts val="0"/>
              </a:spcAft>
              <a:buSzPts val="2600"/>
              <a:buNone/>
            </a:pPr>
            <a:endParaRPr dirty="0">
              <a:solidFill>
                <a:schemeClr val="dk1"/>
              </a:solidFill>
              <a:latin typeface="Times New Roman"/>
              <a:ea typeface="Times New Roman"/>
              <a:cs typeface="Times New Roman"/>
              <a:sym typeface="Times New Roman"/>
            </a:endParaRPr>
          </a:p>
        </p:txBody>
      </p:sp>
      <p:sp>
        <p:nvSpPr>
          <p:cNvPr id="5" name="TextBox 4">
            <a:extLst>
              <a:ext uri="{FF2B5EF4-FFF2-40B4-BE49-F238E27FC236}">
                <a16:creationId xmlns:a16="http://schemas.microsoft.com/office/drawing/2014/main" id="{DC62DC03-772F-AEE5-03D5-39C9585A0450}"/>
              </a:ext>
            </a:extLst>
          </p:cNvPr>
          <p:cNvSpPr txBox="1"/>
          <p:nvPr/>
        </p:nvSpPr>
        <p:spPr>
          <a:xfrm>
            <a:off x="547321" y="1558408"/>
            <a:ext cx="4965455" cy="3293209"/>
          </a:xfrm>
          <a:prstGeom prst="rect">
            <a:avLst/>
          </a:prstGeom>
        </p:spPr>
        <p:style>
          <a:lnRef idx="1">
            <a:schemeClr val="accent2"/>
          </a:lnRef>
          <a:fillRef idx="2">
            <a:schemeClr val="accent2"/>
          </a:fillRef>
          <a:effectRef idx="1">
            <a:schemeClr val="accent2"/>
          </a:effectRef>
          <a:fontRef idx="minor">
            <a:schemeClr val="dk1"/>
          </a:fontRef>
        </p:style>
        <p:txBody>
          <a:bodyPr wrap="square">
            <a:spAutoFit/>
          </a:bodyPr>
          <a:lstStyle/>
          <a:p>
            <a:r>
              <a:rPr lang="en-IN" sz="1600" dirty="0">
                <a:latin typeface="Times New Roman" panose="02020603050405020304" pitchFamily="18" charset="0"/>
                <a:cs typeface="Times New Roman" panose="02020603050405020304" pitchFamily="18" charset="0"/>
              </a:rPr>
              <a:t>import React from 'react’;       </a:t>
            </a:r>
            <a:endParaRPr lang="en-IN" sz="1600" dirty="0">
              <a:solidFill>
                <a:schemeClr val="accent1">
                  <a:lumMod val="50000"/>
                </a:schemeClr>
              </a:solidFill>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function Profile() {</a:t>
            </a:r>
          </a:p>
          <a:p>
            <a:r>
              <a:rPr lang="en-IN" sz="1600" dirty="0">
                <a:latin typeface="Times New Roman" panose="02020603050405020304" pitchFamily="18" charset="0"/>
                <a:cs typeface="Times New Roman" panose="02020603050405020304" pitchFamily="18" charset="0"/>
              </a:rPr>
              <a:t>    return (</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            &lt;h2&gt; Profile&lt;/h2&gt;</a:t>
            </a:r>
          </a:p>
          <a:p>
            <a:r>
              <a:rPr lang="en-IN" sz="1600" dirty="0">
                <a:latin typeface="Times New Roman" panose="02020603050405020304" pitchFamily="18" charset="0"/>
                <a:cs typeface="Times New Roman" panose="02020603050405020304" pitchFamily="18" charset="0"/>
              </a:rPr>
              <a:t>            &lt;p&gt; vivek &lt;/p&gt;</a:t>
            </a:r>
          </a:p>
          <a:p>
            <a:r>
              <a:rPr lang="en-IN" sz="1600" dirty="0">
                <a:latin typeface="Times New Roman" panose="02020603050405020304" pitchFamily="18" charset="0"/>
                <a:cs typeface="Times New Roman" panose="02020603050405020304" pitchFamily="18" charset="0"/>
              </a:rPr>
              <a:t>            &lt;p&gt;</a:t>
            </a:r>
            <a:r>
              <a:rPr lang="en-IN" sz="1600" dirty="0" err="1">
                <a:latin typeface="Times New Roman" panose="02020603050405020304" pitchFamily="18" charset="0"/>
                <a:cs typeface="Times New Roman" panose="02020603050405020304" pitchFamily="18" charset="0"/>
              </a:rPr>
              <a:t>svyasa@yahoo</a:t>
            </a:r>
            <a:r>
              <a:rPr lang="en-IN" sz="1600" dirty="0">
                <a:latin typeface="Times New Roman" panose="02020603050405020304" pitchFamily="18" charset="0"/>
                <a:cs typeface="Times New Roman" panose="02020603050405020304" pitchFamily="18" charset="0"/>
              </a:rPr>
              <a:t> &lt;/p&gt;</a:t>
            </a:r>
          </a:p>
          <a:p>
            <a:r>
              <a:rPr lang="en-IN" sz="1600" dirty="0">
                <a:latin typeface="Times New Roman" panose="02020603050405020304" pitchFamily="18" charset="0"/>
                <a:cs typeface="Times New Roman" panose="02020603050405020304" pitchFamily="18" charset="0"/>
              </a:rPr>
              <a:t>        &lt;/div&gt;</a:t>
            </a:r>
          </a:p>
          <a:p>
            <a:r>
              <a:rPr lang="en-IN" sz="1600" dirty="0">
                <a:latin typeface="Times New Roman" panose="02020603050405020304" pitchFamily="18" charset="0"/>
                <a:cs typeface="Times New Roman" panose="02020603050405020304" pitchFamily="18" charset="0"/>
              </a:rPr>
              <a:t>    );</a:t>
            </a:r>
          </a:p>
          <a:p>
            <a:r>
              <a:rPr lang="en-IN" sz="1600" dirty="0">
                <a:latin typeface="Times New Roman" panose="02020603050405020304" pitchFamily="18" charset="0"/>
                <a:cs typeface="Times New Roman" panose="02020603050405020304" pitchFamily="18" charset="0"/>
              </a:rPr>
              <a:t>}</a:t>
            </a:r>
          </a:p>
          <a:p>
            <a:endParaRPr lang="en-IN" sz="1600" dirty="0">
              <a:latin typeface="Times New Roman" panose="02020603050405020304" pitchFamily="18" charset="0"/>
              <a:cs typeface="Times New Roman" panose="02020603050405020304" pitchFamily="18" charset="0"/>
            </a:endParaRPr>
          </a:p>
          <a:p>
            <a:r>
              <a:rPr lang="en-IN" sz="1600" dirty="0">
                <a:latin typeface="Times New Roman" panose="02020603050405020304" pitchFamily="18" charset="0"/>
                <a:cs typeface="Times New Roman" panose="02020603050405020304" pitchFamily="18" charset="0"/>
              </a:rPr>
              <a:t>export default Profile;</a:t>
            </a:r>
          </a:p>
        </p:txBody>
      </p:sp>
      <p:sp>
        <p:nvSpPr>
          <p:cNvPr id="7" name="TextBox 6">
            <a:extLst>
              <a:ext uri="{FF2B5EF4-FFF2-40B4-BE49-F238E27FC236}">
                <a16:creationId xmlns:a16="http://schemas.microsoft.com/office/drawing/2014/main" id="{B58C1DFF-5152-A163-8CAD-037DBDBD3B8E}"/>
              </a:ext>
            </a:extLst>
          </p:cNvPr>
          <p:cNvSpPr txBox="1"/>
          <p:nvPr/>
        </p:nvSpPr>
        <p:spPr>
          <a:xfrm>
            <a:off x="318720" y="5020839"/>
            <a:ext cx="11120071" cy="1323439"/>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In React, when creating functional components, you may often need to wrap multiple elements in a single parent tag. This is necessary because a component must return a single React element. If you want to return multiple elements, you can use a parent tag (like a &lt;div&gt;, &lt;section&gt;, etc.) or a special feature called React Fragments.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6309" y="875540"/>
            <a:ext cx="10515600" cy="537623"/>
          </a:xfrm>
        </p:spPr>
        <p:txBody>
          <a:bodyPr/>
          <a:lstStyle/>
          <a:p>
            <a:r>
              <a:rPr lang="en-IN" b="1" dirty="0"/>
              <a:t>Class Component</a:t>
            </a:r>
            <a:br>
              <a:rPr lang="en-IN" b="1" dirty="0"/>
            </a:br>
            <a:endParaRPr lang="en-IN" dirty="0"/>
          </a:p>
        </p:txBody>
      </p:sp>
      <p:sp>
        <p:nvSpPr>
          <p:cNvPr id="4" name="Rectangle 1"/>
          <p:cNvSpPr>
            <a:spLocks noGrp="1" noChangeArrowheads="1"/>
          </p:cNvSpPr>
          <p:nvPr>
            <p:ph type="body" idx="1"/>
          </p:nvPr>
        </p:nvSpPr>
        <p:spPr bwMode="auto">
          <a:xfrm>
            <a:off x="80819" y="1718606"/>
            <a:ext cx="12018818" cy="37087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50000"/>
              </a:lnSpc>
            </a:pPr>
            <a:r>
              <a:rPr lang="en-US" altLang="en-US" sz="2800" dirty="0"/>
              <a:t>A class component must include the </a:t>
            </a:r>
            <a:r>
              <a:rPr lang="en-US" altLang="en-US" sz="2800" dirty="0">
                <a:solidFill>
                  <a:srgbClr val="FF0000"/>
                </a:solidFill>
              </a:rPr>
              <a:t>extends </a:t>
            </a:r>
            <a:r>
              <a:rPr lang="en-US" altLang="en-US" sz="2800" dirty="0" err="1">
                <a:solidFill>
                  <a:srgbClr val="FF0000"/>
                </a:solidFill>
              </a:rPr>
              <a:t>React.Component</a:t>
            </a:r>
            <a:r>
              <a:rPr lang="en-US" altLang="en-US" sz="2800" dirty="0">
                <a:solidFill>
                  <a:srgbClr val="FF0000"/>
                </a:solidFill>
              </a:rPr>
              <a:t> </a:t>
            </a:r>
            <a:r>
              <a:rPr lang="en-US" altLang="en-US" sz="2800" dirty="0"/>
              <a:t>statement. This statement creates an inheritance to </a:t>
            </a:r>
            <a:r>
              <a:rPr lang="en-US" altLang="en-US" sz="2800" dirty="0" err="1"/>
              <a:t>React.Component</a:t>
            </a:r>
            <a:r>
              <a:rPr lang="en-US" altLang="en-US" sz="2800" dirty="0"/>
              <a:t>, and gives your component access to </a:t>
            </a:r>
            <a:r>
              <a:rPr lang="en-US" altLang="en-US" sz="2800" dirty="0" err="1"/>
              <a:t>React.Component's</a:t>
            </a:r>
            <a:r>
              <a:rPr lang="en-US" altLang="en-US" sz="2800" dirty="0"/>
              <a:t> functions. </a:t>
            </a:r>
          </a:p>
          <a:p>
            <a:pPr eaLnBrk="0" fontAlgn="base" hangingPunct="0">
              <a:lnSpc>
                <a:spcPct val="150000"/>
              </a:lnSpc>
            </a:pPr>
            <a:r>
              <a:rPr lang="en-US" altLang="en-US" sz="2800" dirty="0"/>
              <a:t>The component also requires a render() method, this method returns HTML.</a:t>
            </a:r>
          </a:p>
          <a:p>
            <a:pPr marL="63500" indent="0" defTabSz="914400" eaLnBrk="0" fontAlgn="base" latinLnBrk="0" hangingPunct="0">
              <a:lnSpc>
                <a:spcPct val="150000"/>
              </a:lnSpc>
              <a:buNone/>
              <a:tabLst/>
            </a:pPr>
            <a:endParaRPr lang="en-US" altLang="en-US" sz="2800" dirty="0"/>
          </a:p>
        </p:txBody>
      </p:sp>
    </p:spTree>
    <p:extLst>
      <p:ext uri="{BB962C8B-B14F-4D97-AF65-F5344CB8AC3E}">
        <p14:creationId xmlns:p14="http://schemas.microsoft.com/office/powerpoint/2010/main" val="11477915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22563" y="875540"/>
            <a:ext cx="10515600" cy="537623"/>
          </a:xfrm>
        </p:spPr>
        <p:txBody>
          <a:bodyPr/>
          <a:lstStyle/>
          <a:p>
            <a:r>
              <a:rPr lang="en-IN" b="1" dirty="0"/>
              <a:t>Class Component</a:t>
            </a:r>
            <a:br>
              <a:rPr lang="en-IN" b="1" dirty="0"/>
            </a:br>
            <a:endParaRPr lang="en-IN" dirty="0"/>
          </a:p>
        </p:txBody>
      </p:sp>
      <p:sp>
        <p:nvSpPr>
          <p:cNvPr id="7" name="Rectangle 2"/>
          <p:cNvSpPr>
            <a:spLocks noChangeArrowheads="1"/>
          </p:cNvSpPr>
          <p:nvPr/>
        </p:nvSpPr>
        <p:spPr bwMode="auto">
          <a:xfrm>
            <a:off x="923635" y="1372909"/>
            <a:ext cx="10014527" cy="4524315"/>
          </a:xfrm>
          <a:prstGeom prst="rect">
            <a:avLst/>
          </a:prstGeom>
          <a:solidFill>
            <a:schemeClr val="accent2">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ClrTx/>
            </a:pPr>
            <a:r>
              <a:rPr lang="en-US" altLang="en-US" sz="3600" dirty="0">
                <a:solidFill>
                  <a:schemeClr val="tx1"/>
                </a:solidFill>
                <a:latin typeface="Arial Unicode MS"/>
              </a:rPr>
              <a:t>import React, { Component } from 'react';</a:t>
            </a:r>
          </a:p>
          <a:p>
            <a:pPr lvl="0" eaLnBrk="0" fontAlgn="base" hangingPunct="0">
              <a:spcBef>
                <a:spcPct val="0"/>
              </a:spcBef>
              <a:spcAft>
                <a:spcPct val="0"/>
              </a:spcAft>
              <a:buClrTx/>
            </a:pPr>
            <a:endParaRPr lang="en-US" altLang="en-US" sz="3600" dirty="0">
              <a:solidFill>
                <a:schemeClr val="tx1"/>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class Vivek extends </a:t>
            </a:r>
            <a:r>
              <a:rPr kumimoji="0" lang="en-US" altLang="en-US" sz="3600" b="0" i="0" u="none" strike="noStrike" cap="none" normalizeH="0" baseline="0" dirty="0" err="1">
                <a:ln>
                  <a:noFill/>
                </a:ln>
                <a:solidFill>
                  <a:schemeClr val="tx1"/>
                </a:solidFill>
                <a:effectLst/>
                <a:latin typeface="Arial Unicode MS"/>
              </a:rPr>
              <a:t>React.Component</a:t>
            </a: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render()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return &lt;h2&gt;Hi, I am</a:t>
            </a:r>
            <a:r>
              <a:rPr kumimoji="0" lang="en-US" altLang="en-US" sz="3600" b="0" i="0" u="none" strike="noStrike" cap="none" normalizeH="0" dirty="0">
                <a:ln>
                  <a:noFill/>
                </a:ln>
                <a:solidFill>
                  <a:schemeClr val="tx1"/>
                </a:solidFill>
                <a:effectLst/>
                <a:latin typeface="Arial Unicode MS"/>
              </a:rPr>
              <a:t> vivek</a:t>
            </a:r>
            <a:r>
              <a:rPr kumimoji="0" lang="en-US" altLang="en-US" sz="3600" b="0" i="0" u="none" strike="noStrike" cap="none" normalizeH="0" baseline="0" dirty="0">
                <a:ln>
                  <a:noFill/>
                </a:ln>
                <a:solidFill>
                  <a:schemeClr val="tx1"/>
                </a:solidFill>
                <a:effectLst/>
                <a:latin typeface="Arial Unicode MS"/>
              </a:rPr>
              <a:t>!&lt;/h2&gt;;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3600" dirty="0">
                <a:solidFill>
                  <a:schemeClr val="tx1"/>
                </a:solidFill>
                <a:latin typeface="Arial Unicode MS"/>
              </a:rPr>
              <a:t>Export default Vivek;</a:t>
            </a:r>
            <a:endParaRPr kumimoji="0" lang="en-US" altLang="en-US" sz="6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883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46"/>
          <p:cNvSpPr txBox="1">
            <a:spLocks noGrp="1"/>
          </p:cNvSpPr>
          <p:nvPr>
            <p:ph type="title"/>
          </p:nvPr>
        </p:nvSpPr>
        <p:spPr>
          <a:xfrm>
            <a:off x="838200" y="937351"/>
            <a:ext cx="10515600" cy="13257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sz="3600" b="1" dirty="0"/>
              <a:t>Props (Properties)</a:t>
            </a:r>
            <a:endParaRPr sz="3600" b="1" dirty="0"/>
          </a:p>
        </p:txBody>
      </p:sp>
      <p:sp>
        <p:nvSpPr>
          <p:cNvPr id="111" name="Google Shape;111;p46"/>
          <p:cNvSpPr txBox="1">
            <a:spLocks noGrp="1"/>
          </p:cNvSpPr>
          <p:nvPr>
            <p:ph type="body" idx="1"/>
          </p:nvPr>
        </p:nvSpPr>
        <p:spPr>
          <a:xfrm>
            <a:off x="730046" y="1679331"/>
            <a:ext cx="10260339" cy="4636628"/>
          </a:xfrm>
          <a:prstGeom prst="rect">
            <a:avLst/>
          </a:prstGeom>
          <a:noFill/>
          <a:ln>
            <a:noFill/>
          </a:ln>
        </p:spPr>
        <p:txBody>
          <a:bodyPr spcFirstLastPara="1" wrap="square" lIns="91425" tIns="45700" rIns="91425" bIns="45700" anchor="t" anchorCtr="0">
            <a:noAutofit/>
          </a:bodyPr>
          <a:lstStyle/>
          <a:p>
            <a:pPr marL="63500" lvl="0" indent="0" algn="just" rtl="0">
              <a:lnSpc>
                <a:spcPct val="90000"/>
              </a:lnSpc>
              <a:spcBef>
                <a:spcPts val="1000"/>
              </a:spcBef>
              <a:spcAft>
                <a:spcPts val="0"/>
              </a:spcAft>
              <a:buSzPts val="2600"/>
              <a:buNone/>
            </a:pPr>
            <a:r>
              <a:rPr lang="en-US" sz="2000" dirty="0"/>
              <a:t>Props (short for "properties") are a mechanism for passing data and event handlers from one component to another, typically from a parent component to a child component. Props are a fundamental concept in React, enabling components to be dynamic and reusable.</a:t>
            </a:r>
          </a:p>
          <a:p>
            <a:pPr marL="63500" lvl="0" indent="0" algn="just" rtl="0">
              <a:lnSpc>
                <a:spcPct val="90000"/>
              </a:lnSpc>
              <a:spcBef>
                <a:spcPts val="1000"/>
              </a:spcBef>
              <a:spcAft>
                <a:spcPts val="0"/>
              </a:spcAft>
              <a:buSzPts val="2600"/>
              <a:buNone/>
            </a:pPr>
            <a:endParaRPr lang="en-US" sz="2000" dirty="0"/>
          </a:p>
          <a:p>
            <a:pPr algn="just"/>
            <a:r>
              <a:rPr lang="en-US" sz="2000" dirty="0"/>
              <a:t>Props are immutable, meaning that a child component cannot modify the props it receives. This ensures a unidirectional data flow, which makes the application easier to understand and debug.</a:t>
            </a:r>
          </a:p>
          <a:p>
            <a:pPr algn="just"/>
            <a:r>
              <a:rPr lang="en-US" sz="2000" dirty="0"/>
              <a:t>Props allow you to pass dynamic data to components, enabling them to render different content based on the data they receive.</a:t>
            </a:r>
          </a:p>
          <a:p>
            <a:pPr algn="just"/>
            <a:r>
              <a:rPr lang="en-US" sz="2000" dirty="0"/>
              <a:t>In functional components, props are received as function arguments.</a:t>
            </a:r>
          </a:p>
          <a:p>
            <a:pPr algn="just"/>
            <a:r>
              <a:rPr lang="en-US" sz="2000" dirty="0"/>
              <a:t>In Class Components, props are accessed using </a:t>
            </a:r>
            <a:r>
              <a:rPr lang="en-US" sz="2000" dirty="0" err="1"/>
              <a:t>this.props</a:t>
            </a:r>
            <a:r>
              <a:rPr lang="en-US" sz="2000" dirty="0"/>
              <a:t>.</a:t>
            </a:r>
          </a:p>
          <a:p>
            <a:pPr algn="just"/>
            <a:endParaRPr lang="en-US" sz="2000" dirty="0"/>
          </a:p>
          <a:p>
            <a:pPr marL="63500" lvl="0" indent="0" algn="just" rtl="0">
              <a:lnSpc>
                <a:spcPct val="90000"/>
              </a:lnSpc>
              <a:spcBef>
                <a:spcPts val="1000"/>
              </a:spcBef>
              <a:spcAft>
                <a:spcPts val="0"/>
              </a:spcAft>
              <a:buSzPts val="2600"/>
              <a:buNone/>
            </a:pPr>
            <a:endParaRPr lang="en-IN"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656BEDE2-F307-8A28-EFDB-2D6CA90F0C50}"/>
            </a:ext>
          </a:extLst>
        </p:cNvPr>
        <p:cNvGrpSpPr/>
        <p:nvPr/>
      </p:nvGrpSpPr>
      <p:grpSpPr>
        <a:xfrm>
          <a:off x="0" y="0"/>
          <a:ext cx="0" cy="0"/>
          <a:chOff x="0" y="0"/>
          <a:chExt cx="0" cy="0"/>
        </a:xfrm>
      </p:grpSpPr>
      <p:sp>
        <p:nvSpPr>
          <p:cNvPr id="110" name="Google Shape;110;p46">
            <a:extLst>
              <a:ext uri="{FF2B5EF4-FFF2-40B4-BE49-F238E27FC236}">
                <a16:creationId xmlns:a16="http://schemas.microsoft.com/office/drawing/2014/main" id="{4F44E0C3-9923-1FEA-DC49-FA4D1F950C98}"/>
              </a:ext>
            </a:extLst>
          </p:cNvPr>
          <p:cNvSpPr txBox="1">
            <a:spLocks noGrp="1"/>
          </p:cNvSpPr>
          <p:nvPr>
            <p:ph type="title"/>
          </p:nvPr>
        </p:nvSpPr>
        <p:spPr>
          <a:xfrm>
            <a:off x="838200" y="937351"/>
            <a:ext cx="10515600" cy="71045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sz="3600" b="1" dirty="0"/>
              <a:t>Props (Properties) – Functional Component</a:t>
            </a:r>
            <a:endParaRPr sz="3600" b="1" dirty="0"/>
          </a:p>
        </p:txBody>
      </p:sp>
      <p:sp>
        <p:nvSpPr>
          <p:cNvPr id="111" name="Google Shape;111;p46">
            <a:extLst>
              <a:ext uri="{FF2B5EF4-FFF2-40B4-BE49-F238E27FC236}">
                <a16:creationId xmlns:a16="http://schemas.microsoft.com/office/drawing/2014/main" id="{2438B204-C53E-2437-997A-A3D61C3BD78A}"/>
              </a:ext>
            </a:extLst>
          </p:cNvPr>
          <p:cNvSpPr txBox="1">
            <a:spLocks noGrp="1"/>
          </p:cNvSpPr>
          <p:nvPr>
            <p:ph type="body" idx="1"/>
          </p:nvPr>
        </p:nvSpPr>
        <p:spPr>
          <a:xfrm>
            <a:off x="642123" y="1832224"/>
            <a:ext cx="6198292" cy="4549721"/>
          </a:xfrm>
          <a:prstGeom prst="rect">
            <a:avLst/>
          </a:prstGeom>
          <a:ln/>
        </p:spPr>
        <p:style>
          <a:lnRef idx="1">
            <a:schemeClr val="accent1"/>
          </a:lnRef>
          <a:fillRef idx="2">
            <a:schemeClr val="accent1"/>
          </a:fillRef>
          <a:effectRef idx="1">
            <a:schemeClr val="accent1"/>
          </a:effectRef>
          <a:fontRef idx="minor">
            <a:schemeClr val="dk1"/>
          </a:fontRef>
        </p:style>
        <p:txBody>
          <a:bodyPr spcFirstLastPara="1" wrap="square" lIns="91425" tIns="45700" rIns="91425" bIns="45700" anchor="t" anchorCtr="0">
            <a:noAutofit/>
          </a:bodyPr>
          <a:lstStyle/>
          <a:p>
            <a:pPr marL="63500" lvl="0" indent="0" algn="just" rtl="0">
              <a:lnSpc>
                <a:spcPct val="90000"/>
              </a:lnSpc>
              <a:spcBef>
                <a:spcPts val="1000"/>
              </a:spcBef>
              <a:spcAft>
                <a:spcPts val="0"/>
              </a:spcAft>
              <a:buSzPts val="2600"/>
              <a:buNone/>
            </a:pPr>
            <a:r>
              <a:rPr lang="en-IN" sz="1600" dirty="0"/>
              <a:t>import React from 'react';</a:t>
            </a:r>
          </a:p>
          <a:p>
            <a:pPr marL="63500" lvl="0" indent="0" algn="just" rtl="0">
              <a:lnSpc>
                <a:spcPct val="90000"/>
              </a:lnSpc>
              <a:spcBef>
                <a:spcPts val="1000"/>
              </a:spcBef>
              <a:spcAft>
                <a:spcPts val="0"/>
              </a:spcAft>
              <a:buSzPts val="2600"/>
              <a:buNone/>
            </a:pPr>
            <a:r>
              <a:rPr lang="en-IN" sz="1600" dirty="0"/>
              <a:t>function Greeting({ name }) {</a:t>
            </a:r>
          </a:p>
          <a:p>
            <a:pPr marL="63500" lvl="0" indent="0" algn="just" rtl="0">
              <a:lnSpc>
                <a:spcPct val="90000"/>
              </a:lnSpc>
              <a:spcBef>
                <a:spcPts val="1000"/>
              </a:spcBef>
              <a:spcAft>
                <a:spcPts val="0"/>
              </a:spcAft>
              <a:buSzPts val="2600"/>
              <a:buNone/>
            </a:pPr>
            <a:r>
              <a:rPr lang="en-IN" sz="1600" dirty="0"/>
              <a:t>    return (&lt;div&gt; &lt;h1&gt;Hello, {name}!&lt;/h1&gt; &lt;div&gt;);</a:t>
            </a:r>
          </a:p>
          <a:p>
            <a:pPr marL="63500" lvl="0" indent="0" algn="just" rtl="0">
              <a:lnSpc>
                <a:spcPct val="90000"/>
              </a:lnSpc>
              <a:spcBef>
                <a:spcPts val="1000"/>
              </a:spcBef>
              <a:spcAft>
                <a:spcPts val="0"/>
              </a:spcAft>
              <a:buSzPts val="2600"/>
              <a:buNone/>
            </a:pPr>
            <a:r>
              <a:rPr lang="en-IN" sz="1600" dirty="0"/>
              <a:t>}</a:t>
            </a:r>
          </a:p>
          <a:p>
            <a:pPr marL="63500" lvl="0" indent="0" algn="just" rtl="0">
              <a:lnSpc>
                <a:spcPct val="90000"/>
              </a:lnSpc>
              <a:spcBef>
                <a:spcPts val="1000"/>
              </a:spcBef>
              <a:spcAft>
                <a:spcPts val="0"/>
              </a:spcAft>
              <a:buSzPts val="2600"/>
              <a:buNone/>
            </a:pPr>
            <a:r>
              <a:rPr lang="en-IN" sz="1600" dirty="0"/>
              <a:t>function App() {</a:t>
            </a:r>
          </a:p>
          <a:p>
            <a:pPr marL="63500" lvl="0" indent="0" algn="just" rtl="0">
              <a:lnSpc>
                <a:spcPct val="90000"/>
              </a:lnSpc>
              <a:spcBef>
                <a:spcPts val="1000"/>
              </a:spcBef>
              <a:spcAft>
                <a:spcPts val="0"/>
              </a:spcAft>
              <a:buSzPts val="2600"/>
              <a:buNone/>
            </a:pPr>
            <a:r>
              <a:rPr lang="en-IN" sz="1600" dirty="0"/>
              <a:t>    return (</a:t>
            </a:r>
          </a:p>
          <a:p>
            <a:pPr marL="63500" lvl="0" indent="0" algn="just" rtl="0">
              <a:lnSpc>
                <a:spcPct val="90000"/>
              </a:lnSpc>
              <a:spcBef>
                <a:spcPts val="1000"/>
              </a:spcBef>
              <a:spcAft>
                <a:spcPts val="0"/>
              </a:spcAft>
              <a:buSzPts val="2600"/>
              <a:buNone/>
            </a:pPr>
            <a:r>
              <a:rPr lang="en-IN" sz="1600" dirty="0"/>
              <a:t>        &lt;div&gt;</a:t>
            </a:r>
          </a:p>
          <a:p>
            <a:pPr marL="63500" lvl="0" indent="0" algn="just" rtl="0">
              <a:lnSpc>
                <a:spcPct val="90000"/>
              </a:lnSpc>
              <a:spcBef>
                <a:spcPts val="1000"/>
              </a:spcBef>
              <a:spcAft>
                <a:spcPts val="0"/>
              </a:spcAft>
              <a:buSzPts val="2600"/>
              <a:buNone/>
            </a:pPr>
            <a:r>
              <a:rPr lang="en-IN" sz="1600" dirty="0"/>
              <a:t>            &lt;Greeting name="Alice" /&gt;</a:t>
            </a:r>
          </a:p>
          <a:p>
            <a:pPr marL="63500" lvl="0" indent="0" algn="just" rtl="0">
              <a:lnSpc>
                <a:spcPct val="90000"/>
              </a:lnSpc>
              <a:spcBef>
                <a:spcPts val="1000"/>
              </a:spcBef>
              <a:spcAft>
                <a:spcPts val="0"/>
              </a:spcAft>
              <a:buSzPts val="2600"/>
              <a:buNone/>
            </a:pPr>
            <a:r>
              <a:rPr lang="en-IN" sz="1600" dirty="0"/>
              <a:t>            &lt;Greeting name="Bob" /&gt;</a:t>
            </a:r>
          </a:p>
          <a:p>
            <a:pPr marL="63500" lvl="0" indent="0" algn="just" rtl="0">
              <a:lnSpc>
                <a:spcPct val="90000"/>
              </a:lnSpc>
              <a:spcBef>
                <a:spcPts val="1000"/>
              </a:spcBef>
              <a:spcAft>
                <a:spcPts val="0"/>
              </a:spcAft>
              <a:buSzPts val="2600"/>
              <a:buNone/>
            </a:pPr>
            <a:r>
              <a:rPr lang="en-IN" sz="1600" dirty="0"/>
              <a:t>        &lt;/div&gt;</a:t>
            </a:r>
          </a:p>
          <a:p>
            <a:pPr marL="63500" lvl="0" indent="0" algn="just" rtl="0">
              <a:lnSpc>
                <a:spcPct val="90000"/>
              </a:lnSpc>
              <a:spcBef>
                <a:spcPts val="1000"/>
              </a:spcBef>
              <a:spcAft>
                <a:spcPts val="0"/>
              </a:spcAft>
              <a:buSzPts val="2600"/>
              <a:buNone/>
            </a:pPr>
            <a:r>
              <a:rPr lang="en-IN" sz="1600" dirty="0"/>
              <a:t>    );}</a:t>
            </a:r>
          </a:p>
          <a:p>
            <a:pPr marL="63500" lvl="0" indent="0" algn="just" rtl="0">
              <a:lnSpc>
                <a:spcPct val="90000"/>
              </a:lnSpc>
              <a:spcBef>
                <a:spcPts val="1000"/>
              </a:spcBef>
              <a:spcAft>
                <a:spcPts val="0"/>
              </a:spcAft>
              <a:buSzPts val="2600"/>
              <a:buNone/>
            </a:pPr>
            <a:r>
              <a:rPr lang="en-IN" sz="1600" dirty="0"/>
              <a:t>export default App;</a:t>
            </a:r>
          </a:p>
        </p:txBody>
      </p:sp>
      <p:pic>
        <p:nvPicPr>
          <p:cNvPr id="2" name="Picture 1">
            <a:extLst>
              <a:ext uri="{FF2B5EF4-FFF2-40B4-BE49-F238E27FC236}">
                <a16:creationId xmlns:a16="http://schemas.microsoft.com/office/drawing/2014/main" id="{F56CBDBD-C59F-5420-9D50-7F66CFA1B40C}"/>
              </a:ext>
            </a:extLst>
          </p:cNvPr>
          <p:cNvPicPr>
            <a:picLocks noChangeAspect="1"/>
          </p:cNvPicPr>
          <p:nvPr/>
        </p:nvPicPr>
        <p:blipFill>
          <a:blip r:embed="rId3"/>
          <a:stretch>
            <a:fillRect/>
          </a:stretch>
        </p:blipFill>
        <p:spPr>
          <a:xfrm>
            <a:off x="7491046" y="2231310"/>
            <a:ext cx="4131156" cy="297888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110391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5F8BB9-4343-4F76-AC96-C056B6F4817E}"/>
              </a:ext>
            </a:extLst>
          </p:cNvPr>
          <p:cNvSpPr>
            <a:spLocks noGrp="1"/>
          </p:cNvSpPr>
          <p:nvPr>
            <p:ph type="title"/>
          </p:nvPr>
        </p:nvSpPr>
        <p:spPr>
          <a:xfrm>
            <a:off x="838200" y="792413"/>
            <a:ext cx="10515600" cy="631034"/>
          </a:xfrm>
        </p:spPr>
        <p:txBody>
          <a:bodyPr/>
          <a:lstStyle/>
          <a:p>
            <a:r>
              <a:rPr lang="en-US" b="1" dirty="0"/>
              <a:t>Using Props in a Class Component</a:t>
            </a:r>
            <a:endParaRPr lang="en-IN" b="1" dirty="0"/>
          </a:p>
        </p:txBody>
      </p:sp>
      <p:sp>
        <p:nvSpPr>
          <p:cNvPr id="3" name="Text Placeholder 2">
            <a:extLst>
              <a:ext uri="{FF2B5EF4-FFF2-40B4-BE49-F238E27FC236}">
                <a16:creationId xmlns:a16="http://schemas.microsoft.com/office/drawing/2014/main" id="{8C898911-B462-4D0C-BB6E-F35BFFA1EF2D}"/>
              </a:ext>
            </a:extLst>
          </p:cNvPr>
          <p:cNvSpPr>
            <a:spLocks noGrp="1"/>
          </p:cNvSpPr>
          <p:nvPr>
            <p:ph type="body" idx="1"/>
          </p:nvPr>
        </p:nvSpPr>
        <p:spPr>
          <a:xfrm>
            <a:off x="838200" y="1542820"/>
            <a:ext cx="10515600" cy="4622309"/>
          </a:xfrm>
        </p:spPr>
        <p:txBody>
          <a:bodyPr/>
          <a:lstStyle/>
          <a:p>
            <a:pPr marL="63500" indent="0">
              <a:buNone/>
            </a:pPr>
            <a:r>
              <a:rPr lang="en-IN" sz="3200" dirty="0"/>
              <a:t>import React, { Component } from 'react';</a:t>
            </a:r>
          </a:p>
          <a:p>
            <a:pPr marL="63500" indent="0">
              <a:buNone/>
            </a:pPr>
            <a:r>
              <a:rPr lang="en-IN" sz="3200" dirty="0"/>
              <a:t>class Greeting extends Component {</a:t>
            </a:r>
          </a:p>
          <a:p>
            <a:pPr marL="63500" indent="0">
              <a:buNone/>
            </a:pPr>
            <a:r>
              <a:rPr lang="en-IN" sz="3200" dirty="0"/>
              <a:t>  render() {   return &lt;h1&gt;Hello, {this.props.name}!&lt;/h1&gt;;  }</a:t>
            </a:r>
          </a:p>
          <a:p>
            <a:pPr marL="63500" indent="0">
              <a:buNone/>
            </a:pPr>
            <a:r>
              <a:rPr lang="en-IN" sz="3200" dirty="0"/>
              <a:t>}</a:t>
            </a:r>
          </a:p>
          <a:p>
            <a:pPr marL="63500" indent="0">
              <a:buNone/>
            </a:pPr>
            <a:r>
              <a:rPr lang="en-IN" sz="3200" dirty="0"/>
              <a:t>class App extends Component {</a:t>
            </a:r>
          </a:p>
          <a:p>
            <a:pPr marL="63500" indent="0">
              <a:buNone/>
            </a:pPr>
            <a:r>
              <a:rPr lang="en-IN" sz="3200" dirty="0"/>
              <a:t>  render() {    return &lt;Greeting name="Alice" /&gt;;  }</a:t>
            </a:r>
          </a:p>
          <a:p>
            <a:pPr marL="63500" indent="0">
              <a:buNone/>
            </a:pPr>
            <a:r>
              <a:rPr lang="en-IN" sz="3200" dirty="0"/>
              <a:t>}</a:t>
            </a:r>
          </a:p>
          <a:p>
            <a:pPr marL="63500" indent="0">
              <a:buNone/>
            </a:pPr>
            <a:r>
              <a:rPr lang="en-IN" sz="3200" dirty="0"/>
              <a:t>export default App;</a:t>
            </a:r>
          </a:p>
        </p:txBody>
      </p:sp>
    </p:spTree>
    <p:extLst>
      <p:ext uri="{BB962C8B-B14F-4D97-AF65-F5344CB8AC3E}">
        <p14:creationId xmlns:p14="http://schemas.microsoft.com/office/powerpoint/2010/main" val="3141151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E371C-EA1F-4BAF-99B8-BCACD2B8B07D}"/>
              </a:ext>
            </a:extLst>
          </p:cNvPr>
          <p:cNvSpPr>
            <a:spLocks noGrp="1"/>
          </p:cNvSpPr>
          <p:nvPr>
            <p:ph type="title"/>
          </p:nvPr>
        </p:nvSpPr>
        <p:spPr>
          <a:xfrm>
            <a:off x="838200" y="792413"/>
            <a:ext cx="10515600" cy="772436"/>
          </a:xfrm>
        </p:spPr>
        <p:txBody>
          <a:bodyPr/>
          <a:lstStyle/>
          <a:p>
            <a:r>
              <a:rPr lang="en-IN" b="1" dirty="0"/>
              <a:t>Default Props:</a:t>
            </a:r>
            <a:endParaRPr lang="en-IN" dirty="0"/>
          </a:p>
        </p:txBody>
      </p:sp>
      <p:sp>
        <p:nvSpPr>
          <p:cNvPr id="3" name="Text Placeholder 2">
            <a:extLst>
              <a:ext uri="{FF2B5EF4-FFF2-40B4-BE49-F238E27FC236}">
                <a16:creationId xmlns:a16="http://schemas.microsoft.com/office/drawing/2014/main" id="{FEBB4572-2F83-4416-9E49-132405E62B41}"/>
              </a:ext>
            </a:extLst>
          </p:cNvPr>
          <p:cNvSpPr>
            <a:spLocks noGrp="1"/>
          </p:cNvSpPr>
          <p:nvPr>
            <p:ph type="body" idx="1"/>
          </p:nvPr>
        </p:nvSpPr>
        <p:spPr>
          <a:xfrm>
            <a:off x="838200" y="1564849"/>
            <a:ext cx="10515600" cy="4612114"/>
          </a:xfrm>
        </p:spPr>
        <p:txBody>
          <a:bodyPr/>
          <a:lstStyle/>
          <a:p>
            <a:pPr marL="63500" indent="0">
              <a:buNone/>
            </a:pPr>
            <a:r>
              <a:rPr lang="en-IN" dirty="0"/>
              <a:t>import React from 'react';</a:t>
            </a:r>
          </a:p>
          <a:p>
            <a:pPr marL="63500" indent="0">
              <a:buNone/>
            </a:pPr>
            <a:r>
              <a:rPr lang="en-IN" dirty="0"/>
              <a:t>function Greeting(props) {</a:t>
            </a:r>
          </a:p>
          <a:p>
            <a:pPr marL="63500" indent="0">
              <a:buNone/>
            </a:pPr>
            <a:r>
              <a:rPr lang="en-IN" dirty="0"/>
              <a:t>  return &lt;h1&gt;Hello, {props.name}!&lt;/h1&gt;;</a:t>
            </a:r>
          </a:p>
          <a:p>
            <a:pPr marL="63500" indent="0">
              <a:buNone/>
            </a:pPr>
            <a:r>
              <a:rPr lang="en-IN" dirty="0"/>
              <a:t>}</a:t>
            </a:r>
          </a:p>
          <a:p>
            <a:pPr marL="63500" indent="0">
              <a:buNone/>
            </a:pPr>
            <a:r>
              <a:rPr lang="en-IN" dirty="0" err="1"/>
              <a:t>Greeting.defaultProps</a:t>
            </a:r>
            <a:r>
              <a:rPr lang="en-IN" dirty="0"/>
              <a:t> = {  name: "Guest",};</a:t>
            </a:r>
          </a:p>
          <a:p>
            <a:pPr marL="63500" indent="0">
              <a:buNone/>
            </a:pPr>
            <a:r>
              <a:rPr lang="en-IN" dirty="0"/>
              <a:t>function App() {</a:t>
            </a:r>
          </a:p>
          <a:p>
            <a:pPr marL="63500" indent="0">
              <a:buNone/>
            </a:pPr>
            <a:r>
              <a:rPr lang="en-IN" dirty="0"/>
              <a:t>  return &lt;Greeting /&gt;;</a:t>
            </a:r>
          </a:p>
          <a:p>
            <a:pPr marL="63500" indent="0">
              <a:buNone/>
            </a:pPr>
            <a:r>
              <a:rPr lang="en-IN" dirty="0"/>
              <a:t>}</a:t>
            </a:r>
          </a:p>
          <a:p>
            <a:pPr marL="63500" indent="0">
              <a:buNone/>
            </a:pPr>
            <a:r>
              <a:rPr lang="en-IN" dirty="0"/>
              <a:t>export default App;</a:t>
            </a:r>
          </a:p>
        </p:txBody>
      </p:sp>
    </p:spTree>
    <p:extLst>
      <p:ext uri="{BB962C8B-B14F-4D97-AF65-F5344CB8AC3E}">
        <p14:creationId xmlns:p14="http://schemas.microsoft.com/office/powerpoint/2010/main" val="1420414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5DCD4-A8F7-459A-B5DE-11B33B6238A7}"/>
              </a:ext>
            </a:extLst>
          </p:cNvPr>
          <p:cNvSpPr>
            <a:spLocks noGrp="1"/>
          </p:cNvSpPr>
          <p:nvPr>
            <p:ph type="title"/>
          </p:nvPr>
        </p:nvSpPr>
        <p:spPr>
          <a:xfrm>
            <a:off x="838200" y="792413"/>
            <a:ext cx="10515600" cy="649888"/>
          </a:xfrm>
        </p:spPr>
        <p:txBody>
          <a:bodyPr/>
          <a:lstStyle/>
          <a:p>
            <a:r>
              <a:rPr lang="en-US" b="1" dirty="0"/>
              <a:t>Exercise </a:t>
            </a:r>
            <a:endParaRPr lang="en-IN" b="1" dirty="0"/>
          </a:p>
        </p:txBody>
      </p:sp>
      <p:sp>
        <p:nvSpPr>
          <p:cNvPr id="3" name="Text Placeholder 2">
            <a:extLst>
              <a:ext uri="{FF2B5EF4-FFF2-40B4-BE49-F238E27FC236}">
                <a16:creationId xmlns:a16="http://schemas.microsoft.com/office/drawing/2014/main" id="{129EBA33-1087-4D7C-AE89-FD81064D8EEF}"/>
              </a:ext>
            </a:extLst>
          </p:cNvPr>
          <p:cNvSpPr>
            <a:spLocks noGrp="1"/>
          </p:cNvSpPr>
          <p:nvPr>
            <p:ph type="body" idx="1"/>
          </p:nvPr>
        </p:nvSpPr>
        <p:spPr/>
        <p:txBody>
          <a:bodyPr/>
          <a:lstStyle/>
          <a:p>
            <a:pPr marL="577850" indent="-514350">
              <a:buFont typeface="+mj-lt"/>
              <a:buAutoNum type="arabicPeriod"/>
            </a:pPr>
            <a:r>
              <a:rPr lang="en-US" dirty="0"/>
              <a:t>Create a functional component named Welcome.</a:t>
            </a:r>
          </a:p>
          <a:p>
            <a:pPr marL="1003300" lvl="1" indent="-457200">
              <a:buFont typeface="+mj-lt"/>
              <a:buAutoNum type="arabicPeriod"/>
            </a:pPr>
            <a:r>
              <a:rPr lang="en-US" dirty="0"/>
              <a:t>The component should accept a name as a prop.</a:t>
            </a:r>
          </a:p>
          <a:p>
            <a:pPr marL="1003300" lvl="1" indent="-457200">
              <a:buFont typeface="+mj-lt"/>
              <a:buAutoNum type="arabicPeriod"/>
            </a:pPr>
            <a:r>
              <a:rPr lang="en-US" dirty="0"/>
              <a:t>Display a message like:  "Hello, [name]! Welcome to React.“</a:t>
            </a:r>
          </a:p>
          <a:p>
            <a:pPr marL="1003300" lvl="1" indent="-457200">
              <a:buFont typeface="+mj-lt"/>
              <a:buAutoNum type="arabicPeriod"/>
            </a:pPr>
            <a:r>
              <a:rPr lang="en-US" dirty="0"/>
              <a:t>Use the Welcome component inside the App component.</a:t>
            </a:r>
          </a:p>
          <a:p>
            <a:pPr marL="1003300" lvl="1" indent="-457200">
              <a:buFont typeface="+mj-lt"/>
              <a:buAutoNum type="arabicPeriod"/>
            </a:pPr>
            <a:r>
              <a:rPr lang="en-US" dirty="0"/>
              <a:t>Pass different names as props to test reusability.</a:t>
            </a:r>
          </a:p>
          <a:p>
            <a:pPr marL="1003300" lvl="1" indent="-457200">
              <a:buFont typeface="+mj-lt"/>
              <a:buAutoNum type="arabicPeriod"/>
            </a:pPr>
            <a:endParaRPr lang="en-US" dirty="0"/>
          </a:p>
          <a:p>
            <a:pPr marL="577850" indent="-514350">
              <a:buFont typeface="+mj-lt"/>
              <a:buAutoNum type="arabicPeriod"/>
            </a:pPr>
            <a:r>
              <a:rPr lang="en-US" dirty="0"/>
              <a:t>Create Multiple Functional Components and use in Main Component.</a:t>
            </a:r>
            <a:endParaRPr lang="en-IN" dirty="0"/>
          </a:p>
        </p:txBody>
      </p:sp>
    </p:spTree>
    <p:extLst>
      <p:ext uri="{BB962C8B-B14F-4D97-AF65-F5344CB8AC3E}">
        <p14:creationId xmlns:p14="http://schemas.microsoft.com/office/powerpoint/2010/main" val="20598051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
        <p:cNvGrpSpPr/>
        <p:nvPr/>
      </p:nvGrpSpPr>
      <p:grpSpPr>
        <a:xfrm>
          <a:off x="0" y="0"/>
          <a:ext cx="0" cy="0"/>
          <a:chOff x="0" y="0"/>
          <a:chExt cx="0" cy="0"/>
        </a:xfrm>
      </p:grpSpPr>
      <p:sp>
        <p:nvSpPr>
          <p:cNvPr id="39" name="Google Shape;39;p2"/>
          <p:cNvSpPr txBox="1">
            <a:spLocks noGrp="1"/>
          </p:cNvSpPr>
          <p:nvPr>
            <p:ph type="title"/>
          </p:nvPr>
        </p:nvSpPr>
        <p:spPr>
          <a:xfrm>
            <a:off x="989663" y="1134206"/>
            <a:ext cx="4238830" cy="1019075"/>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sz="4000" b="1" dirty="0"/>
              <a:t>Topics </a:t>
            </a:r>
            <a:endParaRPr sz="4000" dirty="0"/>
          </a:p>
        </p:txBody>
      </p:sp>
      <p:sp>
        <p:nvSpPr>
          <p:cNvPr id="40" name="Google Shape;40;p2"/>
          <p:cNvSpPr txBox="1">
            <a:spLocks noGrp="1"/>
          </p:cNvSpPr>
          <p:nvPr>
            <p:ph type="body" idx="1"/>
          </p:nvPr>
        </p:nvSpPr>
        <p:spPr>
          <a:xfrm>
            <a:off x="838200" y="1901952"/>
            <a:ext cx="10515600" cy="4275011"/>
          </a:xfrm>
          <a:prstGeom prst="rect">
            <a:avLst/>
          </a:prstGeom>
          <a:noFill/>
          <a:ln>
            <a:noFill/>
          </a:ln>
        </p:spPr>
        <p:txBody>
          <a:bodyPr spcFirstLastPara="1" wrap="square" lIns="91425" tIns="45700" rIns="91425" bIns="45700" anchor="t" anchorCtr="0">
            <a:noAutofit/>
          </a:bodyPr>
          <a:lstStyle/>
          <a:p>
            <a:pPr marL="457200" marR="0" lvl="0" indent="-393700" algn="l" rtl="0">
              <a:lnSpc>
                <a:spcPct val="90000"/>
              </a:lnSpc>
              <a:spcBef>
                <a:spcPts val="1000"/>
              </a:spcBef>
              <a:spcAft>
                <a:spcPts val="0"/>
              </a:spcAft>
              <a:buClr>
                <a:schemeClr val="dk1"/>
              </a:buClr>
              <a:buSzPts val="2600"/>
              <a:buChar char="•"/>
            </a:pPr>
            <a:r>
              <a:rPr lang="en-IN" sz="2000" dirty="0"/>
              <a:t>Environment setup</a:t>
            </a:r>
          </a:p>
          <a:p>
            <a:pPr marL="457200" marR="0" lvl="0" indent="-393700" algn="l" rtl="0">
              <a:lnSpc>
                <a:spcPct val="90000"/>
              </a:lnSpc>
              <a:spcBef>
                <a:spcPts val="1000"/>
              </a:spcBef>
              <a:spcAft>
                <a:spcPts val="0"/>
              </a:spcAft>
              <a:buClr>
                <a:schemeClr val="dk1"/>
              </a:buClr>
              <a:buSzPts val="2600"/>
              <a:buChar char="•"/>
            </a:pPr>
            <a:r>
              <a:rPr lang="en-IN" sz="2000" dirty="0"/>
              <a:t>Introduction to React</a:t>
            </a:r>
          </a:p>
          <a:p>
            <a:pPr marL="457200" marR="0" lvl="0" indent="-393700" algn="l" rtl="0">
              <a:lnSpc>
                <a:spcPct val="90000"/>
              </a:lnSpc>
              <a:spcBef>
                <a:spcPts val="1000"/>
              </a:spcBef>
              <a:spcAft>
                <a:spcPts val="0"/>
              </a:spcAft>
              <a:buClr>
                <a:schemeClr val="dk1"/>
              </a:buClr>
              <a:buSzPts val="2600"/>
              <a:buChar char="•"/>
            </a:pPr>
            <a:r>
              <a:rPr lang="en-IN" sz="2000" dirty="0"/>
              <a:t>Components</a:t>
            </a:r>
          </a:p>
          <a:p>
            <a:pPr marL="457200" marR="0" lvl="0" indent="-393700" algn="l" rtl="0">
              <a:lnSpc>
                <a:spcPct val="90000"/>
              </a:lnSpc>
              <a:spcBef>
                <a:spcPts val="1000"/>
              </a:spcBef>
              <a:spcAft>
                <a:spcPts val="0"/>
              </a:spcAft>
              <a:buClr>
                <a:schemeClr val="dk1"/>
              </a:buClr>
              <a:buSzPts val="2600"/>
              <a:buChar char="•"/>
            </a:pPr>
            <a:r>
              <a:rPr lang="en-IN" sz="2000" dirty="0"/>
              <a:t>Props (properties)</a:t>
            </a:r>
          </a:p>
          <a:p>
            <a:pPr marL="457200" marR="0" lvl="0" indent="-393700" algn="l" rtl="0">
              <a:lnSpc>
                <a:spcPct val="90000"/>
              </a:lnSpc>
              <a:spcBef>
                <a:spcPts val="1000"/>
              </a:spcBef>
              <a:spcAft>
                <a:spcPts val="0"/>
              </a:spcAft>
              <a:buClr>
                <a:schemeClr val="dk1"/>
              </a:buClr>
              <a:buSzPts val="2600"/>
              <a:buChar char="•"/>
            </a:pPr>
            <a:r>
              <a:rPr lang="en-IN" sz="2000" dirty="0"/>
              <a:t>States</a:t>
            </a:r>
          </a:p>
          <a:p>
            <a:pPr marL="457200" marR="0" lvl="0" indent="-393700" algn="l" rtl="0">
              <a:lnSpc>
                <a:spcPct val="90000"/>
              </a:lnSpc>
              <a:spcBef>
                <a:spcPts val="1000"/>
              </a:spcBef>
              <a:spcAft>
                <a:spcPts val="0"/>
              </a:spcAft>
              <a:buClr>
                <a:schemeClr val="dk1"/>
              </a:buClr>
              <a:buSzPts val="2600"/>
              <a:buChar char="•"/>
            </a:pPr>
            <a:r>
              <a:rPr lang="en-IN" sz="2000" dirty="0"/>
              <a:t>React App using Babel</a:t>
            </a:r>
          </a:p>
          <a:p>
            <a:pPr marL="457200" marR="0" lvl="0" indent="-393700" algn="l" rtl="0">
              <a:lnSpc>
                <a:spcPct val="90000"/>
              </a:lnSpc>
              <a:spcBef>
                <a:spcPts val="1000"/>
              </a:spcBef>
              <a:spcAft>
                <a:spcPts val="0"/>
              </a:spcAft>
              <a:buClr>
                <a:schemeClr val="dk1"/>
              </a:buClr>
              <a:buSzPts val="2600"/>
              <a:buChar char="•"/>
            </a:pPr>
            <a:r>
              <a:rPr lang="en-IN" sz="2000" dirty="0"/>
              <a:t>Rendering lists of data.</a:t>
            </a:r>
            <a:endParaRPr sz="2000" dirty="0"/>
          </a:p>
          <a:p>
            <a:pPr marL="457200" marR="0" lvl="0" indent="-228600" algn="l" rtl="0">
              <a:lnSpc>
                <a:spcPct val="90000"/>
              </a:lnSpc>
              <a:spcBef>
                <a:spcPts val="1000"/>
              </a:spcBef>
              <a:spcAft>
                <a:spcPts val="0"/>
              </a:spcAft>
              <a:buClr>
                <a:schemeClr val="dk1"/>
              </a:buClr>
              <a:buSzPts val="2600"/>
              <a:buNone/>
            </a:pPr>
            <a:endParaRPr dirty="0"/>
          </a:p>
          <a:p>
            <a:pPr marL="457200" marR="0" lvl="0" indent="-228600" algn="l" rtl="0">
              <a:lnSpc>
                <a:spcPct val="90000"/>
              </a:lnSpc>
              <a:spcBef>
                <a:spcPts val="1000"/>
              </a:spcBef>
              <a:spcAft>
                <a:spcPts val="0"/>
              </a:spcAft>
              <a:buClr>
                <a:schemeClr val="dk1"/>
              </a:buClr>
              <a:buSzPts val="2600"/>
              <a:buNone/>
            </a:pPr>
            <a:endParaRPr dirty="0"/>
          </a:p>
          <a:p>
            <a:pPr marL="457200" marR="0" lvl="0" indent="-228600" algn="l" rtl="0">
              <a:lnSpc>
                <a:spcPct val="90000"/>
              </a:lnSpc>
              <a:spcBef>
                <a:spcPts val="1000"/>
              </a:spcBef>
              <a:spcAft>
                <a:spcPts val="0"/>
              </a:spcAft>
              <a:buClr>
                <a:schemeClr val="dk1"/>
              </a:buClr>
              <a:buSzPts val="2600"/>
              <a:buNone/>
            </a:pPr>
            <a:endParaRPr dirty="0"/>
          </a:p>
        </p:txBody>
      </p:sp>
      <p:pic>
        <p:nvPicPr>
          <p:cNvPr id="3" name="Picture 2">
            <a:extLst>
              <a:ext uri="{FF2B5EF4-FFF2-40B4-BE49-F238E27FC236}">
                <a16:creationId xmlns:a16="http://schemas.microsoft.com/office/drawing/2014/main" id="{450DF20F-73CC-F973-B578-511D1139B903}"/>
              </a:ext>
            </a:extLst>
          </p:cNvPr>
          <p:cNvPicPr>
            <a:picLocks noChangeAspect="1"/>
          </p:cNvPicPr>
          <p:nvPr/>
        </p:nvPicPr>
        <p:blipFill>
          <a:blip r:embed="rId3"/>
          <a:stretch>
            <a:fillRect/>
          </a:stretch>
        </p:blipFill>
        <p:spPr>
          <a:xfrm>
            <a:off x="6963508" y="1643744"/>
            <a:ext cx="3570512" cy="3570512"/>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F9BCE-D8D4-492E-9515-C99FA1C5DEC8}"/>
              </a:ext>
            </a:extLst>
          </p:cNvPr>
          <p:cNvSpPr>
            <a:spLocks noGrp="1"/>
          </p:cNvSpPr>
          <p:nvPr>
            <p:ph type="title"/>
          </p:nvPr>
        </p:nvSpPr>
        <p:spPr>
          <a:xfrm>
            <a:off x="838200" y="792413"/>
            <a:ext cx="10515600" cy="555620"/>
          </a:xfrm>
        </p:spPr>
        <p:txBody>
          <a:bodyPr/>
          <a:lstStyle/>
          <a:p>
            <a:r>
              <a:rPr lang="en-US" dirty="0"/>
              <a:t>Solution -1</a:t>
            </a:r>
            <a:endParaRPr lang="en-IN" dirty="0"/>
          </a:p>
        </p:txBody>
      </p:sp>
      <p:sp>
        <p:nvSpPr>
          <p:cNvPr id="3" name="Text Placeholder 2">
            <a:extLst>
              <a:ext uri="{FF2B5EF4-FFF2-40B4-BE49-F238E27FC236}">
                <a16:creationId xmlns:a16="http://schemas.microsoft.com/office/drawing/2014/main" id="{E16DC20B-CDBE-4CC5-BDAF-9142EE0DDAE2}"/>
              </a:ext>
            </a:extLst>
          </p:cNvPr>
          <p:cNvSpPr>
            <a:spLocks noGrp="1"/>
          </p:cNvSpPr>
          <p:nvPr>
            <p:ph type="body" idx="1"/>
          </p:nvPr>
        </p:nvSpPr>
        <p:spPr>
          <a:xfrm>
            <a:off x="838200" y="1455262"/>
            <a:ext cx="10515600" cy="4954965"/>
          </a:xfrm>
        </p:spPr>
        <p:txBody>
          <a:bodyPr/>
          <a:lstStyle/>
          <a:p>
            <a:pPr marL="63500" indent="0">
              <a:buNone/>
            </a:pPr>
            <a:r>
              <a:rPr lang="en-IN" sz="1800" dirty="0"/>
              <a:t>import React from "react";</a:t>
            </a:r>
          </a:p>
          <a:p>
            <a:pPr marL="63500" indent="0">
              <a:buNone/>
            </a:pPr>
            <a:r>
              <a:rPr lang="en-IN" sz="1800" dirty="0"/>
              <a:t>function Welcome(props) {</a:t>
            </a:r>
          </a:p>
          <a:p>
            <a:pPr marL="63500" indent="0">
              <a:buNone/>
            </a:pPr>
            <a:r>
              <a:rPr lang="en-IN" sz="1800" dirty="0"/>
              <a:t> return &lt;h2&gt;Hello, {props.name}! Welcome to React.&lt;/h2&gt;; }</a:t>
            </a:r>
          </a:p>
          <a:p>
            <a:pPr marL="63500" indent="0">
              <a:buNone/>
            </a:pPr>
            <a:r>
              <a:rPr lang="en-IN" sz="1800" dirty="0"/>
              <a:t>function App() {</a:t>
            </a:r>
          </a:p>
          <a:p>
            <a:pPr marL="63500" indent="0">
              <a:buNone/>
            </a:pPr>
            <a:r>
              <a:rPr lang="en-IN" sz="1800" dirty="0"/>
              <a:t>  return (</a:t>
            </a:r>
          </a:p>
          <a:p>
            <a:pPr marL="63500" indent="0">
              <a:buNone/>
            </a:pPr>
            <a:r>
              <a:rPr lang="en-IN" sz="1800" dirty="0"/>
              <a:t>    &lt;div&gt;   &lt;h1&gt;React Beginner Exercise&lt;/h1&gt;</a:t>
            </a:r>
          </a:p>
          <a:p>
            <a:pPr marL="63500" indent="0">
              <a:buNone/>
            </a:pPr>
            <a:r>
              <a:rPr lang="en-IN" sz="1800" dirty="0"/>
              <a:t>      &lt;Welcome name="Alice" /&gt;</a:t>
            </a:r>
          </a:p>
          <a:p>
            <a:pPr marL="63500" indent="0">
              <a:buNone/>
            </a:pPr>
            <a:r>
              <a:rPr lang="en-IN" sz="1800" dirty="0"/>
              <a:t>      &lt;Welcome name="Bob" /&gt;</a:t>
            </a:r>
          </a:p>
          <a:p>
            <a:pPr marL="63500" indent="0">
              <a:buNone/>
            </a:pPr>
            <a:r>
              <a:rPr lang="en-IN" sz="1800" dirty="0"/>
              <a:t>      &lt;Welcome name="Charlie" /&gt;</a:t>
            </a:r>
          </a:p>
          <a:p>
            <a:pPr marL="63500" indent="0">
              <a:buNone/>
            </a:pPr>
            <a:r>
              <a:rPr lang="en-IN" sz="1800" dirty="0"/>
              <a:t>    &lt;/div&gt;</a:t>
            </a:r>
          </a:p>
          <a:p>
            <a:pPr marL="63500" indent="0">
              <a:buNone/>
            </a:pPr>
            <a:r>
              <a:rPr lang="en-IN" sz="1800" dirty="0"/>
              <a:t>  );</a:t>
            </a:r>
          </a:p>
          <a:p>
            <a:pPr marL="63500" indent="0">
              <a:buNone/>
            </a:pPr>
            <a:r>
              <a:rPr lang="en-IN" sz="1800" dirty="0"/>
              <a:t>}</a:t>
            </a:r>
          </a:p>
          <a:p>
            <a:pPr marL="63500" indent="0">
              <a:buNone/>
            </a:pPr>
            <a:r>
              <a:rPr lang="en-IN" sz="1800" dirty="0"/>
              <a:t>export default App;</a:t>
            </a:r>
          </a:p>
        </p:txBody>
      </p:sp>
    </p:spTree>
    <p:extLst>
      <p:ext uri="{BB962C8B-B14F-4D97-AF65-F5344CB8AC3E}">
        <p14:creationId xmlns:p14="http://schemas.microsoft.com/office/powerpoint/2010/main" val="8279270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F3A4-209B-4003-A2BE-0DA8BD39CA8E}"/>
              </a:ext>
            </a:extLst>
          </p:cNvPr>
          <p:cNvSpPr>
            <a:spLocks noGrp="1"/>
          </p:cNvSpPr>
          <p:nvPr>
            <p:ph type="title"/>
          </p:nvPr>
        </p:nvSpPr>
        <p:spPr>
          <a:xfrm>
            <a:off x="2214513" y="217832"/>
            <a:ext cx="3639532" cy="662850"/>
          </a:xfrm>
        </p:spPr>
        <p:txBody>
          <a:bodyPr/>
          <a:lstStyle/>
          <a:p>
            <a:r>
              <a:rPr lang="en-US" dirty="0"/>
              <a:t>Solution - 2</a:t>
            </a:r>
            <a:endParaRPr lang="en-IN" dirty="0"/>
          </a:p>
        </p:txBody>
      </p:sp>
      <p:sp>
        <p:nvSpPr>
          <p:cNvPr id="3" name="Text Placeholder 2">
            <a:extLst>
              <a:ext uri="{FF2B5EF4-FFF2-40B4-BE49-F238E27FC236}">
                <a16:creationId xmlns:a16="http://schemas.microsoft.com/office/drawing/2014/main" id="{4BC48AE8-F49B-4EB7-8061-B7465D995DAA}"/>
              </a:ext>
            </a:extLst>
          </p:cNvPr>
          <p:cNvSpPr>
            <a:spLocks noGrp="1"/>
          </p:cNvSpPr>
          <p:nvPr>
            <p:ph type="body" idx="1"/>
          </p:nvPr>
        </p:nvSpPr>
        <p:spPr>
          <a:xfrm>
            <a:off x="404566" y="1069352"/>
            <a:ext cx="5317504" cy="4719294"/>
          </a:xfrm>
          <a:ln>
            <a:solidFill>
              <a:schemeClr val="tx1"/>
            </a:solidFill>
          </a:ln>
        </p:spPr>
        <p:txBody>
          <a:bodyPr/>
          <a:lstStyle/>
          <a:p>
            <a:pPr marL="63500" indent="0">
              <a:buNone/>
            </a:pPr>
            <a:r>
              <a:rPr lang="en-IN" dirty="0"/>
              <a:t>import React from "react";</a:t>
            </a:r>
          </a:p>
          <a:p>
            <a:pPr marL="63500" indent="0">
              <a:buNone/>
            </a:pPr>
            <a:r>
              <a:rPr lang="en-IN" dirty="0">
                <a:solidFill>
                  <a:srgbClr val="FF0000"/>
                </a:solidFill>
              </a:rPr>
              <a:t>// First Functional Component</a:t>
            </a:r>
          </a:p>
          <a:p>
            <a:pPr marL="63500" indent="0">
              <a:buNone/>
            </a:pPr>
            <a:r>
              <a:rPr lang="en-IN" dirty="0"/>
              <a:t>function Greeting({ name }) {</a:t>
            </a:r>
          </a:p>
          <a:p>
            <a:pPr marL="63500" indent="0">
              <a:buNone/>
            </a:pPr>
            <a:r>
              <a:rPr lang="en-IN" dirty="0"/>
              <a:t>  return &lt;h2&gt;Hello, {name}!&lt;/h2&gt;;</a:t>
            </a:r>
          </a:p>
          <a:p>
            <a:pPr marL="63500" indent="0">
              <a:buNone/>
            </a:pPr>
            <a:r>
              <a:rPr lang="en-IN" dirty="0"/>
              <a:t>}</a:t>
            </a:r>
          </a:p>
          <a:p>
            <a:pPr marL="63500" indent="0">
              <a:buNone/>
            </a:pPr>
            <a:r>
              <a:rPr lang="en-IN" dirty="0">
                <a:solidFill>
                  <a:srgbClr val="FF0000"/>
                </a:solidFill>
              </a:rPr>
              <a:t>// Second Functional Component</a:t>
            </a:r>
          </a:p>
          <a:p>
            <a:pPr marL="63500" indent="0">
              <a:buNone/>
            </a:pPr>
            <a:r>
              <a:rPr lang="en-IN" dirty="0"/>
              <a:t>function Message({ text }) {</a:t>
            </a:r>
          </a:p>
          <a:p>
            <a:pPr marL="63500" indent="0">
              <a:buNone/>
            </a:pPr>
            <a:r>
              <a:rPr lang="en-IN" dirty="0"/>
              <a:t>  return &lt;p&gt;Message: {text}&lt;/p&gt;;</a:t>
            </a:r>
          </a:p>
          <a:p>
            <a:pPr marL="63500" indent="0">
              <a:buNone/>
            </a:pPr>
            <a:r>
              <a:rPr lang="en-IN" dirty="0"/>
              <a:t>}</a:t>
            </a:r>
          </a:p>
          <a:p>
            <a:pPr marL="63500" indent="0">
              <a:buNone/>
            </a:pPr>
            <a:br>
              <a:rPr lang="en-IN" dirty="0"/>
            </a:br>
            <a:endParaRPr lang="en-IN" dirty="0"/>
          </a:p>
        </p:txBody>
      </p:sp>
      <p:sp>
        <p:nvSpPr>
          <p:cNvPr id="4" name="TextBox 3">
            <a:extLst>
              <a:ext uri="{FF2B5EF4-FFF2-40B4-BE49-F238E27FC236}">
                <a16:creationId xmlns:a16="http://schemas.microsoft.com/office/drawing/2014/main" id="{A52C49A6-6186-4557-8D7A-9E20FCC2F774}"/>
              </a:ext>
            </a:extLst>
          </p:cNvPr>
          <p:cNvSpPr txBox="1"/>
          <p:nvPr/>
        </p:nvSpPr>
        <p:spPr>
          <a:xfrm>
            <a:off x="5854046" y="505122"/>
            <a:ext cx="6240544" cy="5539978"/>
          </a:xfrm>
          <a:prstGeom prst="rect">
            <a:avLst/>
          </a:prstGeom>
          <a:noFill/>
          <a:ln>
            <a:solidFill>
              <a:schemeClr val="tx1"/>
            </a:solidFill>
          </a:ln>
        </p:spPr>
        <p:txBody>
          <a:bodyPr wrap="square" rtlCol="0">
            <a:spAutoFit/>
          </a:bodyPr>
          <a:lstStyle/>
          <a:p>
            <a:pPr marL="63500" indent="0">
              <a:buNone/>
            </a:pPr>
            <a:r>
              <a:rPr lang="en-IN" sz="2000" dirty="0">
                <a:solidFill>
                  <a:srgbClr val="FF0000"/>
                </a:solidFill>
              </a:rPr>
              <a:t>// Main Component that uses both components</a:t>
            </a:r>
          </a:p>
          <a:p>
            <a:pPr marL="63500" indent="0">
              <a:buNone/>
            </a:pPr>
            <a:r>
              <a:rPr lang="en-IN" sz="2000" dirty="0"/>
              <a:t>function App() {</a:t>
            </a:r>
          </a:p>
          <a:p>
            <a:pPr marL="63500" indent="0">
              <a:buNone/>
            </a:pPr>
            <a:r>
              <a:rPr lang="en-IN" sz="2000" dirty="0"/>
              <a:t>  return (</a:t>
            </a:r>
          </a:p>
          <a:p>
            <a:pPr marL="63500" indent="0">
              <a:buNone/>
            </a:pPr>
            <a:r>
              <a:rPr lang="en-IN" sz="2000" dirty="0"/>
              <a:t>    &lt;div&gt;</a:t>
            </a:r>
          </a:p>
          <a:p>
            <a:pPr marL="63500" indent="0">
              <a:buNone/>
            </a:pPr>
            <a:r>
              <a:rPr lang="en-IN" sz="2000" dirty="0"/>
              <a:t>      &lt;h1&gt;Welcome to My React App&lt;/h1&gt;</a:t>
            </a:r>
          </a:p>
          <a:p>
            <a:pPr marL="63500" indent="0">
              <a:buNone/>
            </a:pPr>
            <a:r>
              <a:rPr lang="en-IN" sz="2000" dirty="0"/>
              <a:t>     </a:t>
            </a:r>
            <a:r>
              <a:rPr lang="en-IN" sz="2000" dirty="0">
                <a:solidFill>
                  <a:srgbClr val="FF0000"/>
                </a:solidFill>
              </a:rPr>
              <a:t> {/* Using Greeting Component */}</a:t>
            </a:r>
          </a:p>
          <a:p>
            <a:pPr marL="63500" indent="0">
              <a:buNone/>
            </a:pPr>
            <a:r>
              <a:rPr lang="en-IN" sz="2000" dirty="0"/>
              <a:t>      &lt;Greeting name="Alice" /&gt;</a:t>
            </a:r>
          </a:p>
          <a:p>
            <a:pPr marL="63500" indent="0">
              <a:buNone/>
            </a:pPr>
            <a:r>
              <a:rPr lang="en-IN" sz="2000" dirty="0"/>
              <a:t>      &lt;Greeting name="Bob" /&gt;</a:t>
            </a:r>
          </a:p>
          <a:p>
            <a:pPr marL="63500" indent="0">
              <a:buNone/>
            </a:pPr>
            <a:br>
              <a:rPr lang="en-IN" sz="2000" dirty="0"/>
            </a:br>
            <a:r>
              <a:rPr lang="en-IN" sz="2000" dirty="0"/>
              <a:t>      </a:t>
            </a:r>
            <a:r>
              <a:rPr lang="en-IN" sz="2000" dirty="0">
                <a:solidFill>
                  <a:srgbClr val="FF0000"/>
                </a:solidFill>
              </a:rPr>
              <a:t>{/* Using Message Component */}</a:t>
            </a:r>
          </a:p>
          <a:p>
            <a:pPr marL="63500" indent="0">
              <a:buNone/>
            </a:pPr>
            <a:r>
              <a:rPr lang="en-IN" sz="2000" dirty="0"/>
              <a:t>      &lt;Message text="React is awesome!" /&gt;</a:t>
            </a:r>
          </a:p>
          <a:p>
            <a:pPr marL="63500" indent="0">
              <a:buNone/>
            </a:pPr>
            <a:r>
              <a:rPr lang="en-IN" sz="2000" dirty="0"/>
              <a:t>      &lt;Message text=“You are awesome!" /&gt;</a:t>
            </a:r>
          </a:p>
          <a:p>
            <a:pPr marL="63500" indent="0">
              <a:buNone/>
            </a:pPr>
            <a:r>
              <a:rPr lang="en-IN" sz="2000" dirty="0"/>
              <a:t>    &lt;/div&gt;</a:t>
            </a:r>
          </a:p>
          <a:p>
            <a:pPr marL="63500" indent="0">
              <a:buNone/>
            </a:pPr>
            <a:r>
              <a:rPr lang="en-IN" sz="2000" dirty="0"/>
              <a:t>  );</a:t>
            </a:r>
          </a:p>
          <a:p>
            <a:pPr marL="63500" indent="0">
              <a:buNone/>
            </a:pPr>
            <a:r>
              <a:rPr lang="en-IN" sz="2000" dirty="0"/>
              <a:t>}</a:t>
            </a:r>
          </a:p>
          <a:p>
            <a:pPr marL="63500" indent="0">
              <a:buNone/>
            </a:pPr>
            <a:br>
              <a:rPr lang="en-IN" sz="2000" dirty="0"/>
            </a:br>
            <a:r>
              <a:rPr lang="en-IN" sz="2000" dirty="0"/>
              <a:t>export default App;</a:t>
            </a:r>
          </a:p>
          <a:p>
            <a:endParaRPr lang="en-IN" dirty="0"/>
          </a:p>
        </p:txBody>
      </p:sp>
    </p:spTree>
    <p:extLst>
      <p:ext uri="{BB962C8B-B14F-4D97-AF65-F5344CB8AC3E}">
        <p14:creationId xmlns:p14="http://schemas.microsoft.com/office/powerpoint/2010/main" val="6495016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25FA5-9804-4605-8002-236F02C62FE9}"/>
              </a:ext>
            </a:extLst>
          </p:cNvPr>
          <p:cNvSpPr>
            <a:spLocks noGrp="1"/>
          </p:cNvSpPr>
          <p:nvPr>
            <p:ph type="title"/>
          </p:nvPr>
        </p:nvSpPr>
        <p:spPr>
          <a:xfrm>
            <a:off x="838200" y="792413"/>
            <a:ext cx="10515600" cy="857278"/>
          </a:xfrm>
        </p:spPr>
        <p:txBody>
          <a:bodyPr/>
          <a:lstStyle/>
          <a:p>
            <a:r>
              <a:rPr lang="en-US" sz="4000" b="1" dirty="0"/>
              <a:t>State</a:t>
            </a:r>
            <a:endParaRPr lang="en-IN" sz="4000" b="1" dirty="0"/>
          </a:p>
        </p:txBody>
      </p:sp>
      <p:sp>
        <p:nvSpPr>
          <p:cNvPr id="3" name="Text Placeholder 2">
            <a:extLst>
              <a:ext uri="{FF2B5EF4-FFF2-40B4-BE49-F238E27FC236}">
                <a16:creationId xmlns:a16="http://schemas.microsoft.com/office/drawing/2014/main" id="{5009A3A5-88A1-488D-B776-12E21F018459}"/>
              </a:ext>
            </a:extLst>
          </p:cNvPr>
          <p:cNvSpPr>
            <a:spLocks noGrp="1"/>
          </p:cNvSpPr>
          <p:nvPr>
            <p:ph type="body" idx="1"/>
          </p:nvPr>
        </p:nvSpPr>
        <p:spPr>
          <a:xfrm>
            <a:off x="838200" y="1649691"/>
            <a:ext cx="10515600" cy="4351338"/>
          </a:xfrm>
        </p:spPr>
        <p:txBody>
          <a:bodyPr/>
          <a:lstStyle/>
          <a:p>
            <a:r>
              <a:rPr lang="en-US" b="1" dirty="0"/>
              <a:t>state</a:t>
            </a:r>
            <a:r>
              <a:rPr lang="en-US" dirty="0"/>
              <a:t> is an object that holds data that can change over time and determines the behavior of a component.</a:t>
            </a:r>
          </a:p>
          <a:p>
            <a:r>
              <a:rPr lang="en-US" dirty="0"/>
              <a:t>When the state of a component changes, React automatically re-renders the component to reflect the updated data.</a:t>
            </a:r>
          </a:p>
          <a:p>
            <a:r>
              <a:rPr lang="en-US" b="1" dirty="0"/>
              <a:t>State is Local</a:t>
            </a:r>
            <a:r>
              <a:rPr lang="en-US" dirty="0"/>
              <a:t> – It belongs to a specific component and is not accessible by other components unless explicitly passed as props.</a:t>
            </a:r>
          </a:p>
          <a:p>
            <a:r>
              <a:rPr lang="en-US" b="1" dirty="0"/>
              <a:t>State is Mutable </a:t>
            </a:r>
            <a:r>
              <a:rPr lang="en-US" dirty="0"/>
              <a:t>– It can be updated using </a:t>
            </a:r>
            <a:r>
              <a:rPr lang="en-US" dirty="0" err="1"/>
              <a:t>useState</a:t>
            </a:r>
            <a:r>
              <a:rPr lang="en-US" dirty="0"/>
              <a:t> (for functional components) or </a:t>
            </a:r>
            <a:r>
              <a:rPr lang="en-US" dirty="0" err="1"/>
              <a:t>this.setState</a:t>
            </a:r>
            <a:r>
              <a:rPr lang="en-US" dirty="0"/>
              <a:t> (for class components).</a:t>
            </a:r>
          </a:p>
          <a:p>
            <a:r>
              <a:rPr lang="en-US" b="1" dirty="0"/>
              <a:t>Triggers Re-Rendering</a:t>
            </a:r>
            <a:r>
              <a:rPr lang="en-US" dirty="0"/>
              <a:t> – Any state change causes the component to re-render and update the UI.</a:t>
            </a:r>
          </a:p>
          <a:p>
            <a:endParaRPr lang="en-US" dirty="0"/>
          </a:p>
          <a:p>
            <a:endParaRPr lang="en-IN" dirty="0"/>
          </a:p>
        </p:txBody>
      </p:sp>
    </p:spTree>
    <p:extLst>
      <p:ext uri="{BB962C8B-B14F-4D97-AF65-F5344CB8AC3E}">
        <p14:creationId xmlns:p14="http://schemas.microsoft.com/office/powerpoint/2010/main" val="38090856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7A088-6586-44E5-BAF0-93E8E9AE1D91}"/>
              </a:ext>
            </a:extLst>
          </p:cNvPr>
          <p:cNvSpPr>
            <a:spLocks noGrp="1"/>
          </p:cNvSpPr>
          <p:nvPr>
            <p:ph type="title"/>
          </p:nvPr>
        </p:nvSpPr>
        <p:spPr>
          <a:xfrm>
            <a:off x="838200" y="792413"/>
            <a:ext cx="10515600" cy="942119"/>
          </a:xfrm>
        </p:spPr>
        <p:txBody>
          <a:bodyPr/>
          <a:lstStyle/>
          <a:p>
            <a:r>
              <a:rPr lang="en-US" b="1" dirty="0"/>
              <a:t>State</a:t>
            </a:r>
            <a:endParaRPr lang="en-IN" b="1" dirty="0"/>
          </a:p>
        </p:txBody>
      </p:sp>
      <p:sp>
        <p:nvSpPr>
          <p:cNvPr id="3" name="Text Placeholder 2">
            <a:extLst>
              <a:ext uri="{FF2B5EF4-FFF2-40B4-BE49-F238E27FC236}">
                <a16:creationId xmlns:a16="http://schemas.microsoft.com/office/drawing/2014/main" id="{8F539E34-96E1-4FE1-8CE6-BC5B9E5337DE}"/>
              </a:ext>
            </a:extLst>
          </p:cNvPr>
          <p:cNvSpPr>
            <a:spLocks noGrp="1"/>
          </p:cNvSpPr>
          <p:nvPr>
            <p:ph type="body" idx="1"/>
          </p:nvPr>
        </p:nvSpPr>
        <p:spPr/>
        <p:txBody>
          <a:bodyPr/>
          <a:lstStyle/>
          <a:p>
            <a:r>
              <a:rPr lang="en-US" dirty="0"/>
              <a:t>State is a </a:t>
            </a:r>
            <a:r>
              <a:rPr lang="en-US" b="1" dirty="0"/>
              <a:t>built-in feature</a:t>
            </a:r>
            <a:r>
              <a:rPr lang="en-US" dirty="0"/>
              <a:t> in React that lets components hold and manage data that can change over time. When state changes, React automatically re-renders the component to update the UI.</a:t>
            </a:r>
          </a:p>
          <a:p>
            <a:r>
              <a:rPr lang="en-US" dirty="0"/>
              <a:t>Think of </a:t>
            </a:r>
            <a:r>
              <a:rPr lang="en-US" b="1" dirty="0"/>
              <a:t>state</a:t>
            </a:r>
            <a:r>
              <a:rPr lang="en-US" dirty="0"/>
              <a:t> as a </a:t>
            </a:r>
            <a:r>
              <a:rPr lang="en-US" b="1" dirty="0"/>
              <a:t>memory</a:t>
            </a:r>
            <a:r>
              <a:rPr lang="en-US" dirty="0"/>
              <a:t> for your component.</a:t>
            </a:r>
          </a:p>
          <a:p>
            <a:r>
              <a:rPr lang="en-US" dirty="0"/>
              <a:t>For example:</a:t>
            </a:r>
          </a:p>
          <a:p>
            <a:pPr lvl="1"/>
            <a:r>
              <a:rPr lang="en-US" dirty="0"/>
              <a:t>A counter that increases when a button is clicked.</a:t>
            </a:r>
          </a:p>
          <a:p>
            <a:pPr lvl="1"/>
            <a:r>
              <a:rPr lang="en-US" dirty="0"/>
              <a:t>A form where users enter data.</a:t>
            </a:r>
          </a:p>
          <a:p>
            <a:pPr lvl="1"/>
            <a:r>
              <a:rPr lang="en-US" dirty="0"/>
              <a:t>A toggle switch that changes between ON and OFF.</a:t>
            </a:r>
          </a:p>
          <a:p>
            <a:endParaRPr lang="en-IN" dirty="0"/>
          </a:p>
        </p:txBody>
      </p:sp>
    </p:spTree>
    <p:extLst>
      <p:ext uri="{BB962C8B-B14F-4D97-AF65-F5344CB8AC3E}">
        <p14:creationId xmlns:p14="http://schemas.microsoft.com/office/powerpoint/2010/main" val="2324922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D85F5-939E-4FBF-98E1-60F02213D91C}"/>
              </a:ext>
            </a:extLst>
          </p:cNvPr>
          <p:cNvSpPr>
            <a:spLocks noGrp="1"/>
          </p:cNvSpPr>
          <p:nvPr>
            <p:ph type="title"/>
          </p:nvPr>
        </p:nvSpPr>
        <p:spPr/>
        <p:txBody>
          <a:bodyPr/>
          <a:lstStyle/>
          <a:p>
            <a:r>
              <a:rPr lang="en-IN" b="1" dirty="0"/>
              <a:t>When to Use State?</a:t>
            </a:r>
          </a:p>
        </p:txBody>
      </p:sp>
      <p:sp>
        <p:nvSpPr>
          <p:cNvPr id="3" name="Text Placeholder 2">
            <a:extLst>
              <a:ext uri="{FF2B5EF4-FFF2-40B4-BE49-F238E27FC236}">
                <a16:creationId xmlns:a16="http://schemas.microsoft.com/office/drawing/2014/main" id="{2B2E9E74-D93B-4B6E-B477-546A359D4F0D}"/>
              </a:ext>
            </a:extLst>
          </p:cNvPr>
          <p:cNvSpPr>
            <a:spLocks noGrp="1"/>
          </p:cNvSpPr>
          <p:nvPr>
            <p:ph type="body" idx="1"/>
          </p:nvPr>
        </p:nvSpPr>
        <p:spPr>
          <a:xfrm>
            <a:off x="838200" y="1825624"/>
            <a:ext cx="10515600" cy="4603455"/>
          </a:xfrm>
        </p:spPr>
        <p:txBody>
          <a:bodyPr/>
          <a:lstStyle/>
          <a:p>
            <a:r>
              <a:rPr lang="en-US" dirty="0"/>
              <a:t>When data changes dynamically within a component (e.g., user input, API response, toggling UI elements).</a:t>
            </a:r>
          </a:p>
          <a:p>
            <a:r>
              <a:rPr lang="en-US" dirty="0"/>
              <a:t>Avoid using state for </a:t>
            </a:r>
            <a:r>
              <a:rPr lang="en-US" b="1" dirty="0"/>
              <a:t>static data</a:t>
            </a:r>
            <a:r>
              <a:rPr lang="en-US" dirty="0"/>
              <a:t> or </a:t>
            </a:r>
            <a:r>
              <a:rPr lang="en-US" b="1" dirty="0"/>
              <a:t>computed values</a:t>
            </a:r>
            <a:r>
              <a:rPr lang="en-US" dirty="0"/>
              <a:t> (use props or derived state instead).</a:t>
            </a:r>
          </a:p>
          <a:p>
            <a:r>
              <a:rPr lang="en-US" dirty="0"/>
              <a:t>Always use </a:t>
            </a:r>
            <a:r>
              <a:rPr lang="en-US" dirty="0" err="1"/>
              <a:t>useState</a:t>
            </a:r>
            <a:r>
              <a:rPr lang="en-US" dirty="0"/>
              <a:t> (for functional components) or </a:t>
            </a:r>
            <a:r>
              <a:rPr lang="en-US" dirty="0" err="1"/>
              <a:t>this.setState</a:t>
            </a:r>
            <a:r>
              <a:rPr lang="en-US" dirty="0"/>
              <a:t> (for class components) to update state.</a:t>
            </a:r>
          </a:p>
          <a:p>
            <a:r>
              <a:rPr lang="en-US" dirty="0"/>
              <a:t>Keep state as minimal as possible (store only what is necessary).</a:t>
            </a:r>
          </a:p>
          <a:p>
            <a:r>
              <a:rPr lang="en-IN" dirty="0"/>
              <a:t>Don’t modify state directly.</a:t>
            </a:r>
          </a:p>
          <a:p>
            <a:r>
              <a:rPr lang="en-US" dirty="0"/>
              <a:t>count = count + 1; (This won’t trigger a re-render)</a:t>
            </a:r>
          </a:p>
          <a:p>
            <a:r>
              <a:rPr lang="en-US" dirty="0"/>
              <a:t>Use </a:t>
            </a:r>
            <a:r>
              <a:rPr lang="en-US" dirty="0" err="1"/>
              <a:t>setCount</a:t>
            </a:r>
            <a:r>
              <a:rPr lang="en-US" dirty="0"/>
              <a:t>(count + 1);</a:t>
            </a:r>
            <a:endParaRPr lang="en-IN" dirty="0"/>
          </a:p>
        </p:txBody>
      </p:sp>
    </p:spTree>
    <p:extLst>
      <p:ext uri="{BB962C8B-B14F-4D97-AF65-F5344CB8AC3E}">
        <p14:creationId xmlns:p14="http://schemas.microsoft.com/office/powerpoint/2010/main" val="2645585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67A2F-A8C0-43D3-86F3-CCE203476277}"/>
              </a:ext>
            </a:extLst>
          </p:cNvPr>
          <p:cNvSpPr>
            <a:spLocks noGrp="1"/>
          </p:cNvSpPr>
          <p:nvPr>
            <p:ph type="title"/>
          </p:nvPr>
        </p:nvSpPr>
        <p:spPr>
          <a:xfrm>
            <a:off x="5070836" y="329938"/>
            <a:ext cx="1298542" cy="546193"/>
          </a:xfrm>
        </p:spPr>
        <p:txBody>
          <a:bodyPr/>
          <a:lstStyle/>
          <a:p>
            <a:r>
              <a:rPr lang="en-US" b="1" dirty="0"/>
              <a:t>State</a:t>
            </a:r>
            <a:endParaRPr lang="en-IN" b="1" dirty="0"/>
          </a:p>
        </p:txBody>
      </p:sp>
      <p:sp>
        <p:nvSpPr>
          <p:cNvPr id="3" name="Text Placeholder 2">
            <a:extLst>
              <a:ext uri="{FF2B5EF4-FFF2-40B4-BE49-F238E27FC236}">
                <a16:creationId xmlns:a16="http://schemas.microsoft.com/office/drawing/2014/main" id="{55976FB6-21B2-4D30-BE4F-6F1A88FA05FF}"/>
              </a:ext>
            </a:extLst>
          </p:cNvPr>
          <p:cNvSpPr>
            <a:spLocks noGrp="1"/>
          </p:cNvSpPr>
          <p:nvPr>
            <p:ph type="body" idx="1"/>
          </p:nvPr>
        </p:nvSpPr>
        <p:spPr>
          <a:xfrm>
            <a:off x="772212" y="980387"/>
            <a:ext cx="10515600" cy="5156462"/>
          </a:xfrm>
        </p:spPr>
        <p:txBody>
          <a:bodyPr/>
          <a:lstStyle/>
          <a:p>
            <a:pPr marL="63500" indent="0">
              <a:buNone/>
            </a:pPr>
            <a:r>
              <a:rPr lang="en-IN" sz="2400" dirty="0"/>
              <a:t>import { </a:t>
            </a:r>
            <a:r>
              <a:rPr lang="en-IN" sz="2400" dirty="0" err="1"/>
              <a:t>useState</a:t>
            </a:r>
            <a:r>
              <a:rPr lang="en-IN" sz="2400" dirty="0"/>
              <a:t> } from "react";</a:t>
            </a:r>
          </a:p>
          <a:p>
            <a:pPr marL="63500" indent="0">
              <a:buNone/>
            </a:pPr>
            <a:r>
              <a:rPr lang="en-IN" sz="2400" dirty="0"/>
              <a:t>function Counter() {</a:t>
            </a:r>
          </a:p>
          <a:p>
            <a:pPr marL="63500" indent="0">
              <a:buNone/>
            </a:pPr>
            <a:r>
              <a:rPr lang="en-IN" sz="2400" dirty="0"/>
              <a:t>  </a:t>
            </a:r>
            <a:r>
              <a:rPr lang="en-IN" sz="2400" dirty="0" err="1"/>
              <a:t>const</a:t>
            </a:r>
            <a:r>
              <a:rPr lang="en-IN" sz="2400" dirty="0"/>
              <a:t> [count, </a:t>
            </a:r>
            <a:r>
              <a:rPr lang="en-IN" sz="2400" dirty="0" err="1"/>
              <a:t>setCount</a:t>
            </a:r>
            <a:r>
              <a:rPr lang="en-IN" sz="2400" dirty="0"/>
              <a:t>] = </a:t>
            </a:r>
            <a:r>
              <a:rPr lang="en-IN" sz="2400" dirty="0" err="1"/>
              <a:t>useState</a:t>
            </a:r>
            <a:r>
              <a:rPr lang="en-IN" sz="2400" dirty="0"/>
              <a:t>(0);    </a:t>
            </a:r>
            <a:r>
              <a:rPr lang="en-IN" sz="2400" dirty="0">
                <a:solidFill>
                  <a:srgbClr val="FF0000"/>
                </a:solidFill>
              </a:rPr>
              <a:t>// Declare state</a:t>
            </a:r>
          </a:p>
          <a:p>
            <a:pPr marL="63500" indent="0">
              <a:buNone/>
            </a:pPr>
            <a:r>
              <a:rPr lang="en-IN" sz="2400" dirty="0"/>
              <a:t>  return (</a:t>
            </a:r>
          </a:p>
          <a:p>
            <a:pPr marL="63500" indent="0">
              <a:buNone/>
            </a:pPr>
            <a:r>
              <a:rPr lang="en-IN" sz="2400" dirty="0"/>
              <a:t>    &lt;div&gt;</a:t>
            </a:r>
          </a:p>
          <a:p>
            <a:pPr marL="63500" indent="0">
              <a:buNone/>
            </a:pPr>
            <a:r>
              <a:rPr lang="en-IN" sz="2400" dirty="0"/>
              <a:t>      &lt;p&gt;Count: {count}&lt;/p&gt;</a:t>
            </a:r>
          </a:p>
          <a:p>
            <a:pPr marL="63500" indent="0">
              <a:buNone/>
            </a:pPr>
            <a:r>
              <a:rPr lang="en-IN" sz="2400" dirty="0"/>
              <a:t>      &lt;button </a:t>
            </a:r>
            <a:r>
              <a:rPr lang="en-IN" sz="2400" dirty="0" err="1"/>
              <a:t>onClick</a:t>
            </a:r>
            <a:r>
              <a:rPr lang="en-IN" sz="2400" dirty="0"/>
              <a:t>={() =&gt; </a:t>
            </a:r>
            <a:r>
              <a:rPr lang="en-IN" sz="2400" dirty="0" err="1"/>
              <a:t>setCount</a:t>
            </a:r>
            <a:r>
              <a:rPr lang="en-IN" sz="2400" dirty="0"/>
              <a:t>(count + 1)}&gt;Increment&lt;/button&gt;</a:t>
            </a:r>
          </a:p>
          <a:p>
            <a:pPr marL="63500" indent="0">
              <a:buNone/>
            </a:pPr>
            <a:r>
              <a:rPr lang="en-IN" sz="2400" dirty="0"/>
              <a:t>    &lt;/div&gt;</a:t>
            </a:r>
          </a:p>
          <a:p>
            <a:pPr marL="63500" indent="0">
              <a:buNone/>
            </a:pPr>
            <a:r>
              <a:rPr lang="en-IN" sz="2400" dirty="0"/>
              <a:t>  );</a:t>
            </a:r>
          </a:p>
          <a:p>
            <a:pPr marL="63500" indent="0">
              <a:buNone/>
            </a:pPr>
            <a:r>
              <a:rPr lang="en-IN" sz="2400" dirty="0"/>
              <a:t>}</a:t>
            </a:r>
          </a:p>
          <a:p>
            <a:pPr marL="63500" indent="0">
              <a:buNone/>
            </a:pPr>
            <a:r>
              <a:rPr lang="en-IN" sz="2400" dirty="0"/>
              <a:t>export default Counter;</a:t>
            </a:r>
          </a:p>
        </p:txBody>
      </p:sp>
    </p:spTree>
    <p:extLst>
      <p:ext uri="{BB962C8B-B14F-4D97-AF65-F5344CB8AC3E}">
        <p14:creationId xmlns:p14="http://schemas.microsoft.com/office/powerpoint/2010/main" val="33303910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DB5E464F-C88A-BA22-13F4-8960F09FF590}"/>
              </a:ext>
            </a:extLst>
          </p:cNvPr>
          <p:cNvSpPr>
            <a:spLocks noGrp="1"/>
          </p:cNvSpPr>
          <p:nvPr>
            <p:ph type="title"/>
          </p:nvPr>
        </p:nvSpPr>
        <p:spPr>
          <a:xfrm>
            <a:off x="3391326" y="320607"/>
            <a:ext cx="4390406" cy="546193"/>
          </a:xfrm>
        </p:spPr>
        <p:txBody>
          <a:bodyPr/>
          <a:lstStyle/>
          <a:p>
            <a:r>
              <a:rPr lang="en-US" b="1" dirty="0"/>
              <a:t>Counter Using State</a:t>
            </a:r>
            <a:endParaRPr lang="en-IN" b="1" dirty="0"/>
          </a:p>
        </p:txBody>
      </p:sp>
      <p:sp>
        <p:nvSpPr>
          <p:cNvPr id="5" name="TextBox 4">
            <a:extLst>
              <a:ext uri="{FF2B5EF4-FFF2-40B4-BE49-F238E27FC236}">
                <a16:creationId xmlns:a16="http://schemas.microsoft.com/office/drawing/2014/main" id="{3484A38E-FD5F-2172-0276-ED9F587C780F}"/>
              </a:ext>
            </a:extLst>
          </p:cNvPr>
          <p:cNvSpPr txBox="1"/>
          <p:nvPr/>
        </p:nvSpPr>
        <p:spPr>
          <a:xfrm>
            <a:off x="1012021" y="793102"/>
            <a:ext cx="10399319" cy="5632311"/>
          </a:xfrm>
          <a:prstGeom prst="rect">
            <a:avLst/>
          </a:prstGeom>
          <a:noFill/>
        </p:spPr>
        <p:txBody>
          <a:bodyPr wrap="square" rtlCol="0">
            <a:spAutoFit/>
          </a:bodyPr>
          <a:lstStyle/>
          <a:p>
            <a:r>
              <a:rPr lang="en-IN" sz="2400" dirty="0"/>
              <a:t>import { </a:t>
            </a:r>
            <a:r>
              <a:rPr lang="en-IN" sz="2400" dirty="0" err="1"/>
              <a:t>useState</a:t>
            </a:r>
            <a:r>
              <a:rPr lang="en-IN" sz="2400" dirty="0"/>
              <a:t> } from "react";</a:t>
            </a:r>
          </a:p>
          <a:p>
            <a:endParaRPr lang="en-IN" sz="2400" dirty="0"/>
          </a:p>
          <a:p>
            <a:r>
              <a:rPr lang="en-IN" sz="2400" dirty="0"/>
              <a:t>function Counter() {</a:t>
            </a:r>
          </a:p>
          <a:p>
            <a:r>
              <a:rPr lang="en-IN" sz="2400" dirty="0"/>
              <a:t>  </a:t>
            </a:r>
            <a:r>
              <a:rPr lang="en-IN" sz="2400" dirty="0" err="1"/>
              <a:t>const</a:t>
            </a:r>
            <a:r>
              <a:rPr lang="en-IN" sz="2400" dirty="0"/>
              <a:t> [count, </a:t>
            </a:r>
            <a:r>
              <a:rPr lang="en-IN" sz="2400" dirty="0" err="1"/>
              <a:t>setCount</a:t>
            </a:r>
            <a:r>
              <a:rPr lang="en-IN" sz="2400" dirty="0"/>
              <a:t>] = </a:t>
            </a:r>
            <a:r>
              <a:rPr lang="en-IN" sz="2400" dirty="0" err="1"/>
              <a:t>useState</a:t>
            </a:r>
            <a:r>
              <a:rPr lang="en-IN" sz="2400" dirty="0"/>
              <a:t>(0); // Initial state is 0</a:t>
            </a:r>
          </a:p>
          <a:p>
            <a:endParaRPr lang="en-IN" sz="2400" dirty="0"/>
          </a:p>
          <a:p>
            <a:r>
              <a:rPr lang="en-IN" sz="2400" dirty="0"/>
              <a:t>  return (</a:t>
            </a:r>
          </a:p>
          <a:p>
            <a:r>
              <a:rPr lang="en-IN" sz="2400" dirty="0"/>
              <a:t>    &lt;div&gt;</a:t>
            </a:r>
          </a:p>
          <a:p>
            <a:r>
              <a:rPr lang="en-IN" sz="2400" dirty="0"/>
              <a:t>      &lt;h2&gt;Counter: {count}&lt;/h2&gt;</a:t>
            </a:r>
          </a:p>
          <a:p>
            <a:r>
              <a:rPr lang="en-IN" sz="2400" dirty="0"/>
              <a:t>      &lt;button </a:t>
            </a:r>
            <a:r>
              <a:rPr lang="en-IN" sz="2400" dirty="0" err="1"/>
              <a:t>onClick</a:t>
            </a:r>
            <a:r>
              <a:rPr lang="en-IN" sz="2400" dirty="0"/>
              <a:t>={() =&gt; </a:t>
            </a:r>
            <a:r>
              <a:rPr lang="en-IN" sz="2400" dirty="0" err="1"/>
              <a:t>setCount</a:t>
            </a:r>
            <a:r>
              <a:rPr lang="en-IN" sz="2400" dirty="0"/>
              <a:t>(count + 1)}&gt;Increase&lt;/button&gt;</a:t>
            </a:r>
          </a:p>
          <a:p>
            <a:r>
              <a:rPr lang="en-IN" sz="2400" dirty="0"/>
              <a:t>      &lt;button </a:t>
            </a:r>
            <a:r>
              <a:rPr lang="en-IN" sz="2400" dirty="0" err="1"/>
              <a:t>onClick</a:t>
            </a:r>
            <a:r>
              <a:rPr lang="en-IN" sz="2400" dirty="0"/>
              <a:t>={() =&gt; </a:t>
            </a:r>
            <a:r>
              <a:rPr lang="en-IN" sz="2400" dirty="0" err="1"/>
              <a:t>setCount</a:t>
            </a:r>
            <a:r>
              <a:rPr lang="en-IN" sz="2400" dirty="0"/>
              <a:t>(count - 1)}&gt;Decrease&lt;/button&gt;</a:t>
            </a:r>
          </a:p>
          <a:p>
            <a:r>
              <a:rPr lang="en-IN" sz="2400" dirty="0"/>
              <a:t>      &lt;button </a:t>
            </a:r>
            <a:r>
              <a:rPr lang="en-IN" sz="2400" dirty="0" err="1"/>
              <a:t>onClick</a:t>
            </a:r>
            <a:r>
              <a:rPr lang="en-IN" sz="2400" dirty="0"/>
              <a:t>={() =&gt; </a:t>
            </a:r>
            <a:r>
              <a:rPr lang="en-IN" sz="2400" dirty="0" err="1"/>
              <a:t>setCount</a:t>
            </a:r>
            <a:r>
              <a:rPr lang="en-IN" sz="2400" dirty="0"/>
              <a:t>(0)}&gt;Reset&lt;/button&gt;</a:t>
            </a:r>
          </a:p>
          <a:p>
            <a:r>
              <a:rPr lang="en-IN" sz="2400" dirty="0"/>
              <a:t>    &lt;/div&gt;</a:t>
            </a:r>
          </a:p>
          <a:p>
            <a:r>
              <a:rPr lang="en-IN" sz="2400" dirty="0"/>
              <a:t>  );</a:t>
            </a:r>
          </a:p>
          <a:p>
            <a:r>
              <a:rPr lang="en-IN" sz="2400" dirty="0"/>
              <a:t>}</a:t>
            </a:r>
          </a:p>
          <a:p>
            <a:r>
              <a:rPr lang="en-IN" sz="2400" dirty="0"/>
              <a:t>export default Counter;</a:t>
            </a:r>
          </a:p>
        </p:txBody>
      </p:sp>
    </p:spTree>
    <p:extLst>
      <p:ext uri="{BB962C8B-B14F-4D97-AF65-F5344CB8AC3E}">
        <p14:creationId xmlns:p14="http://schemas.microsoft.com/office/powerpoint/2010/main" val="2981489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69A9E-ECCE-D78E-5B71-9D41B58EEFDA}"/>
              </a:ext>
            </a:extLst>
          </p:cNvPr>
          <p:cNvSpPr>
            <a:spLocks noGrp="1"/>
          </p:cNvSpPr>
          <p:nvPr>
            <p:ph type="title"/>
          </p:nvPr>
        </p:nvSpPr>
        <p:spPr>
          <a:xfrm>
            <a:off x="2731537" y="251238"/>
            <a:ext cx="6728926" cy="607179"/>
          </a:xfrm>
        </p:spPr>
        <p:txBody>
          <a:bodyPr/>
          <a:lstStyle/>
          <a:p>
            <a:r>
              <a:rPr lang="en-US" dirty="0"/>
              <a:t>Toggle Button (Show/Hide Text)</a:t>
            </a:r>
            <a:endParaRPr lang="en-IN" dirty="0"/>
          </a:p>
        </p:txBody>
      </p:sp>
      <p:sp>
        <p:nvSpPr>
          <p:cNvPr id="3" name="Text Placeholder 2">
            <a:extLst>
              <a:ext uri="{FF2B5EF4-FFF2-40B4-BE49-F238E27FC236}">
                <a16:creationId xmlns:a16="http://schemas.microsoft.com/office/drawing/2014/main" id="{0B983163-7149-D889-87E6-049D363E64F3}"/>
              </a:ext>
            </a:extLst>
          </p:cNvPr>
          <p:cNvSpPr>
            <a:spLocks noGrp="1"/>
          </p:cNvSpPr>
          <p:nvPr>
            <p:ph type="body" idx="1"/>
          </p:nvPr>
        </p:nvSpPr>
        <p:spPr>
          <a:xfrm>
            <a:off x="838200" y="939216"/>
            <a:ext cx="10515600" cy="5396269"/>
          </a:xfrm>
        </p:spPr>
        <p:txBody>
          <a:bodyPr/>
          <a:lstStyle/>
          <a:p>
            <a:pPr marL="63500" indent="0">
              <a:buNone/>
            </a:pPr>
            <a:r>
              <a:rPr lang="en-IN" sz="2000" dirty="0"/>
              <a:t>import { </a:t>
            </a:r>
            <a:r>
              <a:rPr lang="en-IN" sz="2000" dirty="0" err="1"/>
              <a:t>useState</a:t>
            </a:r>
            <a:r>
              <a:rPr lang="en-IN" sz="2000" dirty="0"/>
              <a:t> } from "react";</a:t>
            </a:r>
          </a:p>
          <a:p>
            <a:pPr marL="63500" indent="0">
              <a:buNone/>
            </a:pPr>
            <a:r>
              <a:rPr lang="en-IN" sz="2000" dirty="0"/>
              <a:t>function </a:t>
            </a:r>
            <a:r>
              <a:rPr lang="en-IN" sz="2000" dirty="0" err="1"/>
              <a:t>ToggleText</a:t>
            </a:r>
            <a:r>
              <a:rPr lang="en-IN" sz="2000" dirty="0"/>
              <a:t>() {</a:t>
            </a:r>
          </a:p>
          <a:p>
            <a:pPr marL="63500" indent="0">
              <a:buNone/>
            </a:pPr>
            <a:r>
              <a:rPr lang="en-IN" sz="2000" dirty="0"/>
              <a:t>  </a:t>
            </a:r>
            <a:r>
              <a:rPr lang="en-IN" sz="2000" dirty="0" err="1"/>
              <a:t>const</a:t>
            </a:r>
            <a:r>
              <a:rPr lang="en-IN" sz="2000" dirty="0"/>
              <a:t> [</a:t>
            </a:r>
            <a:r>
              <a:rPr lang="en-IN" sz="2000" dirty="0" err="1"/>
              <a:t>isVisible</a:t>
            </a:r>
            <a:r>
              <a:rPr lang="en-IN" sz="2000" dirty="0"/>
              <a:t>, </a:t>
            </a:r>
            <a:r>
              <a:rPr lang="en-IN" sz="2000" dirty="0" err="1"/>
              <a:t>setIsVisible</a:t>
            </a:r>
            <a:r>
              <a:rPr lang="en-IN" sz="2000" dirty="0"/>
              <a:t>] = </a:t>
            </a:r>
            <a:r>
              <a:rPr lang="en-IN" sz="2000" dirty="0" err="1"/>
              <a:t>useState</a:t>
            </a:r>
            <a:r>
              <a:rPr lang="en-IN" sz="2000" dirty="0"/>
              <a:t>(true);</a:t>
            </a:r>
          </a:p>
          <a:p>
            <a:pPr marL="63500" indent="0">
              <a:buNone/>
            </a:pPr>
            <a:r>
              <a:rPr lang="en-IN" sz="2000" dirty="0"/>
              <a:t>  return (</a:t>
            </a:r>
          </a:p>
          <a:p>
            <a:pPr marL="63500" indent="0">
              <a:buNone/>
            </a:pPr>
            <a:r>
              <a:rPr lang="en-IN" sz="2000" dirty="0"/>
              <a:t>    &lt;div&gt;</a:t>
            </a:r>
          </a:p>
          <a:p>
            <a:pPr marL="63500" indent="0">
              <a:buNone/>
            </a:pPr>
            <a:r>
              <a:rPr lang="en-IN" sz="2000" dirty="0"/>
              <a:t>      {</a:t>
            </a:r>
            <a:r>
              <a:rPr lang="en-IN" sz="2000" dirty="0" err="1"/>
              <a:t>isVisible</a:t>
            </a:r>
            <a:r>
              <a:rPr lang="en-IN" sz="2000" dirty="0"/>
              <a:t> &amp;&amp; &lt;h3&gt;Hello, React!&lt;/h3&gt;}</a:t>
            </a:r>
          </a:p>
          <a:p>
            <a:pPr marL="63500" indent="0">
              <a:buNone/>
            </a:pPr>
            <a:r>
              <a:rPr lang="en-IN" sz="2000" dirty="0"/>
              <a:t>      &lt;button </a:t>
            </a:r>
            <a:r>
              <a:rPr lang="en-IN" sz="2000" dirty="0" err="1"/>
              <a:t>onClick</a:t>
            </a:r>
            <a:r>
              <a:rPr lang="en-IN" sz="2000" dirty="0"/>
              <a:t>={() =&gt; </a:t>
            </a:r>
            <a:r>
              <a:rPr lang="en-IN" sz="2000" dirty="0" err="1"/>
              <a:t>setIsVisible</a:t>
            </a:r>
            <a:r>
              <a:rPr lang="en-IN" sz="2000" dirty="0"/>
              <a:t>(!</a:t>
            </a:r>
            <a:r>
              <a:rPr lang="en-IN" sz="2000" dirty="0" err="1"/>
              <a:t>isVisible</a:t>
            </a:r>
            <a:r>
              <a:rPr lang="en-IN" sz="2000" dirty="0"/>
              <a:t>)}&gt;</a:t>
            </a:r>
          </a:p>
          <a:p>
            <a:pPr marL="63500" indent="0">
              <a:buNone/>
            </a:pPr>
            <a:r>
              <a:rPr lang="en-IN" sz="2000" dirty="0"/>
              <a:t>        {</a:t>
            </a:r>
            <a:r>
              <a:rPr lang="en-IN" sz="2000" dirty="0" err="1"/>
              <a:t>isVisible</a:t>
            </a:r>
            <a:r>
              <a:rPr lang="en-IN" sz="2000" dirty="0"/>
              <a:t> ? "Hide" : "Show"}</a:t>
            </a:r>
          </a:p>
          <a:p>
            <a:pPr marL="63500" indent="0">
              <a:buNone/>
            </a:pPr>
            <a:r>
              <a:rPr lang="en-IN" sz="2000" dirty="0"/>
              <a:t>      &lt;/button&gt;</a:t>
            </a:r>
          </a:p>
          <a:p>
            <a:pPr marL="63500" indent="0">
              <a:buNone/>
            </a:pPr>
            <a:r>
              <a:rPr lang="en-IN" sz="2000" dirty="0"/>
              <a:t>    &lt;/div&gt;</a:t>
            </a:r>
          </a:p>
          <a:p>
            <a:pPr marL="63500" indent="0">
              <a:buNone/>
            </a:pPr>
            <a:r>
              <a:rPr lang="en-IN" sz="2000" dirty="0"/>
              <a:t>  );</a:t>
            </a:r>
          </a:p>
          <a:p>
            <a:pPr marL="63500" indent="0">
              <a:buNone/>
            </a:pPr>
            <a:r>
              <a:rPr lang="en-IN" sz="2000" dirty="0"/>
              <a:t>}</a:t>
            </a:r>
          </a:p>
          <a:p>
            <a:pPr marL="63500" indent="0">
              <a:buNone/>
            </a:pPr>
            <a:r>
              <a:rPr lang="en-IN" sz="2000" dirty="0"/>
              <a:t>export default </a:t>
            </a:r>
            <a:r>
              <a:rPr lang="en-IN" sz="2000" dirty="0" err="1"/>
              <a:t>ToggleText</a:t>
            </a:r>
            <a:r>
              <a:rPr lang="en-IN" sz="2000" dirty="0"/>
              <a:t>;</a:t>
            </a:r>
          </a:p>
        </p:txBody>
      </p:sp>
    </p:spTree>
    <p:extLst>
      <p:ext uri="{BB962C8B-B14F-4D97-AF65-F5344CB8AC3E}">
        <p14:creationId xmlns:p14="http://schemas.microsoft.com/office/powerpoint/2010/main" val="31834809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D11E0-32A6-0228-E430-50D9952E4EBC}"/>
              </a:ext>
            </a:extLst>
          </p:cNvPr>
          <p:cNvSpPr>
            <a:spLocks noGrp="1"/>
          </p:cNvSpPr>
          <p:nvPr>
            <p:ph type="title"/>
          </p:nvPr>
        </p:nvSpPr>
        <p:spPr>
          <a:xfrm>
            <a:off x="838200" y="885719"/>
            <a:ext cx="10515600" cy="1325700"/>
          </a:xfrm>
        </p:spPr>
        <p:txBody>
          <a:bodyPr/>
          <a:lstStyle/>
          <a:p>
            <a:r>
              <a:rPr lang="en-IN" b="1" dirty="0"/>
              <a:t>Babel</a:t>
            </a:r>
            <a:endParaRPr lang="en-IN" dirty="0"/>
          </a:p>
        </p:txBody>
      </p:sp>
      <p:sp>
        <p:nvSpPr>
          <p:cNvPr id="3" name="Text Placeholder 2">
            <a:extLst>
              <a:ext uri="{FF2B5EF4-FFF2-40B4-BE49-F238E27FC236}">
                <a16:creationId xmlns:a16="http://schemas.microsoft.com/office/drawing/2014/main" id="{92FBF31A-BFF6-255B-0CA1-46E180CB259F}"/>
              </a:ext>
            </a:extLst>
          </p:cNvPr>
          <p:cNvSpPr>
            <a:spLocks noGrp="1"/>
          </p:cNvSpPr>
          <p:nvPr>
            <p:ph type="body" idx="1"/>
          </p:nvPr>
        </p:nvSpPr>
        <p:spPr/>
        <p:txBody>
          <a:bodyPr/>
          <a:lstStyle/>
          <a:p>
            <a:r>
              <a:rPr lang="en-US" dirty="0"/>
              <a:t>Babel is an open-source JavaScript compiler and transpiler that allows using the latest JavaScript(ES6+) features, ensuring compatibility across older and newer browsers. Babel enables React developers to write clean, modern syntax without worrying about browser limitations.</a:t>
            </a:r>
          </a:p>
          <a:p>
            <a:endParaRPr lang="en-US" dirty="0"/>
          </a:p>
          <a:p>
            <a:r>
              <a:rPr lang="en-US" dirty="0"/>
              <a:t>React applications often use JSX syntax to define components. Since browsers don’t natively understand JSX, Babel converts it into standard JavaScript functions using the </a:t>
            </a:r>
            <a:r>
              <a:rPr lang="en-US" dirty="0">
                <a:solidFill>
                  <a:srgbClr val="FF0000"/>
                </a:solidFill>
              </a:rPr>
              <a:t>@babel/preset-react</a:t>
            </a:r>
            <a:r>
              <a:rPr lang="en-US" dirty="0"/>
              <a:t> plugin.</a:t>
            </a:r>
            <a:endParaRPr lang="en-IN" dirty="0"/>
          </a:p>
        </p:txBody>
      </p:sp>
    </p:spTree>
    <p:extLst>
      <p:ext uri="{BB962C8B-B14F-4D97-AF65-F5344CB8AC3E}">
        <p14:creationId xmlns:p14="http://schemas.microsoft.com/office/powerpoint/2010/main" val="7595515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EA189-04A8-4E72-2539-23E9D575F1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581537-B035-0EC7-193C-567ECCEA1E5E}"/>
              </a:ext>
            </a:extLst>
          </p:cNvPr>
          <p:cNvSpPr>
            <a:spLocks noGrp="1"/>
          </p:cNvSpPr>
          <p:nvPr>
            <p:ph type="title"/>
          </p:nvPr>
        </p:nvSpPr>
        <p:spPr>
          <a:xfrm>
            <a:off x="838200" y="885719"/>
            <a:ext cx="10515600" cy="1325700"/>
          </a:xfrm>
        </p:spPr>
        <p:txBody>
          <a:bodyPr/>
          <a:lstStyle/>
          <a:p>
            <a:r>
              <a:rPr lang="en-IN" b="1" dirty="0"/>
              <a:t>Babel</a:t>
            </a:r>
            <a:endParaRPr lang="en-IN" dirty="0"/>
          </a:p>
        </p:txBody>
      </p:sp>
      <p:sp>
        <p:nvSpPr>
          <p:cNvPr id="3" name="Text Placeholder 2">
            <a:extLst>
              <a:ext uri="{FF2B5EF4-FFF2-40B4-BE49-F238E27FC236}">
                <a16:creationId xmlns:a16="http://schemas.microsoft.com/office/drawing/2014/main" id="{B79FA0D4-4509-21AA-A03F-848E83CA11B6}"/>
              </a:ext>
            </a:extLst>
          </p:cNvPr>
          <p:cNvSpPr>
            <a:spLocks noGrp="1"/>
          </p:cNvSpPr>
          <p:nvPr>
            <p:ph type="body" idx="1"/>
          </p:nvPr>
        </p:nvSpPr>
        <p:spPr/>
        <p:txBody>
          <a:bodyPr/>
          <a:lstStyle/>
          <a:p>
            <a:pPr>
              <a:buFont typeface="Arial" panose="020B0604020202020204" pitchFamily="34" charset="0"/>
              <a:buChar char="•"/>
            </a:pPr>
            <a:r>
              <a:rPr lang="en-US" b="1" dirty="0"/>
              <a:t>Parsing: </a:t>
            </a:r>
            <a:r>
              <a:rPr lang="en-US" dirty="0"/>
              <a:t>Babel reads the source code and converts it into an Abstract Syntax Tree (AST).</a:t>
            </a:r>
          </a:p>
          <a:p>
            <a:pPr>
              <a:buFont typeface="Arial" panose="020B0604020202020204" pitchFamily="34" charset="0"/>
              <a:buChar char="•"/>
            </a:pPr>
            <a:r>
              <a:rPr lang="en-US" b="1" dirty="0"/>
              <a:t>Transformation:</a:t>
            </a:r>
            <a:r>
              <a:rPr lang="en-US" dirty="0"/>
              <a:t> Applies transformations to the AST using presets and plugins to handle JSX and ES6+ features.</a:t>
            </a:r>
          </a:p>
          <a:p>
            <a:pPr>
              <a:buFont typeface="Arial" panose="020B0604020202020204" pitchFamily="34" charset="0"/>
              <a:buChar char="•"/>
            </a:pPr>
            <a:r>
              <a:rPr lang="en-US" b="1" dirty="0"/>
              <a:t>Code Generation: </a:t>
            </a:r>
            <a:r>
              <a:rPr lang="en-US" dirty="0"/>
              <a:t>Converts the transformed AST back into JavaScript code.</a:t>
            </a:r>
          </a:p>
          <a:p>
            <a:endParaRPr lang="en-IN" dirty="0"/>
          </a:p>
        </p:txBody>
      </p:sp>
    </p:spTree>
    <p:extLst>
      <p:ext uri="{BB962C8B-B14F-4D97-AF65-F5344CB8AC3E}">
        <p14:creationId xmlns:p14="http://schemas.microsoft.com/office/powerpoint/2010/main" val="24195654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4"/>
        <p:cNvGrpSpPr/>
        <p:nvPr/>
      </p:nvGrpSpPr>
      <p:grpSpPr>
        <a:xfrm>
          <a:off x="0" y="0"/>
          <a:ext cx="0" cy="0"/>
          <a:chOff x="0" y="0"/>
          <a:chExt cx="0" cy="0"/>
        </a:xfrm>
      </p:grpSpPr>
      <p:sp>
        <p:nvSpPr>
          <p:cNvPr id="45" name="Google Shape;45;p3"/>
          <p:cNvSpPr txBox="1">
            <a:spLocks noGrp="1"/>
          </p:cNvSpPr>
          <p:nvPr>
            <p:ph type="title"/>
          </p:nvPr>
        </p:nvSpPr>
        <p:spPr>
          <a:xfrm>
            <a:off x="633046" y="808893"/>
            <a:ext cx="5794131" cy="1151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b="1" dirty="0"/>
              <a:t>Installation of React</a:t>
            </a:r>
            <a:br>
              <a:rPr lang="en-IN" dirty="0"/>
            </a:br>
            <a:endParaRPr dirty="0"/>
          </a:p>
        </p:txBody>
      </p:sp>
      <p:sp>
        <p:nvSpPr>
          <p:cNvPr id="46" name="Google Shape;46;p3"/>
          <p:cNvSpPr txBox="1">
            <a:spLocks noGrp="1"/>
          </p:cNvSpPr>
          <p:nvPr>
            <p:ph type="body" idx="1"/>
          </p:nvPr>
        </p:nvSpPr>
        <p:spPr>
          <a:xfrm>
            <a:off x="333521" y="1661746"/>
            <a:ext cx="10515600" cy="4670665"/>
          </a:xfrm>
          <a:prstGeom prst="rect">
            <a:avLst/>
          </a:prstGeom>
          <a:noFill/>
          <a:ln>
            <a:noFill/>
          </a:ln>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2600"/>
              <a:buNone/>
            </a:pPr>
            <a:r>
              <a:rPr lang="en-US" sz="2000" b="1" dirty="0"/>
              <a:t>Step 1: </a:t>
            </a:r>
            <a:r>
              <a:rPr lang="en-US" sz="2000" dirty="0"/>
              <a:t>Install Node.js from browser.</a:t>
            </a:r>
          </a:p>
          <a:p>
            <a:pPr marL="63500" lvl="0" indent="0" algn="l" rtl="0">
              <a:lnSpc>
                <a:spcPct val="90000"/>
              </a:lnSpc>
              <a:spcBef>
                <a:spcPts val="1000"/>
              </a:spcBef>
              <a:spcAft>
                <a:spcPts val="0"/>
              </a:spcAft>
              <a:buSzPts val="2600"/>
              <a:buNone/>
            </a:pPr>
            <a:r>
              <a:rPr lang="en-IN" sz="2000" b="1" dirty="0"/>
              <a:t>Step 2: </a:t>
            </a:r>
            <a:r>
              <a:rPr lang="en-IN" sz="2000" dirty="0"/>
              <a:t>Verify Installation by command (node –v).</a:t>
            </a:r>
          </a:p>
          <a:p>
            <a:pPr marL="63500" lvl="0" indent="0" algn="l" rtl="0">
              <a:lnSpc>
                <a:spcPct val="90000"/>
              </a:lnSpc>
              <a:spcBef>
                <a:spcPts val="1000"/>
              </a:spcBef>
              <a:spcAft>
                <a:spcPts val="0"/>
              </a:spcAft>
              <a:buSzPts val="2600"/>
              <a:buNone/>
            </a:pPr>
            <a:r>
              <a:rPr lang="en-US" sz="2000" b="1" dirty="0"/>
              <a:t>Step 3: </a:t>
            </a:r>
            <a:r>
              <a:rPr lang="en-US" sz="2000" dirty="0"/>
              <a:t>Create a New React App </a:t>
            </a:r>
          </a:p>
          <a:p>
            <a:pPr marL="63500" lvl="0" indent="0" algn="l" rtl="0">
              <a:lnSpc>
                <a:spcPct val="90000"/>
              </a:lnSpc>
              <a:spcBef>
                <a:spcPts val="1000"/>
              </a:spcBef>
              <a:spcAft>
                <a:spcPts val="0"/>
              </a:spcAft>
              <a:buSzPts val="2600"/>
              <a:buNone/>
            </a:pPr>
            <a:r>
              <a:rPr lang="en-US" sz="2000" dirty="0"/>
              <a:t>Create one empty folder in desktop. and open that folder in command prompt.</a:t>
            </a:r>
          </a:p>
          <a:p>
            <a:pPr marL="63500" lvl="0" indent="0" algn="l" rtl="0">
              <a:lnSpc>
                <a:spcPct val="90000"/>
              </a:lnSpc>
              <a:spcBef>
                <a:spcPts val="1000"/>
              </a:spcBef>
              <a:spcAft>
                <a:spcPts val="0"/>
              </a:spcAft>
              <a:buSzPts val="2600"/>
              <a:buNone/>
            </a:pPr>
            <a:r>
              <a:rPr lang="en-IN" sz="2000" b="1" dirty="0"/>
              <a:t>&gt;&gt;</a:t>
            </a:r>
            <a:r>
              <a:rPr lang="en-IN" sz="2000" dirty="0"/>
              <a:t>  </a:t>
            </a:r>
            <a:r>
              <a:rPr lang="en-IN" sz="2000" dirty="0" err="1">
                <a:latin typeface="Bell MT" panose="02020503060305020303" pitchFamily="18" charset="0"/>
              </a:rPr>
              <a:t>npx</a:t>
            </a:r>
            <a:r>
              <a:rPr lang="en-IN" sz="2000" dirty="0">
                <a:latin typeface="Bell MT" panose="02020503060305020303" pitchFamily="18" charset="0"/>
              </a:rPr>
              <a:t> create-react-app project</a:t>
            </a:r>
          </a:p>
          <a:p>
            <a:pPr marL="63500" lvl="0" indent="0" algn="l" rtl="0">
              <a:lnSpc>
                <a:spcPct val="90000"/>
              </a:lnSpc>
              <a:spcBef>
                <a:spcPts val="1000"/>
              </a:spcBef>
              <a:spcAft>
                <a:spcPts val="0"/>
              </a:spcAft>
              <a:buSzPts val="2600"/>
              <a:buNone/>
            </a:pPr>
            <a:r>
              <a:rPr lang="en-US" sz="2000" b="1" dirty="0"/>
              <a:t>Step 4: </a:t>
            </a:r>
            <a:r>
              <a:rPr lang="en-US" sz="2000" dirty="0"/>
              <a:t>Navigate to Your App Directory</a:t>
            </a:r>
          </a:p>
          <a:p>
            <a:pPr marL="63500" lvl="0" indent="0" algn="l" rtl="0">
              <a:lnSpc>
                <a:spcPct val="90000"/>
              </a:lnSpc>
              <a:spcBef>
                <a:spcPts val="1000"/>
              </a:spcBef>
              <a:spcAft>
                <a:spcPts val="0"/>
              </a:spcAft>
              <a:buSzPts val="2600"/>
              <a:buNone/>
            </a:pPr>
            <a:r>
              <a:rPr lang="en-US" sz="2000" b="1" dirty="0"/>
              <a:t>&gt;&gt;</a:t>
            </a:r>
            <a:r>
              <a:rPr lang="en-US" sz="2000" dirty="0"/>
              <a:t> </a:t>
            </a:r>
            <a:r>
              <a:rPr lang="en-US" sz="2000" dirty="0">
                <a:latin typeface="Bell MT" panose="02020503060305020303" pitchFamily="18" charset="0"/>
              </a:rPr>
              <a:t>cd project</a:t>
            </a:r>
          </a:p>
          <a:p>
            <a:pPr marL="63500" lvl="0" indent="0" algn="l" rtl="0">
              <a:lnSpc>
                <a:spcPct val="90000"/>
              </a:lnSpc>
              <a:spcBef>
                <a:spcPts val="1000"/>
              </a:spcBef>
              <a:spcAft>
                <a:spcPts val="0"/>
              </a:spcAft>
              <a:buSzPts val="2600"/>
              <a:buNone/>
            </a:pPr>
            <a:r>
              <a:rPr lang="en-US" sz="2000" b="1" dirty="0"/>
              <a:t>Step 5: </a:t>
            </a:r>
            <a:r>
              <a:rPr lang="en-US" sz="2000" dirty="0"/>
              <a:t>Start the Development Server</a:t>
            </a:r>
          </a:p>
          <a:p>
            <a:pPr marL="63500" lvl="0" indent="0" algn="l" rtl="0">
              <a:lnSpc>
                <a:spcPct val="90000"/>
              </a:lnSpc>
              <a:spcBef>
                <a:spcPts val="1000"/>
              </a:spcBef>
              <a:spcAft>
                <a:spcPts val="0"/>
              </a:spcAft>
              <a:buSzPts val="2600"/>
              <a:buNone/>
            </a:pPr>
            <a:r>
              <a:rPr lang="en-IN" sz="2000" b="1" dirty="0"/>
              <a:t>&gt;&gt;</a:t>
            </a:r>
            <a:r>
              <a:rPr lang="en-IN" sz="2000" dirty="0"/>
              <a:t> </a:t>
            </a:r>
            <a:r>
              <a:rPr lang="en-IN" sz="2000" dirty="0" err="1">
                <a:latin typeface="Bell MT" panose="02020503060305020303" pitchFamily="18" charset="0"/>
              </a:rPr>
              <a:t>npm</a:t>
            </a:r>
            <a:r>
              <a:rPr lang="en-IN" sz="2000" dirty="0">
                <a:latin typeface="Bell MT" panose="02020503060305020303" pitchFamily="18" charset="0"/>
              </a:rPr>
              <a:t> start</a:t>
            </a:r>
          </a:p>
          <a:p>
            <a:pPr marL="63500" marR="0" lvl="0" indent="0" algn="l" defTabSz="914400" rtl="0" eaLnBrk="1" fontAlgn="auto" latinLnBrk="0" hangingPunct="1">
              <a:lnSpc>
                <a:spcPct val="90000"/>
              </a:lnSpc>
              <a:spcBef>
                <a:spcPts val="1000"/>
              </a:spcBef>
              <a:spcAft>
                <a:spcPts val="0"/>
              </a:spcAft>
              <a:buClr>
                <a:srgbClr val="000000"/>
              </a:buClr>
              <a:buSzPts val="2600"/>
              <a:buFont typeface="Times New Roman"/>
              <a:buNone/>
              <a:tabLst/>
              <a:defRPr/>
            </a:pPr>
            <a:r>
              <a:rPr kumimoji="0" lang="en-US" sz="2000" b="1" i="0" u="none" strike="noStrike" kern="0" cap="none" spc="0" normalizeH="0" baseline="0" noProof="0" dirty="0">
                <a:ln>
                  <a:noFill/>
                </a:ln>
                <a:solidFill>
                  <a:srgbClr val="000000"/>
                </a:solidFill>
                <a:effectLst/>
                <a:uLnTx/>
                <a:uFillTx/>
                <a:latin typeface="Times New Roman"/>
                <a:cs typeface="Times New Roman"/>
                <a:sym typeface="Times New Roman"/>
              </a:rPr>
              <a:t>Step 6: </a:t>
            </a:r>
            <a:r>
              <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rPr>
              <a:t>Edit Your App</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697CB-5432-966C-62CC-3E372D03A56E}"/>
              </a:ext>
            </a:extLst>
          </p:cNvPr>
          <p:cNvSpPr>
            <a:spLocks noGrp="1"/>
          </p:cNvSpPr>
          <p:nvPr>
            <p:ph type="title"/>
          </p:nvPr>
        </p:nvSpPr>
        <p:spPr/>
        <p:txBody>
          <a:bodyPr/>
          <a:lstStyle/>
          <a:p>
            <a:r>
              <a:rPr lang="en-US" dirty="0"/>
              <a:t>List</a:t>
            </a:r>
            <a:endParaRPr lang="en-IN" dirty="0"/>
          </a:p>
        </p:txBody>
      </p:sp>
      <p:sp>
        <p:nvSpPr>
          <p:cNvPr id="3" name="Text Placeholder 2">
            <a:extLst>
              <a:ext uri="{FF2B5EF4-FFF2-40B4-BE49-F238E27FC236}">
                <a16:creationId xmlns:a16="http://schemas.microsoft.com/office/drawing/2014/main" id="{A4BB4CC3-6178-2349-76AA-EB49488329BD}"/>
              </a:ext>
            </a:extLst>
          </p:cNvPr>
          <p:cNvSpPr>
            <a:spLocks noGrp="1"/>
          </p:cNvSpPr>
          <p:nvPr>
            <p:ph type="body" idx="1"/>
          </p:nvPr>
        </p:nvSpPr>
        <p:spPr/>
        <p:txBody>
          <a:bodyPr/>
          <a:lstStyle/>
          <a:p>
            <a:r>
              <a:rPr lang="en-US" dirty="0"/>
              <a:t>React Lists are used to display a collection of similar data items like an array of objects and menu items. It allows us to dynamically render the array elements and display repetitive data.</a:t>
            </a:r>
          </a:p>
          <a:p>
            <a:r>
              <a:rPr lang="en-US" dirty="0"/>
              <a:t>To render a list in React, we will use the JavaScript array map function. </a:t>
            </a:r>
          </a:p>
          <a:p>
            <a:r>
              <a:rPr lang="en-US" dirty="0"/>
              <a:t>We will iterate the array using map() and return the required element in the form of JSX to render the repetitive elements.</a:t>
            </a:r>
            <a:endParaRPr lang="en-IN" dirty="0"/>
          </a:p>
        </p:txBody>
      </p:sp>
    </p:spTree>
    <p:extLst>
      <p:ext uri="{BB962C8B-B14F-4D97-AF65-F5344CB8AC3E}">
        <p14:creationId xmlns:p14="http://schemas.microsoft.com/office/powerpoint/2010/main" val="27382198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9E61C7-9625-D479-96EC-A142D53A69CC}"/>
              </a:ext>
            </a:extLst>
          </p:cNvPr>
          <p:cNvSpPr>
            <a:spLocks noGrp="1"/>
          </p:cNvSpPr>
          <p:nvPr>
            <p:ph type="title"/>
          </p:nvPr>
        </p:nvSpPr>
        <p:spPr>
          <a:xfrm>
            <a:off x="5382208" y="222346"/>
            <a:ext cx="1279849" cy="587829"/>
          </a:xfrm>
        </p:spPr>
        <p:txBody>
          <a:bodyPr/>
          <a:lstStyle/>
          <a:p>
            <a:pPr algn="ctr"/>
            <a:r>
              <a:rPr lang="en-US" b="1" dirty="0"/>
              <a:t>List</a:t>
            </a:r>
            <a:endParaRPr lang="en-IN" b="1" dirty="0"/>
          </a:p>
        </p:txBody>
      </p:sp>
      <p:sp>
        <p:nvSpPr>
          <p:cNvPr id="5" name="Text Placeholder 4">
            <a:extLst>
              <a:ext uri="{FF2B5EF4-FFF2-40B4-BE49-F238E27FC236}">
                <a16:creationId xmlns:a16="http://schemas.microsoft.com/office/drawing/2014/main" id="{CC1A4FE1-9BD1-FCD5-65A1-228B339FA3D1}"/>
              </a:ext>
            </a:extLst>
          </p:cNvPr>
          <p:cNvSpPr>
            <a:spLocks noGrp="1"/>
          </p:cNvSpPr>
          <p:nvPr>
            <p:ph type="body" idx="1"/>
          </p:nvPr>
        </p:nvSpPr>
        <p:spPr>
          <a:xfrm>
            <a:off x="838200" y="810175"/>
            <a:ext cx="10515600" cy="5237650"/>
          </a:xfrm>
        </p:spPr>
        <p:txBody>
          <a:bodyPr/>
          <a:lstStyle/>
          <a:p>
            <a:pPr marL="63500" indent="0">
              <a:buNone/>
            </a:pPr>
            <a:r>
              <a:rPr lang="en-IN" sz="2400" dirty="0"/>
              <a:t>function App() {</a:t>
            </a:r>
          </a:p>
          <a:p>
            <a:pPr marL="63500" indent="0">
              <a:buNone/>
            </a:pPr>
            <a:r>
              <a:rPr lang="en-IN" sz="2400" dirty="0"/>
              <a:t>    </a:t>
            </a:r>
            <a:r>
              <a:rPr lang="en-IN" sz="2400" dirty="0" err="1"/>
              <a:t>const</a:t>
            </a:r>
            <a:r>
              <a:rPr lang="en-IN" sz="2400" dirty="0"/>
              <a:t> items = ['Apple', 'Banana', 'Cherry'];</a:t>
            </a:r>
          </a:p>
          <a:p>
            <a:pPr marL="63500" indent="0">
              <a:buNone/>
            </a:pPr>
            <a:r>
              <a:rPr lang="en-IN" sz="2400" dirty="0"/>
              <a:t>    return (</a:t>
            </a:r>
          </a:p>
          <a:p>
            <a:pPr marL="63500" indent="0">
              <a:buNone/>
            </a:pPr>
            <a:r>
              <a:rPr lang="en-IN" sz="2400" dirty="0"/>
              <a:t>        &lt;div&gt;</a:t>
            </a:r>
          </a:p>
          <a:p>
            <a:pPr marL="63500" indent="0">
              <a:buNone/>
            </a:pPr>
            <a:r>
              <a:rPr lang="en-IN" sz="2400" dirty="0"/>
              <a:t>            &lt;h1&gt;My Fruit List&lt;/h1&gt;</a:t>
            </a:r>
          </a:p>
          <a:p>
            <a:pPr marL="63500" indent="0">
              <a:buNone/>
            </a:pPr>
            <a:r>
              <a:rPr lang="en-IN" sz="2400" dirty="0"/>
              <a:t>            &lt;</a:t>
            </a:r>
            <a:r>
              <a:rPr lang="en-IN" sz="2400" dirty="0" err="1"/>
              <a:t>ul</a:t>
            </a:r>
            <a:r>
              <a:rPr lang="en-IN" sz="2400" dirty="0"/>
              <a:t>&gt;</a:t>
            </a:r>
          </a:p>
          <a:p>
            <a:pPr marL="63500" indent="0">
              <a:buNone/>
            </a:pPr>
            <a:r>
              <a:rPr lang="en-IN" sz="2400" dirty="0"/>
              <a:t>                {</a:t>
            </a:r>
            <a:r>
              <a:rPr lang="en-IN" sz="2400" dirty="0" err="1"/>
              <a:t>items.map</a:t>
            </a:r>
            <a:r>
              <a:rPr lang="en-IN" sz="2400" dirty="0"/>
              <a:t>((item, index) =&gt; (</a:t>
            </a:r>
          </a:p>
          <a:p>
            <a:pPr marL="63500" indent="0">
              <a:buNone/>
            </a:pPr>
            <a:r>
              <a:rPr lang="en-IN" sz="2400" dirty="0"/>
              <a:t>                    &lt;li key={index}&gt;{item}&lt;/li&gt;</a:t>
            </a:r>
          </a:p>
          <a:p>
            <a:pPr marL="63500" indent="0">
              <a:buNone/>
            </a:pPr>
            <a:r>
              <a:rPr lang="en-IN" sz="2400" dirty="0"/>
              <a:t>                ))}   &lt;/</a:t>
            </a:r>
            <a:r>
              <a:rPr lang="en-IN" sz="2400" dirty="0" err="1"/>
              <a:t>ul</a:t>
            </a:r>
            <a:r>
              <a:rPr lang="en-IN" sz="2400" dirty="0"/>
              <a:t>&gt;  &lt;/div&gt;   );</a:t>
            </a:r>
          </a:p>
          <a:p>
            <a:pPr marL="63500" indent="0">
              <a:buNone/>
            </a:pPr>
            <a:r>
              <a:rPr lang="en-IN" sz="2400" dirty="0"/>
              <a:t>}</a:t>
            </a:r>
          </a:p>
          <a:p>
            <a:pPr marL="63500" indent="0">
              <a:buNone/>
            </a:pPr>
            <a:r>
              <a:rPr lang="en-IN" sz="2400" dirty="0"/>
              <a:t>export default App;</a:t>
            </a:r>
          </a:p>
        </p:txBody>
      </p:sp>
    </p:spTree>
    <p:extLst>
      <p:ext uri="{BB962C8B-B14F-4D97-AF65-F5344CB8AC3E}">
        <p14:creationId xmlns:p14="http://schemas.microsoft.com/office/powerpoint/2010/main" val="40793729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
          <a:extLst>
            <a:ext uri="{FF2B5EF4-FFF2-40B4-BE49-F238E27FC236}">
              <a16:creationId xmlns:a16="http://schemas.microsoft.com/office/drawing/2014/main" id="{AE4C0332-010F-D386-CFA9-1055330A49B4}"/>
            </a:ext>
          </a:extLst>
        </p:cNvPr>
        <p:cNvGrpSpPr/>
        <p:nvPr/>
      </p:nvGrpSpPr>
      <p:grpSpPr>
        <a:xfrm>
          <a:off x="0" y="0"/>
          <a:ext cx="0" cy="0"/>
          <a:chOff x="0" y="0"/>
          <a:chExt cx="0" cy="0"/>
        </a:xfrm>
      </p:grpSpPr>
      <p:sp>
        <p:nvSpPr>
          <p:cNvPr id="45" name="Google Shape;45;p3">
            <a:extLst>
              <a:ext uri="{FF2B5EF4-FFF2-40B4-BE49-F238E27FC236}">
                <a16:creationId xmlns:a16="http://schemas.microsoft.com/office/drawing/2014/main" id="{8323A063-EE88-29FE-FB0E-9693259067A0}"/>
              </a:ext>
            </a:extLst>
          </p:cNvPr>
          <p:cNvSpPr txBox="1">
            <a:spLocks noGrp="1"/>
          </p:cNvSpPr>
          <p:nvPr>
            <p:ph type="title"/>
          </p:nvPr>
        </p:nvSpPr>
        <p:spPr>
          <a:xfrm>
            <a:off x="633046" y="808893"/>
            <a:ext cx="5794131" cy="1151792"/>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b="1" dirty="0"/>
              <a:t>React Extensions (vs code)</a:t>
            </a:r>
            <a:br>
              <a:rPr lang="en-IN" dirty="0"/>
            </a:br>
            <a:endParaRPr dirty="0"/>
          </a:p>
        </p:txBody>
      </p:sp>
      <p:sp>
        <p:nvSpPr>
          <p:cNvPr id="46" name="Google Shape;46;p3">
            <a:extLst>
              <a:ext uri="{FF2B5EF4-FFF2-40B4-BE49-F238E27FC236}">
                <a16:creationId xmlns:a16="http://schemas.microsoft.com/office/drawing/2014/main" id="{B3C9F9B9-C33F-954D-86B9-1D202C5731CF}"/>
              </a:ext>
            </a:extLst>
          </p:cNvPr>
          <p:cNvSpPr txBox="1">
            <a:spLocks noGrp="1"/>
          </p:cNvSpPr>
          <p:nvPr>
            <p:ph type="body" idx="1"/>
          </p:nvPr>
        </p:nvSpPr>
        <p:spPr>
          <a:xfrm>
            <a:off x="333521" y="1872762"/>
            <a:ext cx="10515600" cy="4459649"/>
          </a:xfrm>
          <a:prstGeom prst="rect">
            <a:avLst/>
          </a:prstGeom>
          <a:noFill/>
          <a:ln>
            <a:noFill/>
          </a:ln>
        </p:spPr>
        <p:txBody>
          <a:bodyPr spcFirstLastPara="1" wrap="square" lIns="91425" tIns="45700" rIns="91425" bIns="45700" anchor="t" anchorCtr="0">
            <a:noAutofit/>
          </a:bodyPr>
          <a:lstStyle/>
          <a:p>
            <a:r>
              <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rPr>
              <a:t>Simple React Snippets</a:t>
            </a:r>
          </a:p>
          <a:p>
            <a:endPar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endParaRPr>
          </a:p>
          <a:p>
            <a:endParaRPr lang="en-US" sz="2000" dirty="0">
              <a:solidFill>
                <a:srgbClr val="000000"/>
              </a:solidFill>
            </a:endParaRPr>
          </a:p>
          <a:p>
            <a:endPar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endParaRPr>
          </a:p>
          <a:p>
            <a:endPar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endParaRPr>
          </a:p>
          <a:p>
            <a:r>
              <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rPr>
              <a:t>ES7 React/Redux/</a:t>
            </a:r>
            <a:r>
              <a:rPr kumimoji="0" lang="en-US" sz="2000" b="0" i="0" u="none" strike="noStrike" kern="0" cap="none" spc="0" normalizeH="0" baseline="0" noProof="0" dirty="0" err="1">
                <a:ln>
                  <a:noFill/>
                </a:ln>
                <a:solidFill>
                  <a:srgbClr val="000000"/>
                </a:solidFill>
                <a:effectLst/>
                <a:uLnTx/>
                <a:uFillTx/>
                <a:latin typeface="Times New Roman"/>
                <a:cs typeface="Times New Roman"/>
                <a:sym typeface="Times New Roman"/>
              </a:rPr>
              <a:t>GraphQL</a:t>
            </a:r>
            <a:r>
              <a:rPr kumimoji="0" lang="en-US" sz="2000" b="0" i="0" u="none" strike="noStrike" kern="0" cap="none" spc="0" normalizeH="0" baseline="0" noProof="0" dirty="0">
                <a:ln>
                  <a:noFill/>
                </a:ln>
                <a:solidFill>
                  <a:srgbClr val="000000"/>
                </a:solidFill>
                <a:effectLst/>
                <a:uLnTx/>
                <a:uFillTx/>
                <a:latin typeface="Times New Roman"/>
                <a:cs typeface="Times New Roman"/>
                <a:sym typeface="Times New Roman"/>
              </a:rPr>
              <a:t>/React-Native snippets</a:t>
            </a:r>
          </a:p>
        </p:txBody>
      </p:sp>
      <p:pic>
        <p:nvPicPr>
          <p:cNvPr id="3" name="Picture 2">
            <a:extLst>
              <a:ext uri="{FF2B5EF4-FFF2-40B4-BE49-F238E27FC236}">
                <a16:creationId xmlns:a16="http://schemas.microsoft.com/office/drawing/2014/main" id="{7B20725B-3A16-83C3-7124-7C021768CCBD}"/>
              </a:ext>
            </a:extLst>
          </p:cNvPr>
          <p:cNvPicPr>
            <a:picLocks noChangeAspect="1"/>
          </p:cNvPicPr>
          <p:nvPr/>
        </p:nvPicPr>
        <p:blipFill>
          <a:blip r:embed="rId3"/>
          <a:srcRect l="11024"/>
          <a:stretch/>
        </p:blipFill>
        <p:spPr>
          <a:xfrm>
            <a:off x="316057" y="4580792"/>
            <a:ext cx="5865327" cy="1254433"/>
          </a:xfrm>
          <a:prstGeom prst="rect">
            <a:avLst/>
          </a:prstGeom>
        </p:spPr>
      </p:pic>
      <p:pic>
        <p:nvPicPr>
          <p:cNvPr id="5" name="Picture 4">
            <a:extLst>
              <a:ext uri="{FF2B5EF4-FFF2-40B4-BE49-F238E27FC236}">
                <a16:creationId xmlns:a16="http://schemas.microsoft.com/office/drawing/2014/main" id="{1DE4BC96-15D7-CD61-D510-D3AED071CE1B}"/>
              </a:ext>
            </a:extLst>
          </p:cNvPr>
          <p:cNvPicPr>
            <a:picLocks noChangeAspect="1"/>
          </p:cNvPicPr>
          <p:nvPr/>
        </p:nvPicPr>
        <p:blipFill>
          <a:blip r:embed="rId4"/>
          <a:srcRect l="13944"/>
          <a:stretch/>
        </p:blipFill>
        <p:spPr>
          <a:xfrm>
            <a:off x="333521" y="2580598"/>
            <a:ext cx="3708580" cy="1014008"/>
          </a:xfrm>
          <a:prstGeom prst="rect">
            <a:avLst/>
          </a:prstGeom>
        </p:spPr>
      </p:pic>
    </p:spTree>
    <p:extLst>
      <p:ext uri="{BB962C8B-B14F-4D97-AF65-F5344CB8AC3E}">
        <p14:creationId xmlns:p14="http://schemas.microsoft.com/office/powerpoint/2010/main" val="13572030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0"/>
        <p:cNvGrpSpPr/>
        <p:nvPr/>
      </p:nvGrpSpPr>
      <p:grpSpPr>
        <a:xfrm>
          <a:off x="0" y="0"/>
          <a:ext cx="0" cy="0"/>
          <a:chOff x="0" y="0"/>
          <a:chExt cx="0" cy="0"/>
        </a:xfrm>
      </p:grpSpPr>
      <p:sp>
        <p:nvSpPr>
          <p:cNvPr id="51" name="Google Shape;51;p37"/>
          <p:cNvSpPr txBox="1">
            <a:spLocks noGrp="1"/>
          </p:cNvSpPr>
          <p:nvPr>
            <p:ph type="title"/>
          </p:nvPr>
        </p:nvSpPr>
        <p:spPr>
          <a:xfrm>
            <a:off x="838200" y="681036"/>
            <a:ext cx="5316416" cy="94846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r>
              <a:rPr lang="en-IN" b="1" dirty="0"/>
              <a:t>Introduction to React</a:t>
            </a:r>
            <a:br>
              <a:rPr lang="en-IN" b="1" dirty="0"/>
            </a:br>
            <a:br>
              <a:rPr lang="en-IN" dirty="0"/>
            </a:br>
            <a:endParaRPr dirty="0"/>
          </a:p>
        </p:txBody>
      </p:sp>
      <p:sp>
        <p:nvSpPr>
          <p:cNvPr id="52" name="Google Shape;52;p37"/>
          <p:cNvSpPr txBox="1">
            <a:spLocks noGrp="1"/>
          </p:cNvSpPr>
          <p:nvPr>
            <p:ph type="body" idx="1"/>
          </p:nvPr>
        </p:nvSpPr>
        <p:spPr>
          <a:xfrm>
            <a:off x="838200" y="1354015"/>
            <a:ext cx="10515600" cy="4822949"/>
          </a:xfrm>
          <a:prstGeom prst="rect">
            <a:avLst/>
          </a:prstGeom>
          <a:noFill/>
          <a:ln>
            <a:noFill/>
          </a:ln>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2600"/>
              <a:buNone/>
            </a:pPr>
            <a:r>
              <a:rPr lang="en-US" sz="2000" dirty="0"/>
              <a:t>React is a popular JavaScript library for building user interfaces, particularly for single-page applications where a responsive and dynamic user experience is essential.</a:t>
            </a:r>
          </a:p>
          <a:p>
            <a:pPr marL="63500" lvl="0" indent="0" algn="l" rtl="0">
              <a:lnSpc>
                <a:spcPct val="90000"/>
              </a:lnSpc>
              <a:spcBef>
                <a:spcPts val="1000"/>
              </a:spcBef>
              <a:spcAft>
                <a:spcPts val="0"/>
              </a:spcAft>
              <a:buSzPts val="2600"/>
              <a:buNone/>
            </a:pPr>
            <a:r>
              <a:rPr lang="en-US" sz="2000" dirty="0"/>
              <a:t>Developed and maintained by Facebook, React allows developers to create large web applications that can change data without reloading the page. It is widely used for its efficiency, flexibility, and ease of integration with other libraries and frameworks.</a:t>
            </a:r>
          </a:p>
          <a:p>
            <a:pPr marL="63500" lvl="0" indent="0" algn="l" rtl="0">
              <a:lnSpc>
                <a:spcPct val="90000"/>
              </a:lnSpc>
              <a:spcBef>
                <a:spcPts val="1000"/>
              </a:spcBef>
              <a:spcAft>
                <a:spcPts val="0"/>
              </a:spcAft>
              <a:buSzPts val="2600"/>
              <a:buNone/>
            </a:pPr>
            <a:endParaRPr lang="en-US" sz="2000" b="1" dirty="0"/>
          </a:p>
          <a:p>
            <a:pPr marL="63500" indent="0">
              <a:buNone/>
            </a:pPr>
            <a:r>
              <a:rPr lang="en-US" sz="3600" b="1" dirty="0"/>
              <a:t>  Advantages</a:t>
            </a:r>
          </a:p>
          <a:p>
            <a:pPr marL="63500" indent="0">
              <a:buNone/>
            </a:pPr>
            <a:endParaRPr lang="en-US" sz="500" b="1" dirty="0"/>
          </a:p>
          <a:p>
            <a:r>
              <a:rPr lang="en-US" sz="2000" dirty="0"/>
              <a:t>Component-Based Architecture (Reuseable)</a:t>
            </a:r>
          </a:p>
          <a:p>
            <a:r>
              <a:rPr lang="en-US" sz="2000" dirty="0"/>
              <a:t>Virtual DOM for Performance</a:t>
            </a:r>
          </a:p>
          <a:p>
            <a:r>
              <a:rPr lang="en-US" sz="2000" dirty="0"/>
              <a:t>JSX Syntax</a:t>
            </a:r>
          </a:p>
          <a:p>
            <a:r>
              <a:rPr lang="en-US" sz="2000" dirty="0"/>
              <a:t>SEO Friendly with Server-Side Rendering</a:t>
            </a:r>
          </a:p>
          <a:p>
            <a:r>
              <a:rPr lang="en-US" sz="2000" dirty="0"/>
              <a:t>Rich Ecosystem of Libraries and Tools</a:t>
            </a:r>
          </a:p>
          <a:p>
            <a:endParaRPr lang="en-US" sz="2000" b="1" dirty="0"/>
          </a:p>
          <a:p>
            <a:endParaRPr lang="en-US" sz="2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38"/>
          <p:cNvSpPr txBox="1">
            <a:spLocks noGrp="1"/>
          </p:cNvSpPr>
          <p:nvPr>
            <p:ph type="title"/>
          </p:nvPr>
        </p:nvSpPr>
        <p:spPr>
          <a:xfrm>
            <a:off x="3344007" y="517172"/>
            <a:ext cx="5316416" cy="948464"/>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3700"/>
              <a:buNone/>
            </a:pPr>
            <a:br>
              <a:rPr lang="en-IN" dirty="0"/>
            </a:br>
            <a:endParaRPr dirty="0"/>
          </a:p>
        </p:txBody>
      </p:sp>
      <p:sp>
        <p:nvSpPr>
          <p:cNvPr id="58" name="Google Shape;58;p38"/>
          <p:cNvSpPr txBox="1">
            <a:spLocks noGrp="1"/>
          </p:cNvSpPr>
          <p:nvPr>
            <p:ph type="body" idx="1"/>
          </p:nvPr>
        </p:nvSpPr>
        <p:spPr>
          <a:xfrm>
            <a:off x="530469" y="870439"/>
            <a:ext cx="10515600" cy="5785338"/>
          </a:xfrm>
          <a:prstGeom prst="rect">
            <a:avLst/>
          </a:prstGeom>
          <a:noFill/>
          <a:ln>
            <a:noFill/>
          </a:ln>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2600"/>
              <a:buNone/>
            </a:pPr>
            <a:r>
              <a:rPr lang="en-US" sz="2000" b="1" dirty="0"/>
              <a:t>Component-Based Architecture:</a:t>
            </a:r>
          </a:p>
          <a:p>
            <a:pPr marL="63500" lvl="0" indent="0" algn="l" rtl="0">
              <a:lnSpc>
                <a:spcPct val="90000"/>
              </a:lnSpc>
              <a:spcBef>
                <a:spcPts val="1000"/>
              </a:spcBef>
              <a:spcAft>
                <a:spcPts val="0"/>
              </a:spcAft>
              <a:buSzPts val="2600"/>
              <a:buNone/>
            </a:pPr>
            <a:r>
              <a:rPr lang="en-US" sz="2000" dirty="0"/>
              <a:t>Encourages reusability and modularity, making it easier to manage and maintain code.</a:t>
            </a:r>
          </a:p>
          <a:p>
            <a:pPr marL="63500" lvl="0" indent="0" algn="l" rtl="0">
              <a:lnSpc>
                <a:spcPct val="90000"/>
              </a:lnSpc>
              <a:spcBef>
                <a:spcPts val="1000"/>
              </a:spcBef>
              <a:spcAft>
                <a:spcPts val="0"/>
              </a:spcAft>
              <a:buSzPts val="2600"/>
              <a:buNone/>
            </a:pPr>
            <a:r>
              <a:rPr lang="en-US" sz="2000" b="1" dirty="0"/>
              <a:t>Declarative UI:</a:t>
            </a:r>
          </a:p>
          <a:p>
            <a:pPr marL="63500" lvl="0" indent="0" algn="l" rtl="0">
              <a:lnSpc>
                <a:spcPct val="90000"/>
              </a:lnSpc>
              <a:spcBef>
                <a:spcPts val="1000"/>
              </a:spcBef>
              <a:spcAft>
                <a:spcPts val="0"/>
              </a:spcAft>
              <a:buSzPts val="2600"/>
              <a:buNone/>
            </a:pPr>
            <a:r>
              <a:rPr lang="en-US" sz="2000" dirty="0"/>
              <a:t>Simplifies the process of designing interactive UIs by allowing developers to describe how the UI should look based on the current state.</a:t>
            </a:r>
          </a:p>
          <a:p>
            <a:pPr marL="63500" lvl="0" indent="0" algn="l" rtl="0">
              <a:lnSpc>
                <a:spcPct val="90000"/>
              </a:lnSpc>
              <a:spcBef>
                <a:spcPts val="1000"/>
              </a:spcBef>
              <a:spcAft>
                <a:spcPts val="0"/>
              </a:spcAft>
              <a:buSzPts val="2600"/>
              <a:buNone/>
            </a:pPr>
            <a:r>
              <a:rPr lang="en-US" sz="2000" b="1" dirty="0"/>
              <a:t>Virtual DOM:</a:t>
            </a:r>
          </a:p>
          <a:p>
            <a:pPr marL="63500" lvl="0" indent="0" algn="l" rtl="0">
              <a:lnSpc>
                <a:spcPct val="90000"/>
              </a:lnSpc>
              <a:spcBef>
                <a:spcPts val="1000"/>
              </a:spcBef>
              <a:spcAft>
                <a:spcPts val="0"/>
              </a:spcAft>
              <a:buSzPts val="2600"/>
              <a:buNone/>
            </a:pPr>
            <a:r>
              <a:rPr lang="en-US" sz="2000" dirty="0"/>
              <a:t>Enhances performance by minimizing direct manipulation of the real DOM, leading to faster updates and rendering</a:t>
            </a:r>
            <a:r>
              <a:rPr lang="en-IN" sz="2000" dirty="0"/>
              <a:t> </a:t>
            </a:r>
          </a:p>
          <a:p>
            <a:pPr marL="63500" lvl="0" indent="0" algn="l" rtl="0">
              <a:lnSpc>
                <a:spcPct val="90000"/>
              </a:lnSpc>
              <a:spcBef>
                <a:spcPts val="1000"/>
              </a:spcBef>
              <a:spcAft>
                <a:spcPts val="0"/>
              </a:spcAft>
              <a:buSzPts val="2600"/>
              <a:buNone/>
            </a:pPr>
            <a:r>
              <a:rPr lang="en-US" sz="2000" b="1" dirty="0"/>
              <a:t>JSX Syntax:</a:t>
            </a:r>
          </a:p>
          <a:p>
            <a:pPr marL="63500" lvl="0" indent="0" algn="l" rtl="0">
              <a:lnSpc>
                <a:spcPct val="90000"/>
              </a:lnSpc>
              <a:spcBef>
                <a:spcPts val="1000"/>
              </a:spcBef>
              <a:spcAft>
                <a:spcPts val="0"/>
              </a:spcAft>
              <a:buSzPts val="2600"/>
              <a:buNone/>
            </a:pPr>
            <a:r>
              <a:rPr lang="en-US" sz="2000" dirty="0"/>
              <a:t>Combines HTML-like syntax with JavaScript, making it easier to visualize the UI structure and write components.</a:t>
            </a:r>
          </a:p>
          <a:p>
            <a:pPr marL="63500" lvl="0" indent="0" algn="l" rtl="0">
              <a:lnSpc>
                <a:spcPct val="90000"/>
              </a:lnSpc>
              <a:spcBef>
                <a:spcPts val="1000"/>
              </a:spcBef>
              <a:spcAft>
                <a:spcPts val="0"/>
              </a:spcAft>
              <a:buSzPts val="2600"/>
              <a:buNone/>
            </a:pPr>
            <a:r>
              <a:rPr lang="en-US" sz="2000" b="1" dirty="0"/>
              <a:t>Performance Optimization:</a:t>
            </a:r>
          </a:p>
          <a:p>
            <a:pPr marL="63500" lvl="0" indent="0" algn="l" rtl="0">
              <a:lnSpc>
                <a:spcPct val="90000"/>
              </a:lnSpc>
              <a:spcBef>
                <a:spcPts val="1000"/>
              </a:spcBef>
              <a:spcAft>
                <a:spcPts val="0"/>
              </a:spcAft>
              <a:buSzPts val="2600"/>
              <a:buNone/>
            </a:pPr>
            <a:r>
              <a:rPr lang="en-US" sz="2000" dirty="0"/>
              <a:t>Features like code splitting and lazy loading help improve application performance by loading only the necessary components.</a:t>
            </a: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3" name="Google Shape;73;p40"/>
          <p:cNvSpPr txBox="1">
            <a:spLocks noGrp="1"/>
          </p:cNvSpPr>
          <p:nvPr>
            <p:ph type="body" idx="1"/>
          </p:nvPr>
        </p:nvSpPr>
        <p:spPr>
          <a:xfrm>
            <a:off x="495300" y="1046285"/>
            <a:ext cx="10515600" cy="4765430"/>
          </a:xfrm>
          <a:prstGeom prst="rect">
            <a:avLst/>
          </a:prstGeom>
          <a:noFill/>
          <a:ln>
            <a:noFill/>
          </a:ln>
        </p:spPr>
        <p:txBody>
          <a:bodyPr spcFirstLastPara="1" wrap="square" lIns="91425" tIns="45700" rIns="91425" bIns="45700" anchor="t" anchorCtr="0">
            <a:noAutofit/>
          </a:bodyPr>
          <a:lstStyle/>
          <a:p>
            <a:pPr marL="63500" lvl="0" indent="0" algn="l" rtl="0">
              <a:lnSpc>
                <a:spcPct val="90000"/>
              </a:lnSpc>
              <a:spcBef>
                <a:spcPts val="1000"/>
              </a:spcBef>
              <a:spcAft>
                <a:spcPts val="0"/>
              </a:spcAft>
              <a:buSzPts val="2600"/>
              <a:buNone/>
            </a:pPr>
            <a:r>
              <a:rPr lang="en-US" sz="2000" b="1" dirty="0"/>
              <a:t>Rich Ecosystem:</a:t>
            </a:r>
          </a:p>
          <a:p>
            <a:pPr marL="63500" lvl="0" indent="0" algn="l" rtl="0">
              <a:lnSpc>
                <a:spcPct val="90000"/>
              </a:lnSpc>
              <a:spcBef>
                <a:spcPts val="1000"/>
              </a:spcBef>
              <a:spcAft>
                <a:spcPts val="0"/>
              </a:spcAft>
              <a:buSzPts val="2600"/>
              <a:buNone/>
            </a:pPr>
            <a:r>
              <a:rPr lang="en-US" sz="2000" dirty="0"/>
              <a:t>Offers a wide range of libraries and tools (e.g., React Router, Redux) that enhance functionality and streamline development.</a:t>
            </a:r>
          </a:p>
          <a:p>
            <a:pPr marL="63500" lvl="0" indent="0" algn="l" rtl="0">
              <a:lnSpc>
                <a:spcPct val="90000"/>
              </a:lnSpc>
              <a:spcBef>
                <a:spcPts val="1000"/>
              </a:spcBef>
              <a:spcAft>
                <a:spcPts val="0"/>
              </a:spcAft>
              <a:buSzPts val="2600"/>
              <a:buNone/>
            </a:pPr>
            <a:r>
              <a:rPr lang="en-US" sz="2000" b="1" dirty="0"/>
              <a:t>Strong Community Support:</a:t>
            </a:r>
          </a:p>
          <a:p>
            <a:pPr marL="63500" lvl="0" indent="0" algn="l" rtl="0">
              <a:lnSpc>
                <a:spcPct val="90000"/>
              </a:lnSpc>
              <a:spcBef>
                <a:spcPts val="1000"/>
              </a:spcBef>
              <a:spcAft>
                <a:spcPts val="0"/>
              </a:spcAft>
              <a:buSzPts val="2600"/>
              <a:buNone/>
            </a:pPr>
            <a:r>
              <a:rPr lang="en-US" sz="2000" dirty="0"/>
              <a:t>A large community of developers provides extensive resources, tutorials, and third-party libraries, facilitating learning and problem-solving.</a:t>
            </a:r>
          </a:p>
          <a:p>
            <a:pPr marL="63500" lvl="0" indent="0" algn="l" rtl="0">
              <a:lnSpc>
                <a:spcPct val="90000"/>
              </a:lnSpc>
              <a:spcBef>
                <a:spcPts val="1000"/>
              </a:spcBef>
              <a:spcAft>
                <a:spcPts val="0"/>
              </a:spcAft>
              <a:buSzPts val="2600"/>
              <a:buNone/>
            </a:pPr>
            <a:r>
              <a:rPr lang="en-US" sz="2000" b="1" dirty="0"/>
              <a:t>Easy Integration:</a:t>
            </a:r>
          </a:p>
          <a:p>
            <a:pPr marL="63500" lvl="0" indent="0" algn="l" rtl="0">
              <a:lnSpc>
                <a:spcPct val="90000"/>
              </a:lnSpc>
              <a:spcBef>
                <a:spcPts val="1000"/>
              </a:spcBef>
              <a:spcAft>
                <a:spcPts val="0"/>
              </a:spcAft>
              <a:buSzPts val="2600"/>
              <a:buNone/>
            </a:pPr>
            <a:r>
              <a:rPr lang="en-US" sz="2000" dirty="0"/>
              <a:t>Can be easily integrated with other libraries or existing projects, making it flexible for various development needs.</a:t>
            </a:r>
          </a:p>
          <a:p>
            <a:pPr marL="63500" lvl="0" indent="0" algn="l" rtl="0">
              <a:lnSpc>
                <a:spcPct val="90000"/>
              </a:lnSpc>
              <a:spcBef>
                <a:spcPts val="1000"/>
              </a:spcBef>
              <a:spcAft>
                <a:spcPts val="0"/>
              </a:spcAft>
              <a:buSzPts val="2600"/>
              <a:buNone/>
            </a:pPr>
            <a:r>
              <a:rPr lang="en-US" sz="2000" b="1" dirty="0"/>
              <a:t>Cross-Platform Development:</a:t>
            </a:r>
          </a:p>
          <a:p>
            <a:pPr marL="63500" lvl="0" indent="0" algn="l" rtl="0">
              <a:lnSpc>
                <a:spcPct val="90000"/>
              </a:lnSpc>
              <a:spcBef>
                <a:spcPts val="1000"/>
              </a:spcBef>
              <a:spcAft>
                <a:spcPts val="0"/>
              </a:spcAft>
              <a:buSzPts val="2600"/>
              <a:buNone/>
            </a:pPr>
            <a:r>
              <a:rPr lang="en-US" sz="2000" dirty="0"/>
              <a:t>React Native allows developers to build mobile applications using the same React principles, enabling code reuse across web and mobile platforms.</a:t>
            </a: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a:p>
            <a:pPr marL="63500" lvl="0" indent="0" algn="l" rtl="0">
              <a:lnSpc>
                <a:spcPct val="90000"/>
              </a:lnSpc>
              <a:spcBef>
                <a:spcPts val="1000"/>
              </a:spcBef>
              <a:spcAft>
                <a:spcPts val="0"/>
              </a:spcAft>
              <a:buSzPts val="2600"/>
              <a:buNone/>
            </a:pPr>
            <a:endParaRPr sz="2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838200" y="852855"/>
            <a:ext cx="2895600" cy="12828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700"/>
              <a:buNone/>
            </a:pPr>
            <a:r>
              <a:rPr lang="en-IN" b="1" dirty="0"/>
              <a:t>Components</a:t>
            </a:r>
            <a:endParaRPr dirty="0"/>
          </a:p>
        </p:txBody>
      </p:sp>
      <p:pic>
        <p:nvPicPr>
          <p:cNvPr id="4" name="Picture 3"/>
          <p:cNvPicPr>
            <a:picLocks noChangeAspect="1"/>
          </p:cNvPicPr>
          <p:nvPr/>
        </p:nvPicPr>
        <p:blipFill>
          <a:blip r:embed="rId3"/>
          <a:stretch>
            <a:fillRect/>
          </a:stretch>
        </p:blipFill>
        <p:spPr>
          <a:xfrm>
            <a:off x="1949450" y="1335841"/>
            <a:ext cx="7942695" cy="491356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4"/>
          <p:cNvSpPr txBox="1">
            <a:spLocks noGrp="1"/>
          </p:cNvSpPr>
          <p:nvPr>
            <p:ph type="title"/>
          </p:nvPr>
        </p:nvSpPr>
        <p:spPr>
          <a:xfrm>
            <a:off x="838200" y="852855"/>
            <a:ext cx="2895600" cy="1282844"/>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3700"/>
              <a:buNone/>
            </a:pPr>
            <a:r>
              <a:rPr lang="en-IN" b="1" dirty="0"/>
              <a:t>Components</a:t>
            </a:r>
            <a:endParaRPr dirty="0"/>
          </a:p>
        </p:txBody>
      </p:sp>
      <p:pic>
        <p:nvPicPr>
          <p:cNvPr id="2" name="Picture 1"/>
          <p:cNvPicPr>
            <a:picLocks noChangeAspect="1"/>
          </p:cNvPicPr>
          <p:nvPr/>
        </p:nvPicPr>
        <p:blipFill>
          <a:blip r:embed="rId3"/>
          <a:stretch>
            <a:fillRect/>
          </a:stretch>
        </p:blipFill>
        <p:spPr>
          <a:xfrm>
            <a:off x="2202325" y="1388025"/>
            <a:ext cx="7625166" cy="4855757"/>
          </a:xfrm>
          <a:prstGeom prst="rect">
            <a:avLst/>
          </a:prstGeom>
        </p:spPr>
      </p:pic>
    </p:spTree>
    <p:extLst>
      <p:ext uri="{BB962C8B-B14F-4D97-AF65-F5344CB8AC3E}">
        <p14:creationId xmlns:p14="http://schemas.microsoft.com/office/powerpoint/2010/main" val="240644520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6A6C423-03C6-4E09-9801-39550715CBFF}">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1068</TotalTime>
  <Words>2238</Words>
  <Application>Microsoft Office PowerPoint</Application>
  <PresentationFormat>Widescreen</PresentationFormat>
  <Paragraphs>282</Paragraphs>
  <Slides>31</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Times New Roman</vt:lpstr>
      <vt:lpstr>Bell MT</vt:lpstr>
      <vt:lpstr>Arial Unicode MS</vt:lpstr>
      <vt:lpstr>Office Theme</vt:lpstr>
      <vt:lpstr>Advanced Frontend web Development  React First Steps</vt:lpstr>
      <vt:lpstr>Topics </vt:lpstr>
      <vt:lpstr>Installation of React </vt:lpstr>
      <vt:lpstr>React Extensions (vs code) </vt:lpstr>
      <vt:lpstr>Introduction to React  </vt:lpstr>
      <vt:lpstr> </vt:lpstr>
      <vt:lpstr>PowerPoint Presentation</vt:lpstr>
      <vt:lpstr>Components</vt:lpstr>
      <vt:lpstr>Components</vt:lpstr>
      <vt:lpstr>Components</vt:lpstr>
      <vt:lpstr>Components</vt:lpstr>
      <vt:lpstr>PowerPoint Presentation</vt:lpstr>
      <vt:lpstr>Class Component </vt:lpstr>
      <vt:lpstr>Class Component </vt:lpstr>
      <vt:lpstr>Props (Properties)</vt:lpstr>
      <vt:lpstr>Props (Properties) – Functional Component</vt:lpstr>
      <vt:lpstr>Using Props in a Class Component</vt:lpstr>
      <vt:lpstr>Default Props:</vt:lpstr>
      <vt:lpstr>Exercise </vt:lpstr>
      <vt:lpstr>Solution -1</vt:lpstr>
      <vt:lpstr>Solution - 2</vt:lpstr>
      <vt:lpstr>State</vt:lpstr>
      <vt:lpstr>State</vt:lpstr>
      <vt:lpstr>When to Use State?</vt:lpstr>
      <vt:lpstr>State</vt:lpstr>
      <vt:lpstr>Counter Using State</vt:lpstr>
      <vt:lpstr>Toggle Button (Show/Hide Text)</vt:lpstr>
      <vt:lpstr>Babel</vt:lpstr>
      <vt:lpstr>Babel</vt:lpstr>
      <vt:lpstr>List</vt:lpstr>
      <vt:lpstr>List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Frontend web Development  React First Steps</dc:title>
  <dc:creator>suryakartheek</dc:creator>
  <cp:lastModifiedBy>vivek</cp:lastModifiedBy>
  <cp:revision>40</cp:revision>
  <dcterms:created xsi:type="dcterms:W3CDTF">2024-07-31T08:00:59Z</dcterms:created>
  <dcterms:modified xsi:type="dcterms:W3CDTF">2025-03-28T05:42:27Z</dcterms:modified>
</cp:coreProperties>
</file>