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2f9e02c73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2f9e02c73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2f9e02c73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2f9e02c73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2f9e02c73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2f9e02c73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2f9e02c7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2f9e02c7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idx="1" type="subTitle"/>
          </p:nvPr>
        </p:nvSpPr>
        <p:spPr>
          <a:xfrm>
            <a:off x="311700" y="3449650"/>
            <a:ext cx="8520600" cy="1457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GB" sz="2200">
                <a:solidFill>
                  <a:srgbClr val="FFFFFF"/>
                </a:solidFill>
                <a:latin typeface="Comic Sans MS"/>
                <a:ea typeface="Comic Sans MS"/>
                <a:cs typeface="Comic Sans MS"/>
                <a:sym typeface="Comic Sans MS"/>
              </a:rPr>
              <a:t>COMPUTER SCIENCE ENGINEERING (CSE)</a:t>
            </a:r>
            <a:endParaRPr b="1" sz="2200">
              <a:solidFill>
                <a:srgbClr val="FFFFFF"/>
              </a:solidFill>
              <a:latin typeface="Comic Sans MS"/>
              <a:ea typeface="Comic Sans MS"/>
              <a:cs typeface="Comic Sans MS"/>
              <a:sym typeface="Comic Sans MS"/>
            </a:endParaRPr>
          </a:p>
          <a:p>
            <a:pPr indent="0" lvl="0" marL="0" rtl="0" algn="ctr">
              <a:lnSpc>
                <a:spcPct val="100000"/>
              </a:lnSpc>
              <a:spcBef>
                <a:spcPts val="0"/>
              </a:spcBef>
              <a:spcAft>
                <a:spcPts val="0"/>
              </a:spcAft>
              <a:buClr>
                <a:schemeClr val="dk1"/>
              </a:buClr>
              <a:buSzPts val="1100"/>
              <a:buFont typeface="Arial"/>
              <a:buNone/>
            </a:pPr>
            <a:r>
              <a:rPr b="1" lang="en-GB" sz="2200">
                <a:solidFill>
                  <a:srgbClr val="FFFFFF"/>
                </a:solidFill>
                <a:latin typeface="Comic Sans MS"/>
                <a:ea typeface="Comic Sans MS"/>
                <a:cs typeface="Comic Sans MS"/>
                <a:sym typeface="Comic Sans MS"/>
              </a:rPr>
              <a:t>TECHNO INDIA NJR INSTITUTE OF TECHNOLOGY, UDAIPUR</a:t>
            </a:r>
            <a:endParaRPr b="1" sz="2200">
              <a:solidFill>
                <a:srgbClr val="FFFFFF"/>
              </a:solidFill>
              <a:latin typeface="Comic Sans MS"/>
              <a:ea typeface="Comic Sans MS"/>
              <a:cs typeface="Comic Sans MS"/>
              <a:sym typeface="Comic Sans MS"/>
            </a:endParaRPr>
          </a:p>
          <a:p>
            <a:pPr indent="0" lvl="0" marL="0" rtl="0" algn="ctr">
              <a:lnSpc>
                <a:spcPct val="100000"/>
              </a:lnSpc>
              <a:spcBef>
                <a:spcPts val="0"/>
              </a:spcBef>
              <a:spcAft>
                <a:spcPts val="0"/>
              </a:spcAft>
              <a:buClr>
                <a:schemeClr val="dk1"/>
              </a:buClr>
              <a:buSzPts val="1100"/>
              <a:buFont typeface="Arial"/>
              <a:buNone/>
            </a:pPr>
            <a:r>
              <a:rPr b="1" lang="en-GB" sz="2200">
                <a:solidFill>
                  <a:srgbClr val="FFFFFF"/>
                </a:solidFill>
                <a:latin typeface="Comic Sans MS"/>
                <a:ea typeface="Comic Sans MS"/>
                <a:cs typeface="Comic Sans MS"/>
                <a:sym typeface="Comic Sans MS"/>
              </a:rPr>
              <a:t>MAY 2022</a:t>
            </a:r>
            <a:endParaRPr b="1" sz="2200">
              <a:solidFill>
                <a:srgbClr val="FFFFFF"/>
              </a:solidFill>
              <a:latin typeface="Comic Sans MS"/>
              <a:ea typeface="Comic Sans MS"/>
              <a:cs typeface="Comic Sans MS"/>
              <a:sym typeface="Comic Sans MS"/>
            </a:endParaRPr>
          </a:p>
          <a:p>
            <a:pPr indent="0" lvl="0" marL="0" rtl="0" algn="ctr">
              <a:lnSpc>
                <a:spcPct val="100000"/>
              </a:lnSpc>
              <a:spcBef>
                <a:spcPts val="0"/>
              </a:spcBef>
              <a:spcAft>
                <a:spcPts val="0"/>
              </a:spcAft>
              <a:buSzPts val="2800"/>
              <a:buNone/>
            </a:pPr>
            <a:r>
              <a:t/>
            </a:r>
            <a:endParaRPr sz="3800">
              <a:solidFill>
                <a:srgbClr val="FFFFFF"/>
              </a:solidFill>
              <a:latin typeface="Comic Sans MS"/>
              <a:ea typeface="Comic Sans MS"/>
              <a:cs typeface="Comic Sans MS"/>
              <a:sym typeface="Comic Sans MS"/>
            </a:endParaRPr>
          </a:p>
        </p:txBody>
      </p:sp>
      <p:pic>
        <p:nvPicPr>
          <p:cNvPr id="278" name="Google Shape;278;p13"/>
          <p:cNvPicPr preferRelativeResize="0"/>
          <p:nvPr/>
        </p:nvPicPr>
        <p:blipFill>
          <a:blip r:embed="rId3">
            <a:alphaModFix/>
          </a:blip>
          <a:stretch>
            <a:fillRect/>
          </a:stretch>
        </p:blipFill>
        <p:spPr>
          <a:xfrm>
            <a:off x="3174800" y="304800"/>
            <a:ext cx="3144850" cy="3144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2"/>
          <p:cNvSpPr txBox="1"/>
          <p:nvPr>
            <p:ph type="ctrTitle"/>
          </p:nvPr>
        </p:nvSpPr>
        <p:spPr>
          <a:xfrm>
            <a:off x="2905725" y="1037275"/>
            <a:ext cx="2545500" cy="846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990"/>
              <a:buNone/>
            </a:pPr>
            <a:r>
              <a:rPr lang="en-GB" sz="3040">
                <a:solidFill>
                  <a:srgbClr val="FFFF00"/>
                </a:solidFill>
              </a:rPr>
              <a:t>Conclusion</a:t>
            </a:r>
            <a:endParaRPr sz="3040">
              <a:solidFill>
                <a:srgbClr val="FFFF00"/>
              </a:solidFill>
            </a:endParaRPr>
          </a:p>
        </p:txBody>
      </p:sp>
      <p:sp>
        <p:nvSpPr>
          <p:cNvPr id="334" name="Google Shape;334;p22"/>
          <p:cNvSpPr txBox="1"/>
          <p:nvPr>
            <p:ph idx="1" type="subTitle"/>
          </p:nvPr>
        </p:nvSpPr>
        <p:spPr>
          <a:xfrm>
            <a:off x="874075" y="2351550"/>
            <a:ext cx="74670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application developed will reduce the efforts of user in creating and managing playlist. It will provide better enjoyment to the music listeners by providing the most suitable or appropriate song to the user </a:t>
            </a:r>
            <a:r>
              <a:rPr lang="en-GB"/>
              <a:t>according</a:t>
            </a:r>
            <a:r>
              <a:rPr lang="en-GB"/>
              <a:t> to their current emotion.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3"/>
          <p:cNvSpPr txBox="1"/>
          <p:nvPr>
            <p:ph type="ctrTitle"/>
          </p:nvPr>
        </p:nvSpPr>
        <p:spPr>
          <a:xfrm>
            <a:off x="247425" y="673000"/>
            <a:ext cx="8520600" cy="580800"/>
          </a:xfrm>
          <a:prstGeom prst="rect">
            <a:avLst/>
          </a:prstGeom>
          <a:noFill/>
          <a:ln>
            <a:noFill/>
          </a:ln>
        </p:spPr>
        <p:txBody>
          <a:bodyPr anchorCtr="0" anchor="b" bIns="91425" lIns="91425" spcFirstLastPara="1" rIns="91425" wrap="square" tIns="91425">
            <a:noAutofit/>
          </a:bodyPr>
          <a:lstStyle/>
          <a:p>
            <a:pPr indent="457200" lvl="0" marL="2286000" rtl="0" algn="l">
              <a:lnSpc>
                <a:spcPct val="100000"/>
              </a:lnSpc>
              <a:spcBef>
                <a:spcPts val="1200"/>
              </a:spcBef>
              <a:spcAft>
                <a:spcPts val="1200"/>
              </a:spcAft>
              <a:buSzPts val="990"/>
              <a:buNone/>
            </a:pPr>
            <a:r>
              <a:rPr i="1" lang="en-GB" sz="3000">
                <a:solidFill>
                  <a:srgbClr val="FFFF00"/>
                </a:solidFill>
              </a:rPr>
              <a:t>Future Scope </a:t>
            </a:r>
            <a:endParaRPr i="1" sz="3000">
              <a:solidFill>
                <a:srgbClr val="FFFF00"/>
              </a:solidFill>
            </a:endParaRPr>
          </a:p>
        </p:txBody>
      </p:sp>
      <p:sp>
        <p:nvSpPr>
          <p:cNvPr id="340" name="Google Shape;340;p23"/>
          <p:cNvSpPr txBox="1"/>
          <p:nvPr>
            <p:ph idx="1" type="subTitle"/>
          </p:nvPr>
        </p:nvSpPr>
        <p:spPr>
          <a:xfrm>
            <a:off x="311700" y="1908750"/>
            <a:ext cx="8520600" cy="1631100"/>
          </a:xfrm>
          <a:prstGeom prst="rect">
            <a:avLst/>
          </a:prstGeom>
          <a:noFill/>
          <a:ln>
            <a:noFill/>
          </a:ln>
        </p:spPr>
        <p:txBody>
          <a:bodyPr anchorCtr="0" anchor="t" bIns="91425" lIns="91425" spcFirstLastPara="1" rIns="91425" wrap="square" tIns="91425">
            <a:noAutofit/>
          </a:bodyPr>
          <a:lstStyle/>
          <a:p>
            <a:pPr indent="0" lvl="0" marL="0" rtl="0" algn="l">
              <a:lnSpc>
                <a:spcPct val="87916"/>
              </a:lnSpc>
              <a:spcBef>
                <a:spcPts val="0"/>
              </a:spcBef>
              <a:spcAft>
                <a:spcPts val="0"/>
              </a:spcAft>
              <a:buSzPts val="935"/>
              <a:buNone/>
            </a:pPr>
            <a:r>
              <a:t/>
            </a:r>
            <a:endParaRPr sz="1620"/>
          </a:p>
          <a:p>
            <a:pPr indent="-331470" lvl="0" marL="457200" rtl="0" algn="l">
              <a:lnSpc>
                <a:spcPct val="87916"/>
              </a:lnSpc>
              <a:spcBef>
                <a:spcPts val="0"/>
              </a:spcBef>
              <a:spcAft>
                <a:spcPts val="0"/>
              </a:spcAft>
              <a:buSzPts val="1620"/>
              <a:buChar char="●"/>
            </a:pPr>
            <a:r>
              <a:rPr lang="en-GB" sz="1620"/>
              <a:t>Add voice recognition</a:t>
            </a:r>
            <a:endParaRPr sz="1620"/>
          </a:p>
          <a:p>
            <a:pPr indent="-331470" lvl="0" marL="457200" rtl="0" algn="l">
              <a:lnSpc>
                <a:spcPct val="87916"/>
              </a:lnSpc>
              <a:spcBef>
                <a:spcPts val="0"/>
              </a:spcBef>
              <a:spcAft>
                <a:spcPts val="0"/>
              </a:spcAft>
              <a:buSzPts val="1620"/>
              <a:buChar char="●"/>
            </a:pPr>
            <a:r>
              <a:rPr lang="en-GB" sz="1620"/>
              <a:t>Voice/Facial recognition can be made more efficient</a:t>
            </a:r>
            <a:endParaRPr sz="1620"/>
          </a:p>
          <a:p>
            <a:pPr indent="-331470" lvl="0" marL="457200" rtl="0" algn="l">
              <a:lnSpc>
                <a:spcPct val="87916"/>
              </a:lnSpc>
              <a:spcBef>
                <a:spcPts val="0"/>
              </a:spcBef>
              <a:spcAft>
                <a:spcPts val="0"/>
              </a:spcAft>
              <a:buSzPts val="1620"/>
              <a:buChar char="●"/>
            </a:pPr>
            <a:r>
              <a:rPr lang="en-GB" sz="1535"/>
              <a:t>To design a mechanism that would be helpful in music therapy treatment</a:t>
            </a:r>
            <a:endParaRPr sz="298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4"/>
          <p:cNvSpPr txBox="1"/>
          <p:nvPr>
            <p:ph type="ctrTitle"/>
          </p:nvPr>
        </p:nvSpPr>
        <p:spPr>
          <a:xfrm>
            <a:off x="824000" y="1613813"/>
            <a:ext cx="4255500" cy="18729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b="1" lang="en-GB">
                <a:solidFill>
                  <a:srgbClr val="FFFF00"/>
                </a:solidFill>
              </a:rPr>
              <a:t>Thank You So Much!!</a:t>
            </a:r>
            <a:endParaRPr b="1">
              <a:solidFill>
                <a:srgbClr val="FFFF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3939725" y="340625"/>
            <a:ext cx="4491000" cy="647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73333"/>
              <a:buNone/>
            </a:pPr>
            <a:r>
              <a:rPr b="1" i="1" lang="en-GB" sz="3000">
                <a:solidFill>
                  <a:srgbClr val="FFFF00"/>
                </a:solidFill>
              </a:rPr>
              <a:t>Team </a:t>
            </a:r>
            <a:r>
              <a:rPr i="1" lang="en-GB" sz="3000">
                <a:solidFill>
                  <a:srgbClr val="FFFF00"/>
                </a:solidFill>
              </a:rPr>
              <a:t>12</a:t>
            </a:r>
            <a:r>
              <a:rPr b="1" i="1" lang="en-GB" sz="3000">
                <a:solidFill>
                  <a:srgbClr val="FFFF00"/>
                </a:solidFill>
              </a:rPr>
              <a:t> - KAMB Coders</a:t>
            </a:r>
            <a:endParaRPr b="1" i="1" sz="3000">
              <a:solidFill>
                <a:srgbClr val="FFFF00"/>
              </a:solidFill>
            </a:endParaRPr>
          </a:p>
        </p:txBody>
      </p:sp>
      <p:sp>
        <p:nvSpPr>
          <p:cNvPr id="284" name="Google Shape;284;p14"/>
          <p:cNvSpPr txBox="1"/>
          <p:nvPr>
            <p:ph idx="1" type="subTitle"/>
          </p:nvPr>
        </p:nvSpPr>
        <p:spPr>
          <a:xfrm>
            <a:off x="4679550" y="1293150"/>
            <a:ext cx="2229900" cy="7233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SzPts val="2800"/>
              <a:buNone/>
            </a:pPr>
            <a:r>
              <a:rPr b="1" i="1" lang="en-GB" sz="3500" u="sng">
                <a:solidFill>
                  <a:srgbClr val="FF0000"/>
                </a:solidFill>
              </a:rPr>
              <a:t>Em Music</a:t>
            </a:r>
            <a:endParaRPr b="1" i="1" sz="3500" u="sng">
              <a:solidFill>
                <a:srgbClr val="FF0000"/>
              </a:solidFill>
            </a:endParaRPr>
          </a:p>
        </p:txBody>
      </p:sp>
      <p:sp>
        <p:nvSpPr>
          <p:cNvPr id="285" name="Google Shape;285;p14"/>
          <p:cNvSpPr txBox="1"/>
          <p:nvPr>
            <p:ph idx="1" type="subTitle"/>
          </p:nvPr>
        </p:nvSpPr>
        <p:spPr>
          <a:xfrm>
            <a:off x="4030950" y="2169400"/>
            <a:ext cx="3527100" cy="11925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2800"/>
              <a:buNone/>
            </a:pPr>
            <a:r>
              <a:rPr lang="en-GB" sz="1700"/>
              <a:t>        </a:t>
            </a:r>
            <a:r>
              <a:rPr lang="en-GB" sz="1700">
                <a:latin typeface="Comic Sans MS"/>
                <a:ea typeface="Comic Sans MS"/>
                <a:cs typeface="Comic Sans MS"/>
                <a:sym typeface="Comic Sans MS"/>
              </a:rPr>
              <a:t>Ayush Gadiya</a:t>
            </a:r>
            <a:r>
              <a:rPr lang="en-GB" sz="1700"/>
              <a:t> - 18etccs016</a:t>
            </a:r>
            <a:endParaRPr sz="1700"/>
          </a:p>
          <a:p>
            <a:pPr indent="0" lvl="0" marL="0" rtl="0" algn="ctr">
              <a:lnSpc>
                <a:spcPct val="80000"/>
              </a:lnSpc>
              <a:spcBef>
                <a:spcPts val="0"/>
              </a:spcBef>
              <a:spcAft>
                <a:spcPts val="0"/>
              </a:spcAft>
              <a:buSzPts val="2800"/>
              <a:buNone/>
            </a:pPr>
            <a:r>
              <a:rPr lang="en-GB" sz="1700">
                <a:latin typeface="Comic Sans MS"/>
                <a:ea typeface="Comic Sans MS"/>
                <a:cs typeface="Comic Sans MS"/>
                <a:sym typeface="Comic Sans MS"/>
              </a:rPr>
              <a:t>Bhavika Bhatnagar</a:t>
            </a:r>
            <a:r>
              <a:rPr lang="en-GB" sz="1700"/>
              <a:t> - 18etccs017</a:t>
            </a:r>
            <a:endParaRPr sz="1700"/>
          </a:p>
          <a:p>
            <a:pPr indent="0" lvl="0" marL="0" rtl="0" algn="ctr">
              <a:lnSpc>
                <a:spcPct val="80000"/>
              </a:lnSpc>
              <a:spcBef>
                <a:spcPts val="0"/>
              </a:spcBef>
              <a:spcAft>
                <a:spcPts val="0"/>
              </a:spcAft>
              <a:buSzPts val="2800"/>
              <a:buNone/>
            </a:pPr>
            <a:r>
              <a:rPr lang="en-GB" sz="1700"/>
              <a:t>           </a:t>
            </a:r>
            <a:r>
              <a:rPr lang="en-GB" sz="1700">
                <a:latin typeface="Comic Sans MS"/>
                <a:ea typeface="Comic Sans MS"/>
                <a:cs typeface="Comic Sans MS"/>
                <a:sym typeface="Comic Sans MS"/>
              </a:rPr>
              <a:t>Krithik </a:t>
            </a:r>
            <a:r>
              <a:rPr lang="en-GB" sz="1700">
                <a:latin typeface="Comic Sans MS"/>
                <a:ea typeface="Comic Sans MS"/>
                <a:cs typeface="Comic Sans MS"/>
                <a:sym typeface="Comic Sans MS"/>
              </a:rPr>
              <a:t>Jain</a:t>
            </a:r>
            <a:r>
              <a:rPr lang="en-GB" sz="1700"/>
              <a:t> - 18etccs056</a:t>
            </a:r>
            <a:endParaRPr sz="1700"/>
          </a:p>
          <a:p>
            <a:pPr indent="0" lvl="0" marL="0" rtl="0" algn="ctr">
              <a:lnSpc>
                <a:spcPct val="80000"/>
              </a:lnSpc>
              <a:spcBef>
                <a:spcPts val="0"/>
              </a:spcBef>
              <a:spcAft>
                <a:spcPts val="0"/>
              </a:spcAft>
              <a:buSzPts val="2800"/>
              <a:buNone/>
            </a:pPr>
            <a:r>
              <a:rPr lang="en-GB" sz="1700"/>
              <a:t>   </a:t>
            </a:r>
            <a:r>
              <a:rPr lang="en-GB" sz="1700">
                <a:latin typeface="Comic Sans MS"/>
                <a:ea typeface="Comic Sans MS"/>
                <a:cs typeface="Comic Sans MS"/>
                <a:sym typeface="Comic Sans MS"/>
              </a:rPr>
              <a:t>Muskan Panjwani</a:t>
            </a:r>
            <a:r>
              <a:rPr lang="en-GB" sz="1700"/>
              <a:t> - 18etccs065</a:t>
            </a:r>
            <a:endParaRPr sz="1700"/>
          </a:p>
          <a:p>
            <a:pPr indent="0" lvl="0" marL="0" rtl="0" algn="ctr">
              <a:lnSpc>
                <a:spcPct val="80000"/>
              </a:lnSpc>
              <a:spcBef>
                <a:spcPts val="0"/>
              </a:spcBef>
              <a:spcAft>
                <a:spcPts val="0"/>
              </a:spcAft>
              <a:buSzPts val="2800"/>
              <a:buNone/>
            </a:pPr>
            <a:r>
              <a:t/>
            </a:r>
            <a:endParaRPr sz="1700"/>
          </a:p>
        </p:txBody>
      </p:sp>
      <p:sp>
        <p:nvSpPr>
          <p:cNvPr id="286" name="Google Shape;286;p14"/>
          <p:cNvSpPr txBox="1"/>
          <p:nvPr>
            <p:ph idx="1" type="subTitle"/>
          </p:nvPr>
        </p:nvSpPr>
        <p:spPr>
          <a:xfrm>
            <a:off x="6689950" y="3951000"/>
            <a:ext cx="2488200" cy="1192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solidFill>
                  <a:srgbClr val="FFFFFF"/>
                </a:solidFill>
              </a:rPr>
              <a:t>Submitted To:</a:t>
            </a:r>
            <a:endParaRPr>
              <a:solidFill>
                <a:srgbClr val="FFFFFF"/>
              </a:solidFill>
            </a:endParaRPr>
          </a:p>
          <a:p>
            <a:pPr indent="0" lvl="0" marL="0" rtl="0" algn="l">
              <a:spcBef>
                <a:spcPts val="0"/>
              </a:spcBef>
              <a:spcAft>
                <a:spcPts val="0"/>
              </a:spcAft>
              <a:buSzPts val="1150"/>
              <a:buNone/>
            </a:pPr>
            <a:r>
              <a:rPr b="1" lang="en-GB" sz="1550">
                <a:solidFill>
                  <a:srgbClr val="FFFFFF"/>
                </a:solidFill>
                <a:latin typeface="Arial"/>
                <a:ea typeface="Arial"/>
                <a:cs typeface="Arial"/>
                <a:sym typeface="Arial"/>
              </a:rPr>
              <a:t>Mr. Aaditya Maheshwari</a:t>
            </a:r>
            <a:endParaRPr b="1" sz="1550">
              <a:solidFill>
                <a:srgbClr val="FFFFFF"/>
              </a:solidFill>
              <a:latin typeface="Arial"/>
              <a:ea typeface="Arial"/>
              <a:cs typeface="Arial"/>
              <a:sym typeface="Arial"/>
            </a:endParaRPr>
          </a:p>
          <a:p>
            <a:pPr indent="0" lvl="0" marL="0" rtl="0" algn="ctr">
              <a:lnSpc>
                <a:spcPct val="100000"/>
              </a:lnSpc>
              <a:spcBef>
                <a:spcPts val="0"/>
              </a:spcBef>
              <a:spcAft>
                <a:spcPts val="0"/>
              </a:spcAft>
              <a:buSzPts val="2800"/>
              <a:buNone/>
            </a:pPr>
            <a:r>
              <a:t/>
            </a:r>
            <a:endParaRPr>
              <a:solidFill>
                <a:srgbClr val="FFFFFF"/>
              </a:solidFill>
            </a:endParaRPr>
          </a:p>
        </p:txBody>
      </p:sp>
      <p:pic>
        <p:nvPicPr>
          <p:cNvPr id="287" name="Google Shape;287;p14"/>
          <p:cNvPicPr preferRelativeResize="0"/>
          <p:nvPr/>
        </p:nvPicPr>
        <p:blipFill>
          <a:blip r:embed="rId3">
            <a:alphaModFix/>
          </a:blip>
          <a:stretch>
            <a:fillRect/>
          </a:stretch>
        </p:blipFill>
        <p:spPr>
          <a:xfrm>
            <a:off x="0" y="0"/>
            <a:ext cx="3054625"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5"/>
          <p:cNvSpPr txBox="1"/>
          <p:nvPr>
            <p:ph idx="1" type="subTitle"/>
          </p:nvPr>
        </p:nvSpPr>
        <p:spPr>
          <a:xfrm>
            <a:off x="675750" y="2105575"/>
            <a:ext cx="7792500" cy="5748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112500"/>
              <a:buNone/>
            </a:pPr>
            <a:r>
              <a:t/>
            </a:r>
            <a:endParaRPr/>
          </a:p>
          <a:p>
            <a:pPr indent="-333375" lvl="0" marL="457200" rtl="0" algn="l">
              <a:lnSpc>
                <a:spcPct val="115000"/>
              </a:lnSpc>
              <a:spcBef>
                <a:spcPts val="1200"/>
              </a:spcBef>
              <a:spcAft>
                <a:spcPts val="0"/>
              </a:spcAft>
              <a:buSzPct val="103125"/>
              <a:buChar char="●"/>
            </a:pPr>
            <a:r>
              <a:rPr lang="en-GB" sz="6400"/>
              <a:t>In existing system user has to manually select the songs.</a:t>
            </a:r>
            <a:endParaRPr sz="6400"/>
          </a:p>
          <a:p>
            <a:pPr indent="-333375" lvl="0" marL="457200" rtl="0" algn="l">
              <a:lnSpc>
                <a:spcPct val="115000"/>
              </a:lnSpc>
              <a:spcBef>
                <a:spcPts val="0"/>
              </a:spcBef>
              <a:spcAft>
                <a:spcPts val="0"/>
              </a:spcAft>
              <a:buSzPct val="103125"/>
              <a:buChar char="●"/>
            </a:pPr>
            <a:r>
              <a:rPr lang="en-GB" sz="6400"/>
              <a:t>Randomly played songs may not match</a:t>
            </a:r>
            <a:r>
              <a:rPr lang="en-GB" sz="6400"/>
              <a:t> the mood of the user.</a:t>
            </a:r>
            <a:endParaRPr sz="6400"/>
          </a:p>
          <a:p>
            <a:pPr indent="-330200" lvl="0" marL="457200" rtl="0" algn="l">
              <a:lnSpc>
                <a:spcPct val="115000"/>
              </a:lnSpc>
              <a:spcBef>
                <a:spcPts val="0"/>
              </a:spcBef>
              <a:spcAft>
                <a:spcPts val="0"/>
              </a:spcAft>
              <a:buSzPct val="100000"/>
              <a:buChar char="●"/>
            </a:pPr>
            <a:r>
              <a:rPr lang="en-GB" sz="6400"/>
              <a:t>It is time consuming to create playlists.</a:t>
            </a:r>
            <a:endParaRPr sz="6400"/>
          </a:p>
          <a:p>
            <a:pPr indent="0" lvl="0" marL="0" rtl="0" algn="l">
              <a:lnSpc>
                <a:spcPct val="115000"/>
              </a:lnSpc>
              <a:spcBef>
                <a:spcPts val="1200"/>
              </a:spcBef>
              <a:spcAft>
                <a:spcPts val="1200"/>
              </a:spcAft>
              <a:buSzPct val="28125"/>
              <a:buNone/>
            </a:pPr>
            <a:r>
              <a:t/>
            </a:r>
            <a:endParaRPr sz="6400"/>
          </a:p>
        </p:txBody>
      </p:sp>
      <p:sp>
        <p:nvSpPr>
          <p:cNvPr id="293" name="Google Shape;293;p15"/>
          <p:cNvSpPr txBox="1"/>
          <p:nvPr>
            <p:ph type="ctrTitle"/>
          </p:nvPr>
        </p:nvSpPr>
        <p:spPr>
          <a:xfrm>
            <a:off x="412200" y="698850"/>
            <a:ext cx="8453100" cy="723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i="1" lang="en-GB" sz="2800">
                <a:solidFill>
                  <a:srgbClr val="FFFF00"/>
                </a:solidFill>
              </a:rPr>
              <a:t>Drawbacks in current system present in market </a:t>
            </a:r>
            <a:endParaRPr i="1" sz="2800">
              <a:solidFill>
                <a:srgbClr val="FFFF00"/>
              </a:solidFill>
            </a:endParaRPr>
          </a:p>
          <a:p>
            <a:pPr indent="0" lvl="0" marL="1828800" rtl="0" algn="l">
              <a:lnSpc>
                <a:spcPct val="100000"/>
              </a:lnSpc>
              <a:spcBef>
                <a:spcPts val="0"/>
              </a:spcBef>
              <a:spcAft>
                <a:spcPts val="0"/>
              </a:spcAft>
              <a:buSzPct val="111111"/>
              <a:buNone/>
            </a:pPr>
            <a:r>
              <a:t/>
            </a:r>
            <a:endParaRPr i="1" sz="2800">
              <a:solidFill>
                <a:srgbClr val="FFFF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idx="1" type="subTitle"/>
          </p:nvPr>
        </p:nvSpPr>
        <p:spPr>
          <a:xfrm>
            <a:off x="379150" y="2423100"/>
            <a:ext cx="8655900" cy="13398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FFFFFF"/>
              </a:buClr>
              <a:buSzPts val="1600"/>
              <a:buChar char="●"/>
            </a:pPr>
            <a:r>
              <a:rPr lang="en-GB">
                <a:solidFill>
                  <a:srgbClr val="FFFFFF"/>
                </a:solidFill>
              </a:rPr>
              <a:t>The main concept of this project is to play songs based on the emotions of the user.</a:t>
            </a:r>
            <a:endParaRPr>
              <a:solidFill>
                <a:srgbClr val="FFFFFF"/>
              </a:solidFill>
            </a:endParaRPr>
          </a:p>
          <a:p>
            <a:pPr indent="-330200" lvl="0" marL="457200" rtl="0" algn="l">
              <a:lnSpc>
                <a:spcPct val="100000"/>
              </a:lnSpc>
              <a:spcBef>
                <a:spcPts val="0"/>
              </a:spcBef>
              <a:spcAft>
                <a:spcPts val="0"/>
              </a:spcAft>
              <a:buClr>
                <a:srgbClr val="FFFFFF"/>
              </a:buClr>
              <a:buSzPts val="1600"/>
              <a:buChar char="●"/>
            </a:pPr>
            <a:r>
              <a:rPr lang="en-GB">
                <a:solidFill>
                  <a:srgbClr val="FFFFFF"/>
                </a:solidFill>
              </a:rPr>
              <a:t>It aims to provide user-preferred music that matches with the user emotions.</a:t>
            </a:r>
            <a:endParaRPr>
              <a:solidFill>
                <a:srgbClr val="FFFFFF"/>
              </a:solidFill>
            </a:endParaRPr>
          </a:p>
          <a:p>
            <a:pPr indent="-330200" lvl="0" marL="457200" rtl="0" algn="l">
              <a:lnSpc>
                <a:spcPct val="100000"/>
              </a:lnSpc>
              <a:spcBef>
                <a:spcPts val="0"/>
              </a:spcBef>
              <a:spcAft>
                <a:spcPts val="0"/>
              </a:spcAft>
              <a:buClr>
                <a:srgbClr val="FFFFFF"/>
              </a:buClr>
              <a:buSzPts val="1600"/>
              <a:buChar char="●"/>
            </a:pPr>
            <a:r>
              <a:rPr lang="en-GB">
                <a:solidFill>
                  <a:srgbClr val="FFFFFF"/>
                </a:solidFill>
              </a:rPr>
              <a:t>It aims to bridge the gap between user and machine understanding.</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p:txBody>
      </p:sp>
      <p:sp>
        <p:nvSpPr>
          <p:cNvPr id="299" name="Google Shape;299;p16"/>
          <p:cNvSpPr txBox="1"/>
          <p:nvPr>
            <p:ph type="ctrTitle"/>
          </p:nvPr>
        </p:nvSpPr>
        <p:spPr>
          <a:xfrm>
            <a:off x="3047475" y="1127650"/>
            <a:ext cx="3047400" cy="6237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2800"/>
              <a:buNone/>
            </a:pPr>
            <a:r>
              <a:rPr i="1" lang="en-GB" sz="3000">
                <a:solidFill>
                  <a:srgbClr val="FFFF00"/>
                </a:solidFill>
              </a:rPr>
              <a:t>Our Purpose</a:t>
            </a:r>
            <a:endParaRPr i="1" sz="3000">
              <a:solidFill>
                <a:srgbClr val="FFFF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ctrTitle"/>
          </p:nvPr>
        </p:nvSpPr>
        <p:spPr>
          <a:xfrm>
            <a:off x="376325" y="2646825"/>
            <a:ext cx="8751900" cy="1738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t/>
            </a:r>
            <a:endParaRPr b="0" sz="1600">
              <a:latin typeface="Nunito"/>
              <a:ea typeface="Nunito"/>
              <a:cs typeface="Nunito"/>
              <a:sym typeface="Nunito"/>
            </a:endParaRPr>
          </a:p>
          <a:p>
            <a:pPr indent="0" lvl="0" marL="0" rtl="0" algn="ctr">
              <a:lnSpc>
                <a:spcPct val="100000"/>
              </a:lnSpc>
              <a:spcBef>
                <a:spcPts val="0"/>
              </a:spcBef>
              <a:spcAft>
                <a:spcPts val="0"/>
              </a:spcAft>
              <a:buSzPts val="990"/>
              <a:buNone/>
            </a:pPr>
            <a:r>
              <a:rPr b="0" lang="en-GB" sz="1600">
                <a:latin typeface="Nunito"/>
                <a:ea typeface="Nunito"/>
                <a:cs typeface="Nunito"/>
                <a:sym typeface="Nunito"/>
              </a:rPr>
              <a:t>An emotion-based music player is a novel approach that helps the user to play songs according to the emotions/expressions of the user.</a:t>
            </a:r>
            <a:endParaRPr b="0" sz="1600">
              <a:latin typeface="Nunito"/>
              <a:ea typeface="Nunito"/>
              <a:cs typeface="Nunito"/>
              <a:sym typeface="Nunito"/>
            </a:endParaRPr>
          </a:p>
          <a:p>
            <a:pPr indent="0" lvl="0" marL="0" rtl="0" algn="l">
              <a:lnSpc>
                <a:spcPct val="100000"/>
              </a:lnSpc>
              <a:spcBef>
                <a:spcPts val="0"/>
              </a:spcBef>
              <a:spcAft>
                <a:spcPts val="0"/>
              </a:spcAft>
              <a:buSzPts val="990"/>
              <a:buNone/>
            </a:pPr>
            <a:r>
              <a:t/>
            </a:r>
            <a:endParaRPr b="0" sz="1600">
              <a:highlight>
                <a:srgbClr val="FFFFFF"/>
              </a:highlight>
              <a:latin typeface="Nunito"/>
              <a:ea typeface="Nunito"/>
              <a:cs typeface="Nunito"/>
              <a:sym typeface="Nunito"/>
            </a:endParaRPr>
          </a:p>
          <a:p>
            <a:pPr indent="0" lvl="0" marL="0" rtl="0" algn="ctr">
              <a:lnSpc>
                <a:spcPct val="100000"/>
              </a:lnSpc>
              <a:spcBef>
                <a:spcPts val="0"/>
              </a:spcBef>
              <a:spcAft>
                <a:spcPts val="0"/>
              </a:spcAft>
              <a:buSzPts val="990"/>
              <a:buNone/>
            </a:pPr>
            <a:r>
              <a:rPr b="0" lang="en-GB" sz="1600">
                <a:latin typeface="Nunito"/>
                <a:ea typeface="Nunito"/>
                <a:cs typeface="Nunito"/>
                <a:sym typeface="Nunito"/>
              </a:rPr>
              <a:t> It reduces user load to face the task of manually browsing the playlist of songs and choosing songs that support their current mood and behavior. It recognizes the facial emotions of the user and plays the songs according to their emotion.</a:t>
            </a:r>
            <a:endParaRPr b="0" sz="1600">
              <a:highlight>
                <a:srgbClr val="FFFFFF"/>
              </a:highlight>
              <a:latin typeface="Nunito"/>
              <a:ea typeface="Nunito"/>
              <a:cs typeface="Nunito"/>
              <a:sym typeface="Nunito"/>
            </a:endParaRPr>
          </a:p>
          <a:p>
            <a:pPr indent="0" lvl="0" marL="0" rtl="0" algn="ctr">
              <a:lnSpc>
                <a:spcPct val="100000"/>
              </a:lnSpc>
              <a:spcBef>
                <a:spcPts val="0"/>
              </a:spcBef>
              <a:spcAft>
                <a:spcPts val="0"/>
              </a:spcAft>
              <a:buSzPts val="990"/>
              <a:buNone/>
            </a:pPr>
            <a:r>
              <a:rPr b="0" lang="en-GB" sz="1600">
                <a:latin typeface="Nunito"/>
                <a:ea typeface="Nunito"/>
                <a:cs typeface="Nunito"/>
                <a:sym typeface="Nunito"/>
              </a:rPr>
              <a:t>  </a:t>
            </a:r>
            <a:endParaRPr b="0" sz="1600">
              <a:latin typeface="Nunito"/>
              <a:ea typeface="Nunito"/>
              <a:cs typeface="Nunito"/>
              <a:sym typeface="Nunito"/>
            </a:endParaRPr>
          </a:p>
        </p:txBody>
      </p:sp>
      <p:sp>
        <p:nvSpPr>
          <p:cNvPr id="305" name="Google Shape;305;p17"/>
          <p:cNvSpPr txBox="1"/>
          <p:nvPr>
            <p:ph idx="1" type="subTitle"/>
          </p:nvPr>
        </p:nvSpPr>
        <p:spPr>
          <a:xfrm>
            <a:off x="3359400" y="1243800"/>
            <a:ext cx="2978700" cy="5613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800"/>
              <a:buNone/>
            </a:pPr>
            <a:r>
              <a:rPr b="1" i="1" lang="en-GB" sz="3000">
                <a:solidFill>
                  <a:srgbClr val="FFFF00"/>
                </a:solidFill>
                <a:latin typeface="Maven Pro"/>
                <a:ea typeface="Maven Pro"/>
                <a:cs typeface="Maven Pro"/>
                <a:sym typeface="Maven Pro"/>
              </a:rPr>
              <a:t>About Project</a:t>
            </a:r>
            <a:endParaRPr b="1" i="1" sz="3000">
              <a:solidFill>
                <a:srgbClr val="FFFF00"/>
              </a:solidFill>
              <a:latin typeface="Maven Pro"/>
              <a:ea typeface="Maven Pro"/>
              <a:cs typeface="Maven Pro"/>
              <a:sym typeface="Maven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1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p1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20"/>
          <p:cNvPicPr preferRelativeResize="0"/>
          <p:nvPr/>
        </p:nvPicPr>
        <p:blipFill rotWithShape="1">
          <a:blip r:embed="rId3">
            <a:alphaModFix/>
          </a:blip>
          <a:srcRect b="0" l="0" r="0" t="0"/>
          <a:stretch/>
        </p:blipFill>
        <p:spPr>
          <a:xfrm>
            <a:off x="6476650" y="421463"/>
            <a:ext cx="2419350" cy="4300576"/>
          </a:xfrm>
          <a:prstGeom prst="rect">
            <a:avLst/>
          </a:prstGeom>
          <a:noFill/>
          <a:ln>
            <a:noFill/>
          </a:ln>
        </p:spPr>
      </p:pic>
      <p:pic>
        <p:nvPicPr>
          <p:cNvPr id="321" name="Google Shape;321;p20"/>
          <p:cNvPicPr preferRelativeResize="0"/>
          <p:nvPr/>
        </p:nvPicPr>
        <p:blipFill>
          <a:blip r:embed="rId4">
            <a:alphaModFix/>
          </a:blip>
          <a:stretch>
            <a:fillRect/>
          </a:stretch>
        </p:blipFill>
        <p:spPr>
          <a:xfrm>
            <a:off x="593875" y="404100"/>
            <a:ext cx="2590950" cy="4335299"/>
          </a:xfrm>
          <a:prstGeom prst="rect">
            <a:avLst/>
          </a:prstGeom>
          <a:noFill/>
          <a:ln>
            <a:noFill/>
          </a:ln>
        </p:spPr>
      </p:pic>
      <p:sp>
        <p:nvSpPr>
          <p:cNvPr id="322" name="Google Shape;322;p20"/>
          <p:cNvSpPr txBox="1"/>
          <p:nvPr/>
        </p:nvSpPr>
        <p:spPr>
          <a:xfrm>
            <a:off x="3641250" y="1802725"/>
            <a:ext cx="25911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300">
                <a:solidFill>
                  <a:srgbClr val="FFFF00"/>
                </a:solidFill>
                <a:latin typeface="Maven Pro"/>
                <a:ea typeface="Maven Pro"/>
                <a:cs typeface="Maven Pro"/>
                <a:sym typeface="Maven Pro"/>
              </a:rPr>
              <a:t>UI of Mobile App</a:t>
            </a:r>
            <a:endParaRPr b="1" sz="2300">
              <a:solidFill>
                <a:srgbClr val="FFFF00"/>
              </a:solidFill>
              <a:latin typeface="Maven Pro"/>
              <a:ea typeface="Maven Pro"/>
              <a:cs typeface="Maven Pro"/>
              <a:sym typeface="Maven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ctrTitle"/>
          </p:nvPr>
        </p:nvSpPr>
        <p:spPr>
          <a:xfrm>
            <a:off x="311700" y="629350"/>
            <a:ext cx="8520600" cy="730500"/>
          </a:xfrm>
          <a:prstGeom prst="rect">
            <a:avLst/>
          </a:prstGeom>
          <a:noFill/>
          <a:ln>
            <a:noFill/>
          </a:ln>
        </p:spPr>
        <p:txBody>
          <a:bodyPr anchorCtr="0" anchor="ctr" bIns="91425" lIns="91425" spcFirstLastPara="1" rIns="91425" wrap="square" tIns="91425">
            <a:normAutofit/>
          </a:bodyPr>
          <a:lstStyle/>
          <a:p>
            <a:pPr indent="0" lvl="0" marL="0" rtl="0" algn="ctr">
              <a:lnSpc>
                <a:spcPct val="115000"/>
              </a:lnSpc>
              <a:spcBef>
                <a:spcPts val="1200"/>
              </a:spcBef>
              <a:spcAft>
                <a:spcPts val="1200"/>
              </a:spcAft>
              <a:buSzPts val="990"/>
              <a:buNone/>
            </a:pPr>
            <a:r>
              <a:rPr i="1" lang="en-GB" sz="3020">
                <a:solidFill>
                  <a:srgbClr val="FFFF00"/>
                </a:solidFill>
              </a:rPr>
              <a:t>Drawbacks of Projects</a:t>
            </a:r>
            <a:endParaRPr i="1" sz="4370">
              <a:solidFill>
                <a:srgbClr val="FFFF00"/>
              </a:solidFill>
            </a:endParaRPr>
          </a:p>
        </p:txBody>
      </p:sp>
      <p:sp>
        <p:nvSpPr>
          <p:cNvPr id="328" name="Google Shape;328;p21"/>
          <p:cNvSpPr txBox="1"/>
          <p:nvPr>
            <p:ph idx="1" type="subTitle"/>
          </p:nvPr>
        </p:nvSpPr>
        <p:spPr>
          <a:xfrm>
            <a:off x="932400" y="1875450"/>
            <a:ext cx="6439800" cy="986100"/>
          </a:xfrm>
          <a:prstGeom prst="rect">
            <a:avLst/>
          </a:prstGeom>
          <a:noFill/>
          <a:ln>
            <a:noFill/>
          </a:ln>
        </p:spPr>
        <p:txBody>
          <a:bodyPr anchorCtr="0" anchor="t" bIns="91425" lIns="91425" spcFirstLastPara="1" rIns="91425" wrap="square" tIns="91425">
            <a:noAutofit/>
          </a:bodyPr>
          <a:lstStyle/>
          <a:p>
            <a:pPr indent="-330200" lvl="0" marL="457200" rtl="0" algn="l">
              <a:lnSpc>
                <a:spcPct val="80000"/>
              </a:lnSpc>
              <a:spcBef>
                <a:spcPts val="0"/>
              </a:spcBef>
              <a:spcAft>
                <a:spcPts val="0"/>
              </a:spcAft>
              <a:buSzPts val="1600"/>
              <a:buChar char="●"/>
            </a:pPr>
            <a:r>
              <a:rPr lang="en-GB"/>
              <a:t>Need proper lighting to recognize facial expression</a:t>
            </a:r>
            <a:endParaRPr/>
          </a:p>
          <a:p>
            <a:pPr indent="-330200" lvl="0" marL="457200" rtl="0" algn="l">
              <a:lnSpc>
                <a:spcPct val="80000"/>
              </a:lnSpc>
              <a:spcBef>
                <a:spcPts val="0"/>
              </a:spcBef>
              <a:spcAft>
                <a:spcPts val="0"/>
              </a:spcAft>
              <a:buSzPts val="1600"/>
              <a:buChar char="●"/>
            </a:pPr>
            <a:r>
              <a:rPr lang="en-GB"/>
              <a:t>Need an active internet connection</a:t>
            </a:r>
            <a:endParaRPr/>
          </a:p>
          <a:p>
            <a:pPr indent="-330200" lvl="0" marL="457200" rtl="0" algn="l">
              <a:lnSpc>
                <a:spcPct val="80000"/>
              </a:lnSpc>
              <a:spcBef>
                <a:spcPts val="0"/>
              </a:spcBef>
              <a:spcAft>
                <a:spcPts val="0"/>
              </a:spcAft>
              <a:buSzPts val="1600"/>
              <a:buChar char="●"/>
            </a:pPr>
            <a:r>
              <a:rPr lang="en-GB"/>
              <a:t>A more Accurate Playlist can be generated</a:t>
            </a:r>
            <a:endParaRPr/>
          </a:p>
          <a:p>
            <a:pPr indent="0" lvl="0" marL="914400" rtl="0" algn="l">
              <a:lnSpc>
                <a:spcPct val="80000"/>
              </a:lnSpc>
              <a:spcBef>
                <a:spcPts val="0"/>
              </a:spcBef>
              <a:spcAft>
                <a:spcPts val="0"/>
              </a:spcAft>
              <a:buSzPts val="2800"/>
              <a:buNone/>
            </a:pPr>
            <a:r>
              <a:t/>
            </a:r>
            <a:endParaRPr/>
          </a:p>
          <a:p>
            <a:pPr indent="0" lvl="0" marL="914400" rtl="0" algn="l">
              <a:lnSpc>
                <a:spcPct val="80000"/>
              </a:lnSpc>
              <a:spcBef>
                <a:spcPts val="0"/>
              </a:spcBef>
              <a:spcAft>
                <a:spcPts val="0"/>
              </a:spcAft>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