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MBALENGUNUNU/Bigdata-foodinsecurity-africa/tree/main" TargetMode="External"/><Relationship Id="rId2" Type="http://schemas.openxmlformats.org/officeDocument/2006/relationships/hyperlink" Target="mailto:kambalengununudaniel@g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964302" y="348793"/>
            <a:ext cx="8263396" cy="1434443"/>
          </a:xfrm>
        </p:spPr>
        <p:txBody>
          <a:bodyPr/>
          <a:lstStyle/>
          <a:p>
            <a:r>
              <a:rPr lang="en-US" dirty="0"/>
              <a:t>Food Insecurity Analysis in African Countries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619037" y="2679568"/>
            <a:ext cx="8689976" cy="2684283"/>
          </a:xfrm>
        </p:spPr>
        <p:txBody>
          <a:bodyPr>
            <a:normAutofit/>
          </a:bodyPr>
          <a:lstStyle/>
          <a:p>
            <a:r>
              <a:rPr lang="en-US" dirty="0"/>
              <a:t>Big Data Analytics Capstone </a:t>
            </a:r>
            <a:r>
              <a:rPr lang="en-US" dirty="0" smtClean="0"/>
              <a:t>Project</a:t>
            </a:r>
          </a:p>
          <a:p>
            <a:r>
              <a:rPr lang="en-US" dirty="0"/>
              <a:t>INSY 8413: Introduction to </a:t>
            </a:r>
            <a:r>
              <a:rPr lang="en-US" dirty="0" smtClean="0"/>
              <a:t>Big </a:t>
            </a:r>
            <a:r>
              <a:rPr lang="en-US" dirty="0"/>
              <a:t>Data </a:t>
            </a:r>
            <a:r>
              <a:rPr lang="en-US" dirty="0" smtClean="0"/>
              <a:t>Analytics</a:t>
            </a:r>
          </a:p>
          <a:p>
            <a:r>
              <a:rPr lang="en-US" b="1" dirty="0"/>
              <a:t>Student:</a:t>
            </a:r>
            <a:r>
              <a:rPr lang="en-US" dirty="0"/>
              <a:t> </a:t>
            </a:r>
            <a:r>
              <a:rPr lang="en-US" dirty="0" smtClean="0"/>
              <a:t>KAMBALE </a:t>
            </a:r>
            <a:r>
              <a:rPr lang="en-US" dirty="0" err="1" smtClean="0"/>
              <a:t>nGUNUNU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Instructor:</a:t>
            </a:r>
            <a:r>
              <a:rPr lang="en-US" dirty="0"/>
              <a:t> Eric </a:t>
            </a:r>
            <a:r>
              <a:rPr lang="en-US" dirty="0" err="1"/>
              <a:t>Maniraguha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/>
              <a:t>Date:</a:t>
            </a:r>
            <a:r>
              <a:rPr lang="en-US" dirty="0"/>
              <a:t> July 26, 2025</a:t>
            </a:r>
          </a:p>
        </p:txBody>
      </p:sp>
    </p:spTree>
    <p:extLst>
      <p:ext uri="{BB962C8B-B14F-4D97-AF65-F5344CB8AC3E}">
        <p14:creationId xmlns:p14="http://schemas.microsoft.com/office/powerpoint/2010/main" val="660473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149" y="260299"/>
            <a:ext cx="10364451" cy="899197"/>
          </a:xfrm>
        </p:spPr>
        <p:txBody>
          <a:bodyPr/>
          <a:lstStyle/>
          <a:p>
            <a:r>
              <a:rPr lang="en-US" dirty="0"/>
              <a:t>Project Introduction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913774" y="1282046"/>
            <a:ext cx="10363826" cy="4509154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/>
              <a:t>Problem Statement</a:t>
            </a:r>
          </a:p>
          <a:p>
            <a:r>
              <a:rPr lang="en-US" sz="3300" i="1" cap="none" dirty="0" smtClean="0"/>
              <a:t>"can we identify patterns and predict food insecurity levels across </a:t>
            </a:r>
            <a:r>
              <a:rPr lang="en-US" sz="3300" i="1" cap="none" dirty="0" err="1" smtClean="0"/>
              <a:t>african</a:t>
            </a:r>
            <a:r>
              <a:rPr lang="en-US" sz="3300" i="1" cap="none" dirty="0" smtClean="0"/>
              <a:t> countries using </a:t>
            </a:r>
            <a:r>
              <a:rPr lang="en-US" sz="3300" i="1" cap="none" dirty="0" err="1" smtClean="0"/>
              <a:t>faostat</a:t>
            </a:r>
            <a:r>
              <a:rPr lang="en-US" sz="3300" i="1" cap="none" dirty="0" smtClean="0"/>
              <a:t> data to inform intervention strategies?"</a:t>
            </a:r>
            <a:endParaRPr lang="en-US" sz="3300" cap="none" dirty="0" smtClean="0"/>
          </a:p>
          <a:p>
            <a:r>
              <a:rPr lang="en-US" b="1" dirty="0" smtClean="0"/>
              <a:t>Dataset </a:t>
            </a:r>
            <a:r>
              <a:rPr lang="en-US" b="1" dirty="0"/>
              <a:t>Overview</a:t>
            </a:r>
          </a:p>
          <a:p>
            <a:r>
              <a:rPr lang="en-US" b="1" dirty="0"/>
              <a:t>Source:</a:t>
            </a:r>
            <a:r>
              <a:rPr lang="en-US" dirty="0"/>
              <a:t> FAOSTAT Food Security Indicators</a:t>
            </a:r>
          </a:p>
          <a:p>
            <a:r>
              <a:rPr lang="en-US" b="1" dirty="0"/>
              <a:t>Size:</a:t>
            </a:r>
            <a:r>
              <a:rPr lang="en-US" dirty="0"/>
              <a:t> 306 records, 12 features</a:t>
            </a:r>
          </a:p>
          <a:p>
            <a:r>
              <a:rPr lang="en-US" b="1" dirty="0"/>
              <a:t>Coverage:</a:t>
            </a:r>
            <a:r>
              <a:rPr lang="en-US" dirty="0"/>
              <a:t> African countries (2021-2023)</a:t>
            </a:r>
          </a:p>
          <a:p>
            <a:r>
              <a:rPr lang="en-US" b="1" dirty="0"/>
              <a:t>Key Indicators:</a:t>
            </a:r>
            <a:r>
              <a:rPr lang="en-US" dirty="0"/>
              <a:t> Undernourishment, severe food insecurity prevalence</a:t>
            </a:r>
          </a:p>
          <a:p>
            <a:r>
              <a:rPr lang="en-US" b="1" dirty="0"/>
              <a:t>Objectives</a:t>
            </a:r>
          </a:p>
          <a:p>
            <a:r>
              <a:rPr lang="en-US" dirty="0"/>
              <a:t>Analyze food insecurity patterns</a:t>
            </a:r>
          </a:p>
          <a:p>
            <a:r>
              <a:rPr lang="en-US" dirty="0"/>
              <a:t>Apply multiple ML models</a:t>
            </a:r>
          </a:p>
          <a:p>
            <a:r>
              <a:rPr lang="en-US" dirty="0"/>
              <a:t>Provide actionable insights for policy makers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432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Data Preprocessing</a:t>
            </a:r>
          </a:p>
          <a:p>
            <a:r>
              <a:rPr lang="en-US" b="1" dirty="0"/>
              <a:t>Missing Values:</a:t>
            </a:r>
            <a:r>
              <a:rPr lang="en-US" dirty="0"/>
              <a:t> Handled strategically (98.7% completeness)</a:t>
            </a:r>
          </a:p>
          <a:p>
            <a:r>
              <a:rPr lang="en-US" b="1" dirty="0"/>
              <a:t>Outliers:</a:t>
            </a:r>
            <a:r>
              <a:rPr lang="en-US" dirty="0"/>
              <a:t> IQR method applied (0 outliers detected)</a:t>
            </a:r>
          </a:p>
          <a:p>
            <a:r>
              <a:rPr lang="en-US" b="1" dirty="0"/>
              <a:t>Transformations:</a:t>
            </a:r>
            <a:r>
              <a:rPr lang="en-US" dirty="0"/>
              <a:t> Label encoding, log transformation, feature engineering</a:t>
            </a:r>
          </a:p>
          <a:p>
            <a:r>
              <a:rPr lang="en-US" b="1" dirty="0"/>
              <a:t>Machine Learning Models</a:t>
            </a:r>
          </a:p>
          <a:p>
            <a:r>
              <a:rPr lang="en-US" b="1" dirty="0"/>
              <a:t>K-Means Clustering:</a:t>
            </a:r>
            <a:r>
              <a:rPr lang="en-US" dirty="0"/>
              <a:t> Group countries by vulnerability patterns</a:t>
            </a:r>
          </a:p>
          <a:p>
            <a:r>
              <a:rPr lang="en-US" b="1" dirty="0"/>
              <a:t>Ensemble Classification:</a:t>
            </a:r>
            <a:r>
              <a:rPr lang="en-US" dirty="0"/>
              <a:t> Random Forest + Decision Tree voting</a:t>
            </a:r>
          </a:p>
          <a:p>
            <a:r>
              <a:rPr lang="en-US" b="1" dirty="0"/>
              <a:t>Linear Regression:</a:t>
            </a:r>
            <a:r>
              <a:rPr lang="en-US" dirty="0"/>
              <a:t> Predict continuous food insecurity values</a:t>
            </a:r>
          </a:p>
          <a:p>
            <a:r>
              <a:rPr lang="en-US" b="1" dirty="0"/>
              <a:t>Innovation Components</a:t>
            </a:r>
          </a:p>
          <a:p>
            <a:r>
              <a:rPr lang="en-US" b="1" dirty="0"/>
              <a:t>Custom Vulnerability Index:</a:t>
            </a:r>
            <a:r>
              <a:rPr lang="en-US" dirty="0"/>
              <a:t> Multi-factor risk assessment</a:t>
            </a:r>
          </a:p>
          <a:p>
            <a:r>
              <a:rPr lang="en-US" b="1" dirty="0"/>
              <a:t>Ensemble Clustering:</a:t>
            </a:r>
            <a:r>
              <a:rPr lang="en-US" dirty="0"/>
              <a:t> K-Means + Hierarchical combination</a:t>
            </a:r>
          </a:p>
        </p:txBody>
      </p:sp>
    </p:spTree>
    <p:extLst>
      <p:ext uri="{BB962C8B-B14F-4D97-AF65-F5344CB8AC3E}">
        <p14:creationId xmlns:p14="http://schemas.microsoft.com/office/powerpoint/2010/main" val="198484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13774" y="118896"/>
            <a:ext cx="10364451" cy="644675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256741859"/>
              </p:ext>
            </p:extLst>
          </p:nvPr>
        </p:nvGraphicFramePr>
        <p:xfrm>
          <a:off x="2717434" y="4430599"/>
          <a:ext cx="7704843" cy="1938150"/>
        </p:xfrm>
        <a:graphic>
          <a:graphicData uri="http://schemas.openxmlformats.org/drawingml/2006/table">
            <a:tbl>
              <a:tblPr/>
              <a:tblGrid>
                <a:gridCol w="2568281">
                  <a:extLst>
                    <a:ext uri="{9D8B030D-6E8A-4147-A177-3AD203B41FA5}">
                      <a16:colId xmlns:a16="http://schemas.microsoft.com/office/drawing/2014/main" val="649678311"/>
                    </a:ext>
                  </a:extLst>
                </a:gridCol>
                <a:gridCol w="2568281">
                  <a:extLst>
                    <a:ext uri="{9D8B030D-6E8A-4147-A177-3AD203B41FA5}">
                      <a16:colId xmlns:a16="http://schemas.microsoft.com/office/drawing/2014/main" val="2638587641"/>
                    </a:ext>
                  </a:extLst>
                </a:gridCol>
                <a:gridCol w="2568281">
                  <a:extLst>
                    <a:ext uri="{9D8B030D-6E8A-4147-A177-3AD203B41FA5}">
                      <a16:colId xmlns:a16="http://schemas.microsoft.com/office/drawing/2014/main" val="3266612352"/>
                    </a:ext>
                  </a:extLst>
                </a:gridCol>
              </a:tblGrid>
              <a:tr h="46926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56620"/>
                  </a:ext>
                </a:extLst>
              </a:tr>
              <a:tr h="530370">
                <a:tc>
                  <a:txBody>
                    <a:bodyPr/>
                    <a:lstStyle/>
                    <a:p>
                      <a:r>
                        <a:rPr lang="en-US"/>
                        <a:t>K-Means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Silhouette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Good (&gt;0.5)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418216"/>
                  </a:ext>
                </a:extLst>
              </a:tr>
              <a:tr h="469260">
                <a:tc>
                  <a:txBody>
                    <a:bodyPr/>
                    <a:lstStyle/>
                    <a:p>
                      <a:r>
                        <a:rPr lang="en-US" dirty="0"/>
                        <a:t>Classification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F1-Score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 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8111150"/>
                  </a:ext>
                </a:extLst>
              </a:tr>
              <a:tr h="469260">
                <a:tc>
                  <a:txBody>
                    <a:bodyPr/>
                    <a:lstStyle/>
                    <a:p>
                      <a:r>
                        <a:rPr lang="en-US"/>
                        <a:t>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R²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532878"/>
                  </a:ext>
                </a:extLst>
              </a:tr>
            </a:tbl>
          </a:graphicData>
        </a:graphic>
      </p:graphicFrame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394541" y="1319763"/>
            <a:ext cx="10350630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Statistics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 Food Insecurity: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41.65%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Range: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0.1% - 126.1%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(minimal missing values)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2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Performance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 country clustering by vulnerability levels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correlation between food insecurity indicators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 vulnerability index successfully ranks countries by risk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4970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b="1" dirty="0"/>
              <a:t>Immediate Actions</a:t>
            </a:r>
          </a:p>
          <a:p>
            <a:r>
              <a:rPr lang="en-US" b="1" dirty="0"/>
              <a:t>Priority Focus:</a:t>
            </a:r>
            <a:r>
              <a:rPr lang="en-US" dirty="0"/>
              <a:t> Countries in highest vulnerability cluster</a:t>
            </a:r>
          </a:p>
          <a:p>
            <a:r>
              <a:rPr lang="en-US" b="1" dirty="0"/>
              <a:t>Resource Allocation:</a:t>
            </a:r>
            <a:r>
              <a:rPr lang="en-US" dirty="0"/>
              <a:t> Use vulnerability index for intervention prioritization</a:t>
            </a:r>
          </a:p>
          <a:p>
            <a:r>
              <a:rPr lang="en-US" b="1" dirty="0"/>
              <a:t>Emergency Response:</a:t>
            </a:r>
            <a:r>
              <a:rPr lang="en-US" dirty="0"/>
              <a:t> Target severe food insecurity indicators</a:t>
            </a:r>
          </a:p>
          <a:p>
            <a:r>
              <a:rPr lang="en-US" b="1" dirty="0"/>
              <a:t>Strategic Interventions</a:t>
            </a:r>
          </a:p>
          <a:p>
            <a:r>
              <a:rPr lang="en-US" b="1" dirty="0"/>
              <a:t>Regional Partnerships:</a:t>
            </a:r>
            <a:r>
              <a:rPr lang="en-US" dirty="0"/>
              <a:t> Leverage clustering results for cooperation</a:t>
            </a:r>
          </a:p>
          <a:p>
            <a:r>
              <a:rPr lang="en-US" b="1" dirty="0"/>
              <a:t>Early Warning Systems:</a:t>
            </a:r>
            <a:r>
              <a:rPr lang="en-US" dirty="0"/>
              <a:t> Implement predictive monitoring</a:t>
            </a:r>
          </a:p>
          <a:p>
            <a:r>
              <a:rPr lang="en-US" b="1" dirty="0"/>
              <a:t>Policy Integration:</a:t>
            </a:r>
            <a:r>
              <a:rPr lang="en-US" dirty="0"/>
              <a:t> Evidence-based intervention strategies</a:t>
            </a:r>
          </a:p>
          <a:p>
            <a:r>
              <a:rPr lang="en-US" b="1" dirty="0"/>
              <a:t>Implementation</a:t>
            </a:r>
          </a:p>
          <a:p>
            <a:r>
              <a:rPr lang="en-US" dirty="0"/>
              <a:t>Deploy Power BI dashboard for stakeholder monitoring</a:t>
            </a:r>
          </a:p>
          <a:p>
            <a:r>
              <a:rPr lang="en-US" dirty="0"/>
              <a:t>Establish threshold-based alert mechanisms</a:t>
            </a:r>
          </a:p>
          <a:p>
            <a:r>
              <a:rPr lang="en-US" dirty="0"/>
              <a:t>Share methodology for replication in other regions</a:t>
            </a:r>
          </a:p>
        </p:txBody>
      </p:sp>
    </p:spTree>
    <p:extLst>
      <p:ext uri="{BB962C8B-B14F-4D97-AF65-F5344CB8AC3E}">
        <p14:creationId xmlns:p14="http://schemas.microsoft.com/office/powerpoint/2010/main" val="919655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9558" y="0"/>
            <a:ext cx="9656816" cy="757796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913774" y="857840"/>
            <a:ext cx="10363826" cy="493336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Short-term (6 months)</a:t>
            </a:r>
          </a:p>
          <a:p>
            <a:r>
              <a:rPr lang="en-US" dirty="0"/>
              <a:t>Expand to all African countries</a:t>
            </a:r>
          </a:p>
          <a:p>
            <a:r>
              <a:rPr lang="en-US" dirty="0"/>
              <a:t>Real-time data integration</a:t>
            </a:r>
          </a:p>
          <a:p>
            <a:r>
              <a:rPr lang="en-US" dirty="0"/>
              <a:t>Mobile dashboard development</a:t>
            </a:r>
          </a:p>
          <a:p>
            <a:r>
              <a:rPr lang="en-US" b="1" dirty="0"/>
              <a:t>Medium-term (1-2 years)</a:t>
            </a:r>
          </a:p>
          <a:p>
            <a:r>
              <a:rPr lang="en-US" dirty="0"/>
              <a:t>Deep learning models (LSTM for time series)</a:t>
            </a:r>
          </a:p>
          <a:p>
            <a:r>
              <a:rPr lang="en-US" dirty="0"/>
              <a:t>Multi-source data integration (climate, economic)</a:t>
            </a:r>
          </a:p>
          <a:p>
            <a:r>
              <a:rPr lang="en-US" dirty="0"/>
              <a:t>Causal analysis for intervention effectiveness</a:t>
            </a:r>
          </a:p>
          <a:p>
            <a:r>
              <a:rPr lang="en-US" b="1" dirty="0"/>
              <a:t>Long-term Vision</a:t>
            </a:r>
          </a:p>
          <a:p>
            <a:r>
              <a:rPr lang="en-US" dirty="0"/>
              <a:t>AI-powered intervention recommendations</a:t>
            </a:r>
          </a:p>
          <a:p>
            <a:r>
              <a:rPr lang="en-US" dirty="0"/>
              <a:t>Global food security monitoring platform</a:t>
            </a:r>
          </a:p>
          <a:p>
            <a:r>
              <a:rPr lang="en-US" dirty="0"/>
              <a:t>Policy simulation capabilities</a:t>
            </a:r>
          </a:p>
          <a:p>
            <a:r>
              <a:rPr lang="en-US" b="1" dirty="0"/>
              <a:t>Next Steps</a:t>
            </a:r>
          </a:p>
          <a:p>
            <a:r>
              <a:rPr lang="en-US" dirty="0"/>
              <a:t>Collaborate with FAO for enhanced data access</a:t>
            </a:r>
          </a:p>
          <a:p>
            <a:r>
              <a:rPr lang="en-US" dirty="0"/>
              <a:t>Pilot implementation in select countries</a:t>
            </a:r>
          </a:p>
          <a:p>
            <a:r>
              <a:rPr lang="en-US" dirty="0"/>
              <a:t>Academic publication of methodology</a:t>
            </a:r>
          </a:p>
        </p:txBody>
      </p:sp>
    </p:spTree>
    <p:extLst>
      <p:ext uri="{BB962C8B-B14F-4D97-AF65-F5344CB8AC3E}">
        <p14:creationId xmlns:p14="http://schemas.microsoft.com/office/powerpoint/2010/main" val="3591882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28934" y="0"/>
            <a:ext cx="10364451" cy="99346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3"/>
          </p:nvPr>
        </p:nvSpPr>
        <p:spPr>
          <a:xfrm>
            <a:off x="913774" y="1178352"/>
            <a:ext cx="10363826" cy="4612848"/>
          </a:xfrm>
        </p:spPr>
        <p:txBody>
          <a:bodyPr>
            <a:normAutofit/>
          </a:bodyPr>
          <a:lstStyle/>
          <a:p>
            <a:r>
              <a:rPr lang="en-US" b="1" dirty="0" smtClean="0"/>
              <a:t>Contact </a:t>
            </a:r>
            <a:r>
              <a:rPr lang="en-US" b="1" dirty="0"/>
              <a:t>Information:</a:t>
            </a:r>
            <a:endParaRPr lang="en-US" dirty="0"/>
          </a:p>
          <a:p>
            <a:r>
              <a:rPr lang="en-US" b="1" dirty="0"/>
              <a:t>Email:</a:t>
            </a:r>
            <a:r>
              <a:rPr lang="en-US" dirty="0"/>
              <a:t> </a:t>
            </a:r>
            <a:r>
              <a:rPr lang="en-US" sz="1800" cap="none" dirty="0" smtClean="0">
                <a:hlinkClick r:id="rId2"/>
              </a:rPr>
              <a:t>kambalengununudaniel@gmail.com</a:t>
            </a:r>
            <a:endParaRPr lang="en-US" sz="1800" cap="none" dirty="0" smtClean="0"/>
          </a:p>
          <a:p>
            <a:r>
              <a:rPr lang="en-US" b="1" dirty="0" smtClean="0"/>
              <a:t>GitHub:</a:t>
            </a:r>
            <a:r>
              <a:rPr lang="en-US" dirty="0"/>
              <a:t> </a:t>
            </a:r>
            <a:r>
              <a:rPr lang="en-US" cap="none" dirty="0" smtClean="0">
                <a:hlinkClick r:id="rId3"/>
              </a:rPr>
              <a:t>https://github.com/kambalengununu/bigdata-foodinsecurity-africa/tree/main</a:t>
            </a:r>
            <a:endParaRPr lang="en-US" cap="none" dirty="0" smtClean="0"/>
          </a:p>
          <a:p>
            <a:r>
              <a:rPr lang="en-US" b="1" dirty="0" smtClean="0"/>
              <a:t>Project Deliverables:</a:t>
            </a:r>
            <a:endParaRPr lang="en-US" dirty="0" smtClean="0"/>
          </a:p>
          <a:p>
            <a:r>
              <a:rPr lang="en-US" dirty="0" smtClean="0"/>
              <a:t>Python </a:t>
            </a:r>
            <a:r>
              <a:rPr lang="en-US" dirty="0"/>
              <a:t>analysis code</a:t>
            </a:r>
          </a:p>
          <a:p>
            <a:r>
              <a:rPr lang="en-US" dirty="0"/>
              <a:t>Power BI interactive dashboard</a:t>
            </a:r>
          </a:p>
          <a:p>
            <a:r>
              <a:rPr lang="en-US" dirty="0"/>
              <a:t>Comprehensive documentation</a:t>
            </a:r>
          </a:p>
          <a:p>
            <a:r>
              <a:rPr lang="en-US" i="1" dirty="0" smtClean="0"/>
              <a:t>"</a:t>
            </a:r>
            <a:r>
              <a:rPr lang="en-US" i="1" cap="none" dirty="0" smtClean="0"/>
              <a:t>excellence is not just about grades—it's about integrity, growth, and purpose."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386956"/>
      </p:ext>
    </p:extLst>
  </p:cSld>
  <p:clrMapOvr>
    <a:masterClrMapping/>
  </p:clrMapOvr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27</TotalTime>
  <Words>438</Words>
  <Application>Microsoft Office PowerPoint</Application>
  <PresentationFormat>Grand écran</PresentationFormat>
  <Paragraphs>91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Ronds dans l’eau</vt:lpstr>
      <vt:lpstr>Food Insecurity Analysis in African Countries</vt:lpstr>
      <vt:lpstr>Project Introduction</vt:lpstr>
      <vt:lpstr>Methodology</vt:lpstr>
      <vt:lpstr>Results</vt:lpstr>
      <vt:lpstr>Recommendations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Insecurity Analysis in African Countries</dc:title>
  <dc:creator>BOND-FILS</dc:creator>
  <cp:lastModifiedBy>BOND-FILS</cp:lastModifiedBy>
  <cp:revision>3</cp:revision>
  <dcterms:created xsi:type="dcterms:W3CDTF">2025-08-04T07:36:22Z</dcterms:created>
  <dcterms:modified xsi:type="dcterms:W3CDTF">2025-08-04T08:03:34Z</dcterms:modified>
</cp:coreProperties>
</file>