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77" r:id="rId6"/>
    <p:sldId id="260" r:id="rId7"/>
    <p:sldId id="261" r:id="rId8"/>
    <p:sldId id="262" r:id="rId9"/>
    <p:sldId id="267" r:id="rId10"/>
    <p:sldId id="264" r:id="rId11"/>
    <p:sldId id="273" r:id="rId12"/>
    <p:sldId id="272" r:id="rId13"/>
    <p:sldId id="274" r:id="rId14"/>
    <p:sldId id="263" r:id="rId15"/>
    <p:sldId id="275" r:id="rId16"/>
    <p:sldId id="265" r:id="rId17"/>
  </p:sldIdLst>
  <p:sldSz cx="18288000" cy="10287000"/>
  <p:notesSz cx="6858000" cy="9144000"/>
  <p:embeddedFontLst>
    <p:embeddedFont>
      <p:font typeface="Antonio Bold" panose="020B0604020202020204" charset="0"/>
      <p:regular r:id="rId18"/>
    </p:embeddedFont>
    <p:embeddedFont>
      <p:font typeface="Antonio Ultra-Bold" panose="020B0604020202020204" charset="0"/>
      <p:regular r:id="rId19"/>
    </p:embeddedFont>
    <p:embeddedFont>
      <p:font typeface="Poppins" panose="00000500000000000000" pitchFamily="2" charset="0"/>
      <p:regular r:id="rId20"/>
      <p:bold r:id="rId21"/>
      <p:italic r:id="rId22"/>
      <p:boldItalic r:id="rId23"/>
    </p:embeddedFont>
    <p:embeddedFont>
      <p:font typeface="Poppins Bold" panose="00000800000000000000"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175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4.svg"/><Relationship Id="rId7"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31.sv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33.sv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hyperlink" Target="https://papers.ssrn.com/sol3/papers.cfm?abstract_id=3661426" TargetMode="External"/><Relationship Id="rId3" Type="http://schemas.openxmlformats.org/officeDocument/2006/relationships/image" Target="../media/image4.svg"/><Relationship Id="rId7" Type="http://schemas.openxmlformats.org/officeDocument/2006/relationships/hyperlink" Target="https://www.researchgate.net/publication/378889627_Early-Stage_Disease_Prediction_from_Various_Symptoms_Using_Machine_Learning_Models"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www.nature.com/articles/s41598-024-62278-7?u" TargetMode="External"/><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hyperlink" Target="https://www.researchgate.net/publication/359461868_Symptoms-Based_Disease_Prediction_Using_Big_data_Analytics"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www.ijpmh.latticescipub.com/wp-content/uploads/papers/v4i6/G92340811922.pdf?" TargetMode="External"/><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8581"/>
        </a:solidFill>
        <a:effectLst/>
      </p:bgPr>
    </p:bg>
    <p:spTree>
      <p:nvGrpSpPr>
        <p:cNvPr id="1" name=""/>
        <p:cNvGrpSpPr/>
        <p:nvPr/>
      </p:nvGrpSpPr>
      <p:grpSpPr>
        <a:xfrm>
          <a:off x="0" y="0"/>
          <a:ext cx="0" cy="0"/>
          <a:chOff x="0" y="0"/>
          <a:chExt cx="0" cy="0"/>
        </a:xfrm>
      </p:grpSpPr>
      <p:sp>
        <p:nvSpPr>
          <p:cNvPr id="2" name="Freeform 2"/>
          <p:cNvSpPr/>
          <p:nvPr/>
        </p:nvSpPr>
        <p:spPr>
          <a:xfrm>
            <a:off x="9734345" y="1028700"/>
            <a:ext cx="7960083" cy="12060732"/>
          </a:xfrm>
          <a:custGeom>
            <a:avLst/>
            <a:gdLst/>
            <a:ahLst/>
            <a:cxnLst/>
            <a:rect l="l" t="t" r="r" b="b"/>
            <a:pathLst>
              <a:path w="7960083" h="12060732">
                <a:moveTo>
                  <a:pt x="0" y="0"/>
                </a:moveTo>
                <a:lnTo>
                  <a:pt x="7960083" y="0"/>
                </a:lnTo>
                <a:lnTo>
                  <a:pt x="7960083" y="12060732"/>
                </a:lnTo>
                <a:lnTo>
                  <a:pt x="0" y="120607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755259" y="8496300"/>
            <a:ext cx="19043259" cy="3086100"/>
            <a:chOff x="0" y="0"/>
            <a:chExt cx="5015509" cy="812800"/>
          </a:xfrm>
        </p:grpSpPr>
        <p:sp>
          <p:nvSpPr>
            <p:cNvPr id="4" name="Freeform 4"/>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5" name="TextBox 5"/>
            <p:cNvSpPr txBox="1"/>
            <p:nvPr/>
          </p:nvSpPr>
          <p:spPr>
            <a:xfrm>
              <a:off x="0" y="-38100"/>
              <a:ext cx="5015509"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253768" y="8496300"/>
            <a:ext cx="15921577" cy="3086100"/>
            <a:chOff x="0" y="0"/>
            <a:chExt cx="4193337" cy="812800"/>
          </a:xfrm>
        </p:grpSpPr>
        <p:sp>
          <p:nvSpPr>
            <p:cNvPr id="7" name="Freeform 7"/>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8" name="TextBox 8"/>
            <p:cNvSpPr txBox="1"/>
            <p:nvPr/>
          </p:nvSpPr>
          <p:spPr>
            <a:xfrm>
              <a:off x="0" y="-38100"/>
              <a:ext cx="4193337"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5375442" y="8496300"/>
            <a:ext cx="14519442" cy="3086100"/>
            <a:chOff x="0" y="0"/>
            <a:chExt cx="3824051" cy="812800"/>
          </a:xfrm>
        </p:grpSpPr>
        <p:sp>
          <p:nvSpPr>
            <p:cNvPr id="10" name="Freeform 10"/>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1" name="TextBox 11"/>
            <p:cNvSpPr txBox="1"/>
            <p:nvPr/>
          </p:nvSpPr>
          <p:spPr>
            <a:xfrm>
              <a:off x="0" y="-38100"/>
              <a:ext cx="3824051"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1028700" y="7353300"/>
            <a:ext cx="5819918" cy="157010"/>
            <a:chOff x="0" y="0"/>
            <a:chExt cx="1532818" cy="41352"/>
          </a:xfrm>
        </p:grpSpPr>
        <p:sp>
          <p:nvSpPr>
            <p:cNvPr id="13" name="Freeform 13"/>
            <p:cNvSpPr/>
            <p:nvPr/>
          </p:nvSpPr>
          <p:spPr>
            <a:xfrm>
              <a:off x="0" y="0"/>
              <a:ext cx="1532818" cy="41352"/>
            </a:xfrm>
            <a:custGeom>
              <a:avLst/>
              <a:gdLst/>
              <a:ahLst/>
              <a:cxnLst/>
              <a:rect l="l" t="t" r="r" b="b"/>
              <a:pathLst>
                <a:path w="1532818" h="41352">
                  <a:moveTo>
                    <a:pt x="20676" y="0"/>
                  </a:moveTo>
                  <a:lnTo>
                    <a:pt x="1512142" y="0"/>
                  </a:lnTo>
                  <a:cubicBezTo>
                    <a:pt x="1517625" y="0"/>
                    <a:pt x="1522884" y="2178"/>
                    <a:pt x="1526762" y="6056"/>
                  </a:cubicBezTo>
                  <a:cubicBezTo>
                    <a:pt x="1530640" y="9933"/>
                    <a:pt x="1532818" y="15192"/>
                    <a:pt x="1532818" y="20676"/>
                  </a:cubicBezTo>
                  <a:lnTo>
                    <a:pt x="1532818" y="20676"/>
                  </a:lnTo>
                  <a:cubicBezTo>
                    <a:pt x="1532818" y="32095"/>
                    <a:pt x="1523561" y="41352"/>
                    <a:pt x="1512142" y="41352"/>
                  </a:cubicBezTo>
                  <a:lnTo>
                    <a:pt x="20676" y="41352"/>
                  </a:lnTo>
                  <a:cubicBezTo>
                    <a:pt x="15192" y="41352"/>
                    <a:pt x="9933" y="39174"/>
                    <a:pt x="6056" y="35296"/>
                  </a:cubicBezTo>
                  <a:cubicBezTo>
                    <a:pt x="2178" y="31419"/>
                    <a:pt x="0" y="26160"/>
                    <a:pt x="0" y="20676"/>
                  </a:cubicBezTo>
                  <a:lnTo>
                    <a:pt x="0" y="20676"/>
                  </a:lnTo>
                  <a:cubicBezTo>
                    <a:pt x="0" y="15192"/>
                    <a:pt x="2178" y="9933"/>
                    <a:pt x="6056" y="6056"/>
                  </a:cubicBezTo>
                  <a:cubicBezTo>
                    <a:pt x="9933" y="2178"/>
                    <a:pt x="15192" y="0"/>
                    <a:pt x="20676" y="0"/>
                  </a:cubicBezTo>
                  <a:close/>
                </a:path>
              </a:pathLst>
            </a:custGeom>
            <a:solidFill>
              <a:srgbClr val="FFFFFF"/>
            </a:solidFill>
          </p:spPr>
        </p:sp>
        <p:sp>
          <p:nvSpPr>
            <p:cNvPr id="14" name="TextBox 14"/>
            <p:cNvSpPr txBox="1"/>
            <p:nvPr/>
          </p:nvSpPr>
          <p:spPr>
            <a:xfrm>
              <a:off x="0" y="-38100"/>
              <a:ext cx="1532818" cy="79452"/>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TextBox 16"/>
          <p:cNvSpPr txBox="1"/>
          <p:nvPr/>
        </p:nvSpPr>
        <p:spPr>
          <a:xfrm>
            <a:off x="1028700" y="1943100"/>
            <a:ext cx="10782300" cy="5313891"/>
          </a:xfrm>
          <a:prstGeom prst="rect">
            <a:avLst/>
          </a:prstGeom>
        </p:spPr>
        <p:txBody>
          <a:bodyPr wrap="square" lIns="0" tIns="0" rIns="0" bIns="0" rtlCol="0" anchor="t">
            <a:spAutoFit/>
          </a:bodyPr>
          <a:lstStyle/>
          <a:p>
            <a:pPr algn="l">
              <a:lnSpc>
                <a:spcPts val="14213"/>
              </a:lnSpc>
            </a:pPr>
            <a:r>
              <a:rPr lang="en-US" sz="9600" b="1" dirty="0">
                <a:solidFill>
                  <a:srgbClr val="FFFFFF"/>
                </a:solidFill>
                <a:latin typeface="Antonio Ultra-Bold"/>
                <a:ea typeface="Antonio Ultra-Bold"/>
                <a:cs typeface="Antonio Ultra-Bold"/>
                <a:sym typeface="Antonio Ultra-Bold"/>
              </a:rPr>
              <a:t>Disease Identification System Using Symptoms</a:t>
            </a:r>
          </a:p>
        </p:txBody>
      </p:sp>
      <p:sp>
        <p:nvSpPr>
          <p:cNvPr id="17" name="TextBox 17"/>
          <p:cNvSpPr txBox="1"/>
          <p:nvPr/>
        </p:nvSpPr>
        <p:spPr>
          <a:xfrm>
            <a:off x="1333500" y="8712994"/>
            <a:ext cx="3924300" cy="615553"/>
          </a:xfrm>
          <a:prstGeom prst="rect">
            <a:avLst/>
          </a:prstGeom>
        </p:spPr>
        <p:txBody>
          <a:bodyPr wrap="square" lIns="0" tIns="0" rIns="0" bIns="0" rtlCol="0" anchor="t">
            <a:spAutoFit/>
          </a:bodyPr>
          <a:lstStyle/>
          <a:p>
            <a:pPr algn="l"/>
            <a:r>
              <a:rPr lang="en-US" sz="2000" b="1" dirty="0">
                <a:solidFill>
                  <a:srgbClr val="FFFFFF"/>
                </a:solidFill>
                <a:latin typeface="Poppins"/>
                <a:ea typeface="Poppins"/>
                <a:cs typeface="Poppins"/>
                <a:sym typeface="Poppins"/>
              </a:rPr>
              <a:t>Presenting by: </a:t>
            </a:r>
          </a:p>
          <a:p>
            <a:pPr algn="l"/>
            <a:r>
              <a:rPr lang="en-US" sz="2000" dirty="0">
                <a:solidFill>
                  <a:srgbClr val="FFFFFF"/>
                </a:solidFill>
                <a:latin typeface="Poppins"/>
                <a:ea typeface="Poppins"/>
                <a:cs typeface="Poppins"/>
                <a:sym typeface="Poppins"/>
              </a:rPr>
              <a:t>K. Ranga Sai</a:t>
            </a:r>
          </a:p>
        </p:txBody>
      </p:sp>
      <p:sp>
        <p:nvSpPr>
          <p:cNvPr id="22" name="TextBox 17">
            <a:extLst>
              <a:ext uri="{FF2B5EF4-FFF2-40B4-BE49-F238E27FC236}">
                <a16:creationId xmlns:a16="http://schemas.microsoft.com/office/drawing/2014/main" id="{287C90AF-84BA-396A-CCAA-F69534299D7E}"/>
              </a:ext>
            </a:extLst>
          </p:cNvPr>
          <p:cNvSpPr txBox="1"/>
          <p:nvPr/>
        </p:nvSpPr>
        <p:spPr>
          <a:xfrm>
            <a:off x="9563100" y="8724900"/>
            <a:ext cx="3924300" cy="615553"/>
          </a:xfrm>
          <a:prstGeom prst="rect">
            <a:avLst/>
          </a:prstGeom>
        </p:spPr>
        <p:txBody>
          <a:bodyPr wrap="square" lIns="0" tIns="0" rIns="0" bIns="0" rtlCol="0" anchor="t">
            <a:spAutoFit/>
          </a:bodyPr>
          <a:lstStyle/>
          <a:p>
            <a:pPr algn="l"/>
            <a:r>
              <a:rPr lang="en-US" sz="2000" b="1" dirty="0">
                <a:solidFill>
                  <a:srgbClr val="FFFFFF"/>
                </a:solidFill>
                <a:latin typeface="Poppins"/>
                <a:ea typeface="Poppins"/>
                <a:cs typeface="Poppins"/>
                <a:sym typeface="Poppins"/>
              </a:rPr>
              <a:t>Course instructor:</a:t>
            </a:r>
          </a:p>
          <a:p>
            <a:pPr algn="l"/>
            <a:r>
              <a:rPr lang="en-US" sz="2000" dirty="0" err="1">
                <a:solidFill>
                  <a:srgbClr val="FFFFFF"/>
                </a:solidFill>
                <a:latin typeface="Poppins"/>
                <a:ea typeface="Poppins"/>
                <a:cs typeface="Poppins"/>
                <a:sym typeface="Poppins"/>
              </a:rPr>
              <a:t>Srinivasrao</a:t>
            </a:r>
            <a:r>
              <a:rPr lang="en-US" sz="2000" dirty="0">
                <a:solidFill>
                  <a:srgbClr val="FFFFFF"/>
                </a:solidFill>
                <a:latin typeface="Poppins"/>
                <a:ea typeface="Poppins"/>
                <a:cs typeface="Poppins"/>
                <a:sym typeface="Poppins"/>
              </a:rPr>
              <a:t> </a:t>
            </a:r>
            <a:r>
              <a:rPr lang="en-US" sz="2000" dirty="0" err="1">
                <a:solidFill>
                  <a:srgbClr val="FFFFFF"/>
                </a:solidFill>
                <a:latin typeface="Poppins"/>
                <a:ea typeface="Poppins"/>
                <a:cs typeface="Poppins"/>
                <a:sym typeface="Poppins"/>
              </a:rPr>
              <a:t>Kunchala</a:t>
            </a:r>
            <a:endParaRPr lang="en-US" sz="2000" dirty="0">
              <a:solidFill>
                <a:srgbClr val="FFFFFF"/>
              </a:solidFill>
              <a:latin typeface="Poppins"/>
              <a:ea typeface="Poppins"/>
              <a:cs typeface="Poppins"/>
              <a:sym typeface="Poppins"/>
            </a:endParaRPr>
          </a:p>
        </p:txBody>
      </p:sp>
      <p:sp>
        <p:nvSpPr>
          <p:cNvPr id="23" name="TextBox 17">
            <a:extLst>
              <a:ext uri="{FF2B5EF4-FFF2-40B4-BE49-F238E27FC236}">
                <a16:creationId xmlns:a16="http://schemas.microsoft.com/office/drawing/2014/main" id="{FFA8DEC0-088C-DD83-2F06-26F09E003690}"/>
              </a:ext>
            </a:extLst>
          </p:cNvPr>
          <p:cNvSpPr txBox="1"/>
          <p:nvPr/>
        </p:nvSpPr>
        <p:spPr>
          <a:xfrm>
            <a:off x="2514600" y="800100"/>
            <a:ext cx="7943645" cy="861774"/>
          </a:xfrm>
          <a:prstGeom prst="rect">
            <a:avLst/>
          </a:prstGeom>
        </p:spPr>
        <p:txBody>
          <a:bodyPr wrap="square" lIns="0" tIns="0" rIns="0" bIns="0" rtlCol="0" anchor="t">
            <a:spAutoFit/>
          </a:bodyPr>
          <a:lstStyle/>
          <a:p>
            <a:pPr algn="ctr"/>
            <a:r>
              <a:rPr lang="en-US" sz="2800" b="1" dirty="0">
                <a:solidFill>
                  <a:srgbClr val="FFFFFF"/>
                </a:solidFill>
                <a:latin typeface="Poppins"/>
                <a:ea typeface="Poppins"/>
                <a:cs typeface="Poppins"/>
                <a:sym typeface="Poppins"/>
              </a:rPr>
              <a:t>SCHOOL OF INFORMATICS DEPARTMENT OF COMPUTER SCIENCE</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48581"/>
        </a:solidFill>
        <a:effectLst/>
      </p:bgPr>
    </p:bg>
    <p:spTree>
      <p:nvGrpSpPr>
        <p:cNvPr id="1" name=""/>
        <p:cNvGrpSpPr/>
        <p:nvPr/>
      </p:nvGrpSpPr>
      <p:grpSpPr>
        <a:xfrm>
          <a:off x="0" y="0"/>
          <a:ext cx="0" cy="0"/>
          <a:chOff x="0" y="0"/>
          <a:chExt cx="0" cy="0"/>
        </a:xfrm>
      </p:grpSpPr>
      <p:grpSp>
        <p:nvGrpSpPr>
          <p:cNvPr id="2" name="Group 2"/>
          <p:cNvGrpSpPr/>
          <p:nvPr/>
        </p:nvGrpSpPr>
        <p:grpSpPr>
          <a:xfrm>
            <a:off x="-755259" y="9058715"/>
            <a:ext cx="19043259" cy="3086100"/>
            <a:chOff x="0" y="0"/>
            <a:chExt cx="5015509" cy="812800"/>
          </a:xfrm>
        </p:grpSpPr>
        <p:sp>
          <p:nvSpPr>
            <p:cNvPr id="3" name="Freeform 3"/>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4" name="TextBox 4"/>
            <p:cNvSpPr txBox="1"/>
            <p:nvPr/>
          </p:nvSpPr>
          <p:spPr>
            <a:xfrm>
              <a:off x="0" y="-38100"/>
              <a:ext cx="5015509"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253768" y="9058715"/>
            <a:ext cx="15921577" cy="3086100"/>
            <a:chOff x="0" y="0"/>
            <a:chExt cx="4193337" cy="812800"/>
          </a:xfrm>
        </p:grpSpPr>
        <p:sp>
          <p:nvSpPr>
            <p:cNvPr id="6" name="Freeform 6"/>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7" name="TextBox 7"/>
            <p:cNvSpPr txBox="1"/>
            <p:nvPr/>
          </p:nvSpPr>
          <p:spPr>
            <a:xfrm>
              <a:off x="0" y="-38100"/>
              <a:ext cx="4193337"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5375442" y="9058715"/>
            <a:ext cx="14519442" cy="3086100"/>
            <a:chOff x="0" y="0"/>
            <a:chExt cx="3824051" cy="812800"/>
          </a:xfrm>
        </p:grpSpPr>
        <p:sp>
          <p:nvSpPr>
            <p:cNvPr id="9" name="Freeform 9"/>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0" name="TextBox 10"/>
            <p:cNvSpPr txBox="1"/>
            <p:nvPr/>
          </p:nvSpPr>
          <p:spPr>
            <a:xfrm>
              <a:off x="0" y="-38100"/>
              <a:ext cx="3824051" cy="8509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6471276" y="2134013"/>
            <a:ext cx="5347714" cy="65013"/>
            <a:chOff x="0" y="0"/>
            <a:chExt cx="1408451" cy="17123"/>
          </a:xfrm>
        </p:grpSpPr>
        <p:sp>
          <p:nvSpPr>
            <p:cNvPr id="13" name="Freeform 13"/>
            <p:cNvSpPr/>
            <p:nvPr/>
          </p:nvSpPr>
          <p:spPr>
            <a:xfrm>
              <a:off x="0" y="0"/>
              <a:ext cx="1408451" cy="17123"/>
            </a:xfrm>
            <a:custGeom>
              <a:avLst/>
              <a:gdLst/>
              <a:ahLst/>
              <a:cxnLst/>
              <a:rect l="l" t="t" r="r" b="b"/>
              <a:pathLst>
                <a:path w="1408451" h="17123">
                  <a:moveTo>
                    <a:pt x="8561" y="0"/>
                  </a:moveTo>
                  <a:lnTo>
                    <a:pt x="1399890" y="0"/>
                  </a:lnTo>
                  <a:cubicBezTo>
                    <a:pt x="1404618" y="0"/>
                    <a:pt x="1408451" y="3833"/>
                    <a:pt x="1408451" y="8561"/>
                  </a:cubicBezTo>
                  <a:lnTo>
                    <a:pt x="1408451" y="8561"/>
                  </a:lnTo>
                  <a:cubicBezTo>
                    <a:pt x="1408451" y="10832"/>
                    <a:pt x="1407549" y="13010"/>
                    <a:pt x="1405944" y="14615"/>
                  </a:cubicBezTo>
                  <a:cubicBezTo>
                    <a:pt x="1404338" y="16221"/>
                    <a:pt x="1402161" y="17123"/>
                    <a:pt x="1399890" y="17123"/>
                  </a:cubicBezTo>
                  <a:lnTo>
                    <a:pt x="8561" y="17123"/>
                  </a:lnTo>
                  <a:cubicBezTo>
                    <a:pt x="3833" y="17123"/>
                    <a:pt x="0" y="13290"/>
                    <a:pt x="0" y="8561"/>
                  </a:cubicBezTo>
                  <a:lnTo>
                    <a:pt x="0" y="8561"/>
                  </a:lnTo>
                  <a:cubicBezTo>
                    <a:pt x="0" y="3833"/>
                    <a:pt x="3833" y="0"/>
                    <a:pt x="8561" y="0"/>
                  </a:cubicBezTo>
                  <a:close/>
                </a:path>
              </a:pathLst>
            </a:custGeom>
            <a:solidFill>
              <a:srgbClr val="FFFFFF"/>
            </a:solidFill>
          </p:spPr>
        </p:sp>
        <p:sp>
          <p:nvSpPr>
            <p:cNvPr id="14" name="TextBox 14"/>
            <p:cNvSpPr txBox="1"/>
            <p:nvPr/>
          </p:nvSpPr>
          <p:spPr>
            <a:xfrm>
              <a:off x="0" y="-38100"/>
              <a:ext cx="1408451" cy="55223"/>
            </a:xfrm>
            <a:prstGeom prst="rect">
              <a:avLst/>
            </a:prstGeom>
          </p:spPr>
          <p:txBody>
            <a:bodyPr lIns="50800" tIns="50800" rIns="50800" bIns="50800" rtlCol="0" anchor="ctr"/>
            <a:lstStyle/>
            <a:p>
              <a:pPr algn="ctr">
                <a:lnSpc>
                  <a:spcPts val="2659"/>
                </a:lnSpc>
              </a:pPr>
              <a:endParaRPr/>
            </a:p>
          </p:txBody>
        </p:sp>
      </p:grpSp>
      <p:sp>
        <p:nvSpPr>
          <p:cNvPr id="28" name="TextBox 28"/>
          <p:cNvSpPr txBox="1"/>
          <p:nvPr/>
        </p:nvSpPr>
        <p:spPr>
          <a:xfrm>
            <a:off x="5361441" y="876300"/>
            <a:ext cx="7565119" cy="1122680"/>
          </a:xfrm>
          <a:prstGeom prst="rect">
            <a:avLst/>
          </a:prstGeom>
        </p:spPr>
        <p:txBody>
          <a:bodyPr lIns="0" tIns="0" rIns="0" bIns="0" rtlCol="0" anchor="t">
            <a:spAutoFit/>
          </a:bodyPr>
          <a:lstStyle/>
          <a:p>
            <a:pPr algn="ctr">
              <a:lnSpc>
                <a:spcPts val="8560"/>
              </a:lnSpc>
            </a:pPr>
            <a:r>
              <a:rPr lang="en-US" sz="8000" b="1" dirty="0">
                <a:solidFill>
                  <a:srgbClr val="FFFFFF"/>
                </a:solidFill>
                <a:latin typeface="Antonio Bold"/>
                <a:ea typeface="Antonio Bold"/>
                <a:cs typeface="Antonio Bold"/>
                <a:sym typeface="Antonio Bold"/>
              </a:rPr>
              <a:t>PROJECT DESIGN</a:t>
            </a:r>
          </a:p>
        </p:txBody>
      </p:sp>
      <p:sp>
        <p:nvSpPr>
          <p:cNvPr id="30" name="TextBox 30"/>
          <p:cNvSpPr txBox="1"/>
          <p:nvPr/>
        </p:nvSpPr>
        <p:spPr>
          <a:xfrm>
            <a:off x="7928902" y="2400300"/>
            <a:ext cx="2434298" cy="441325"/>
          </a:xfrm>
          <a:prstGeom prst="rect">
            <a:avLst/>
          </a:prstGeom>
        </p:spPr>
        <p:txBody>
          <a:bodyPr lIns="0" tIns="0" rIns="0" bIns="0" rtlCol="0" anchor="t">
            <a:spAutoFit/>
          </a:bodyPr>
          <a:lstStyle/>
          <a:p>
            <a:pPr algn="ctr">
              <a:lnSpc>
                <a:spcPts val="3499"/>
              </a:lnSpc>
            </a:pPr>
            <a:r>
              <a:rPr lang="en-US" sz="2499" b="1" dirty="0">
                <a:solidFill>
                  <a:srgbClr val="FFFFFF"/>
                </a:solidFill>
                <a:latin typeface="Poppins Bold"/>
                <a:ea typeface="Poppins Bold"/>
                <a:cs typeface="Poppins Bold"/>
                <a:sym typeface="Poppins Bold"/>
              </a:rPr>
              <a:t>UML DIAGRAM</a:t>
            </a:r>
          </a:p>
        </p:txBody>
      </p:sp>
      <p:pic>
        <p:nvPicPr>
          <p:cNvPr id="16" name="Picture 15">
            <a:extLst>
              <a:ext uri="{FF2B5EF4-FFF2-40B4-BE49-F238E27FC236}">
                <a16:creationId xmlns:a16="http://schemas.microsoft.com/office/drawing/2014/main" id="{46E6A2BF-D801-0596-E7F4-1BD08E05CD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0" y="3027583"/>
            <a:ext cx="8915400" cy="56864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48581"/>
        </a:solidFill>
        <a:effectLst/>
      </p:bgPr>
    </p:bg>
    <p:spTree>
      <p:nvGrpSpPr>
        <p:cNvPr id="1" name="">
          <a:extLst>
            <a:ext uri="{FF2B5EF4-FFF2-40B4-BE49-F238E27FC236}">
              <a16:creationId xmlns:a16="http://schemas.microsoft.com/office/drawing/2014/main" id="{57B257BF-35AD-0714-7489-39B9AA3A2B5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C1FCB41-9D32-A4DC-38E8-45936F6DC6FD}"/>
              </a:ext>
            </a:extLst>
          </p:cNvPr>
          <p:cNvGrpSpPr/>
          <p:nvPr/>
        </p:nvGrpSpPr>
        <p:grpSpPr>
          <a:xfrm>
            <a:off x="-755259" y="9058715"/>
            <a:ext cx="19043259" cy="3086100"/>
            <a:chOff x="0" y="0"/>
            <a:chExt cx="5015509" cy="812800"/>
          </a:xfrm>
        </p:grpSpPr>
        <p:sp>
          <p:nvSpPr>
            <p:cNvPr id="3" name="Freeform 3">
              <a:extLst>
                <a:ext uri="{FF2B5EF4-FFF2-40B4-BE49-F238E27FC236}">
                  <a16:creationId xmlns:a16="http://schemas.microsoft.com/office/drawing/2014/main" id="{622E279D-2901-D615-2616-C4FE1A26FC86}"/>
                </a:ext>
              </a:extLst>
            </p:cNvPr>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4" name="TextBox 4">
              <a:extLst>
                <a:ext uri="{FF2B5EF4-FFF2-40B4-BE49-F238E27FC236}">
                  <a16:creationId xmlns:a16="http://schemas.microsoft.com/office/drawing/2014/main" id="{24645E89-6743-EEB6-D300-B4B1A26E5EF9}"/>
                </a:ext>
              </a:extLst>
            </p:cNvPr>
            <p:cNvSpPr txBox="1"/>
            <p:nvPr/>
          </p:nvSpPr>
          <p:spPr>
            <a:xfrm>
              <a:off x="0" y="-38100"/>
              <a:ext cx="5015509"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A10D165F-DF49-91E5-F88C-E8068BE8C3E3}"/>
              </a:ext>
            </a:extLst>
          </p:cNvPr>
          <p:cNvGrpSpPr/>
          <p:nvPr/>
        </p:nvGrpSpPr>
        <p:grpSpPr>
          <a:xfrm>
            <a:off x="-1253768" y="9058715"/>
            <a:ext cx="15921577" cy="3086100"/>
            <a:chOff x="0" y="0"/>
            <a:chExt cx="4193337" cy="812800"/>
          </a:xfrm>
        </p:grpSpPr>
        <p:sp>
          <p:nvSpPr>
            <p:cNvPr id="6" name="Freeform 6">
              <a:extLst>
                <a:ext uri="{FF2B5EF4-FFF2-40B4-BE49-F238E27FC236}">
                  <a16:creationId xmlns:a16="http://schemas.microsoft.com/office/drawing/2014/main" id="{5C55CFA3-381E-0387-47EF-58AE996CF7FF}"/>
                </a:ext>
              </a:extLst>
            </p:cNvPr>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7" name="TextBox 7">
              <a:extLst>
                <a:ext uri="{FF2B5EF4-FFF2-40B4-BE49-F238E27FC236}">
                  <a16:creationId xmlns:a16="http://schemas.microsoft.com/office/drawing/2014/main" id="{847B9141-B01E-DD4F-F030-0757FE52C861}"/>
                </a:ext>
              </a:extLst>
            </p:cNvPr>
            <p:cNvSpPr txBox="1"/>
            <p:nvPr/>
          </p:nvSpPr>
          <p:spPr>
            <a:xfrm>
              <a:off x="0" y="-38100"/>
              <a:ext cx="4193337"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a:extLst>
              <a:ext uri="{FF2B5EF4-FFF2-40B4-BE49-F238E27FC236}">
                <a16:creationId xmlns:a16="http://schemas.microsoft.com/office/drawing/2014/main" id="{66C28025-13A7-4F2C-5039-DFB84B52A334}"/>
              </a:ext>
            </a:extLst>
          </p:cNvPr>
          <p:cNvGrpSpPr/>
          <p:nvPr/>
        </p:nvGrpSpPr>
        <p:grpSpPr>
          <a:xfrm>
            <a:off x="-5375442" y="9058715"/>
            <a:ext cx="14519442" cy="3086100"/>
            <a:chOff x="0" y="0"/>
            <a:chExt cx="3824051" cy="812800"/>
          </a:xfrm>
        </p:grpSpPr>
        <p:sp>
          <p:nvSpPr>
            <p:cNvPr id="9" name="Freeform 9">
              <a:extLst>
                <a:ext uri="{FF2B5EF4-FFF2-40B4-BE49-F238E27FC236}">
                  <a16:creationId xmlns:a16="http://schemas.microsoft.com/office/drawing/2014/main" id="{5E65136C-07F1-CD07-B364-982D87DE080F}"/>
                </a:ext>
              </a:extLst>
            </p:cNvPr>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0" name="TextBox 10">
              <a:extLst>
                <a:ext uri="{FF2B5EF4-FFF2-40B4-BE49-F238E27FC236}">
                  <a16:creationId xmlns:a16="http://schemas.microsoft.com/office/drawing/2014/main" id="{61C10382-FED1-28F9-3B7A-B5234E100AE9}"/>
                </a:ext>
              </a:extLst>
            </p:cNvPr>
            <p:cNvSpPr txBox="1"/>
            <p:nvPr/>
          </p:nvSpPr>
          <p:spPr>
            <a:xfrm>
              <a:off x="0" y="-38100"/>
              <a:ext cx="3824051" cy="8509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a:extLst>
              <a:ext uri="{FF2B5EF4-FFF2-40B4-BE49-F238E27FC236}">
                <a16:creationId xmlns:a16="http://schemas.microsoft.com/office/drawing/2014/main" id="{DAE033DF-258A-37F5-4190-07A963D0EDA9}"/>
              </a:ext>
            </a:extLst>
          </p:cNvPr>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a:extLst>
              <a:ext uri="{FF2B5EF4-FFF2-40B4-BE49-F238E27FC236}">
                <a16:creationId xmlns:a16="http://schemas.microsoft.com/office/drawing/2014/main" id="{85461A3E-4C72-D4B0-C764-AB3532CF1E7A}"/>
              </a:ext>
            </a:extLst>
          </p:cNvPr>
          <p:cNvGrpSpPr/>
          <p:nvPr/>
        </p:nvGrpSpPr>
        <p:grpSpPr>
          <a:xfrm>
            <a:off x="4640210" y="2019300"/>
            <a:ext cx="6713590" cy="76200"/>
            <a:chOff x="0" y="0"/>
            <a:chExt cx="1408451" cy="17123"/>
          </a:xfrm>
        </p:grpSpPr>
        <p:sp>
          <p:nvSpPr>
            <p:cNvPr id="13" name="Freeform 13">
              <a:extLst>
                <a:ext uri="{FF2B5EF4-FFF2-40B4-BE49-F238E27FC236}">
                  <a16:creationId xmlns:a16="http://schemas.microsoft.com/office/drawing/2014/main" id="{ED1E92C6-3226-2ED6-C613-6216203A1697}"/>
                </a:ext>
              </a:extLst>
            </p:cNvPr>
            <p:cNvSpPr/>
            <p:nvPr/>
          </p:nvSpPr>
          <p:spPr>
            <a:xfrm>
              <a:off x="0" y="0"/>
              <a:ext cx="1408451" cy="17123"/>
            </a:xfrm>
            <a:custGeom>
              <a:avLst/>
              <a:gdLst/>
              <a:ahLst/>
              <a:cxnLst/>
              <a:rect l="l" t="t" r="r" b="b"/>
              <a:pathLst>
                <a:path w="1408451" h="17123">
                  <a:moveTo>
                    <a:pt x="8561" y="0"/>
                  </a:moveTo>
                  <a:lnTo>
                    <a:pt x="1399890" y="0"/>
                  </a:lnTo>
                  <a:cubicBezTo>
                    <a:pt x="1404618" y="0"/>
                    <a:pt x="1408451" y="3833"/>
                    <a:pt x="1408451" y="8561"/>
                  </a:cubicBezTo>
                  <a:lnTo>
                    <a:pt x="1408451" y="8561"/>
                  </a:lnTo>
                  <a:cubicBezTo>
                    <a:pt x="1408451" y="10832"/>
                    <a:pt x="1407549" y="13010"/>
                    <a:pt x="1405944" y="14615"/>
                  </a:cubicBezTo>
                  <a:cubicBezTo>
                    <a:pt x="1404338" y="16221"/>
                    <a:pt x="1402161" y="17123"/>
                    <a:pt x="1399890" y="17123"/>
                  </a:cubicBezTo>
                  <a:lnTo>
                    <a:pt x="8561" y="17123"/>
                  </a:lnTo>
                  <a:cubicBezTo>
                    <a:pt x="3833" y="17123"/>
                    <a:pt x="0" y="13290"/>
                    <a:pt x="0" y="8561"/>
                  </a:cubicBezTo>
                  <a:lnTo>
                    <a:pt x="0" y="8561"/>
                  </a:lnTo>
                  <a:cubicBezTo>
                    <a:pt x="0" y="3833"/>
                    <a:pt x="3833" y="0"/>
                    <a:pt x="8561" y="0"/>
                  </a:cubicBezTo>
                  <a:close/>
                </a:path>
              </a:pathLst>
            </a:custGeom>
            <a:solidFill>
              <a:srgbClr val="FFFFFF"/>
            </a:solidFill>
          </p:spPr>
        </p:sp>
        <p:sp>
          <p:nvSpPr>
            <p:cNvPr id="14" name="TextBox 14">
              <a:extLst>
                <a:ext uri="{FF2B5EF4-FFF2-40B4-BE49-F238E27FC236}">
                  <a16:creationId xmlns:a16="http://schemas.microsoft.com/office/drawing/2014/main" id="{B3D4CA55-A8E7-7F20-FDD2-909859C5E9CC}"/>
                </a:ext>
              </a:extLst>
            </p:cNvPr>
            <p:cNvSpPr txBox="1"/>
            <p:nvPr/>
          </p:nvSpPr>
          <p:spPr>
            <a:xfrm>
              <a:off x="0" y="-38100"/>
              <a:ext cx="1408451" cy="55223"/>
            </a:xfrm>
            <a:prstGeom prst="rect">
              <a:avLst/>
            </a:prstGeom>
          </p:spPr>
          <p:txBody>
            <a:bodyPr lIns="50800" tIns="50800" rIns="50800" bIns="50800" rtlCol="0" anchor="ctr"/>
            <a:lstStyle/>
            <a:p>
              <a:pPr algn="ctr">
                <a:lnSpc>
                  <a:spcPts val="2659"/>
                </a:lnSpc>
              </a:pPr>
              <a:endParaRPr/>
            </a:p>
          </p:txBody>
        </p:sp>
      </p:grpSp>
      <p:sp>
        <p:nvSpPr>
          <p:cNvPr id="28" name="TextBox 28">
            <a:extLst>
              <a:ext uri="{FF2B5EF4-FFF2-40B4-BE49-F238E27FC236}">
                <a16:creationId xmlns:a16="http://schemas.microsoft.com/office/drawing/2014/main" id="{5DBE1F58-675D-5FB5-E984-61C8D62F13FC}"/>
              </a:ext>
            </a:extLst>
          </p:cNvPr>
          <p:cNvSpPr txBox="1"/>
          <p:nvPr/>
        </p:nvSpPr>
        <p:spPr>
          <a:xfrm>
            <a:off x="2514600" y="876300"/>
            <a:ext cx="11250159" cy="1102866"/>
          </a:xfrm>
          <a:prstGeom prst="rect">
            <a:avLst/>
          </a:prstGeom>
        </p:spPr>
        <p:txBody>
          <a:bodyPr wrap="square" lIns="0" tIns="0" rIns="0" bIns="0" rtlCol="0" anchor="t">
            <a:spAutoFit/>
          </a:bodyPr>
          <a:lstStyle/>
          <a:p>
            <a:pPr algn="ctr">
              <a:lnSpc>
                <a:spcPts val="8560"/>
              </a:lnSpc>
            </a:pPr>
            <a:r>
              <a:rPr lang="en-US" sz="8000" b="1" dirty="0">
                <a:solidFill>
                  <a:srgbClr val="FFFFFF"/>
                </a:solidFill>
                <a:latin typeface="Antonio Bold"/>
                <a:ea typeface="Antonio Bold"/>
                <a:cs typeface="Antonio Bold"/>
                <a:sym typeface="Antonio Bold"/>
              </a:rPr>
              <a:t>PROJECT RESULT</a:t>
            </a:r>
          </a:p>
        </p:txBody>
      </p:sp>
      <p:sp>
        <p:nvSpPr>
          <p:cNvPr id="30" name="TextBox 30">
            <a:extLst>
              <a:ext uri="{FF2B5EF4-FFF2-40B4-BE49-F238E27FC236}">
                <a16:creationId xmlns:a16="http://schemas.microsoft.com/office/drawing/2014/main" id="{252D0580-16CD-A252-8DB5-2EC136C244EE}"/>
              </a:ext>
            </a:extLst>
          </p:cNvPr>
          <p:cNvSpPr txBox="1"/>
          <p:nvPr/>
        </p:nvSpPr>
        <p:spPr>
          <a:xfrm>
            <a:off x="2743200" y="2400300"/>
            <a:ext cx="5867400" cy="437171"/>
          </a:xfrm>
          <a:prstGeom prst="rect">
            <a:avLst/>
          </a:prstGeom>
        </p:spPr>
        <p:txBody>
          <a:bodyPr wrap="square" lIns="0" tIns="0" rIns="0" bIns="0" rtlCol="0" anchor="t">
            <a:spAutoFit/>
          </a:bodyPr>
          <a:lstStyle/>
          <a:p>
            <a:pPr algn="ctr">
              <a:lnSpc>
                <a:spcPts val="3499"/>
              </a:lnSpc>
            </a:pPr>
            <a:r>
              <a:rPr lang="en-US" sz="2800" b="1" dirty="0">
                <a:solidFill>
                  <a:srgbClr val="FFFFFF"/>
                </a:solidFill>
                <a:latin typeface="Poppins Bold"/>
                <a:ea typeface="Poppins Bold"/>
                <a:cs typeface="Poppins Bold"/>
                <a:sym typeface="Poppins Bold"/>
              </a:rPr>
              <a:t>Healthcare Recommendations:</a:t>
            </a:r>
          </a:p>
        </p:txBody>
      </p:sp>
      <p:sp>
        <p:nvSpPr>
          <p:cNvPr id="16" name="TextBox 21">
            <a:extLst>
              <a:ext uri="{FF2B5EF4-FFF2-40B4-BE49-F238E27FC236}">
                <a16:creationId xmlns:a16="http://schemas.microsoft.com/office/drawing/2014/main" id="{23FA09EB-165F-E4EC-C4D5-5CC8F443B0AF}"/>
              </a:ext>
            </a:extLst>
          </p:cNvPr>
          <p:cNvSpPr txBox="1"/>
          <p:nvPr/>
        </p:nvSpPr>
        <p:spPr>
          <a:xfrm>
            <a:off x="2514599" y="2933700"/>
            <a:ext cx="14782801" cy="886012"/>
          </a:xfrm>
          <a:prstGeom prst="rect">
            <a:avLst/>
          </a:prstGeom>
        </p:spPr>
        <p:txBody>
          <a:bodyPr wrap="square" lIns="0" tIns="0" rIns="0" bIns="0" rtlCol="0" anchor="t">
            <a:spAutoFit/>
          </a:bodyPr>
          <a:lstStyle/>
          <a:p>
            <a:pPr marL="269874" lvl="1">
              <a:lnSpc>
                <a:spcPts val="3499"/>
              </a:lnSpc>
            </a:pPr>
            <a:r>
              <a:rPr lang="en-US" sz="2800" dirty="0">
                <a:solidFill>
                  <a:srgbClr val="FFFFFF"/>
                </a:solidFill>
                <a:latin typeface="Poppins"/>
                <a:ea typeface="Poppins"/>
                <a:cs typeface="Poppins"/>
                <a:sym typeface="Poppins"/>
              </a:rPr>
              <a:t>o	The system offers precautionary measures for the predicted disease.</a:t>
            </a:r>
          </a:p>
          <a:p>
            <a:pPr marL="269874" lvl="1">
              <a:lnSpc>
                <a:spcPts val="3499"/>
              </a:lnSpc>
            </a:pPr>
            <a:r>
              <a:rPr lang="en-US" sz="2800" dirty="0">
                <a:solidFill>
                  <a:srgbClr val="FFFFFF"/>
                </a:solidFill>
                <a:latin typeface="Poppins"/>
                <a:ea typeface="Poppins"/>
                <a:cs typeface="Poppins"/>
                <a:sym typeface="Poppins"/>
              </a:rPr>
              <a:t>o	It suggests medications, dietary changes, and workouts to promote recovery.</a:t>
            </a:r>
          </a:p>
        </p:txBody>
      </p:sp>
      <p:pic>
        <p:nvPicPr>
          <p:cNvPr id="17" name="Picture 16">
            <a:extLst>
              <a:ext uri="{FF2B5EF4-FFF2-40B4-BE49-F238E27FC236}">
                <a16:creationId xmlns:a16="http://schemas.microsoft.com/office/drawing/2014/main" id="{DB3AC260-4D17-DAA1-99C5-DB4D1782AB91}"/>
              </a:ext>
            </a:extLst>
          </p:cNvPr>
          <p:cNvPicPr>
            <a:picLocks noChangeAspect="1"/>
          </p:cNvPicPr>
          <p:nvPr/>
        </p:nvPicPr>
        <p:blipFill>
          <a:blip r:embed="rId4"/>
          <a:stretch>
            <a:fillRect/>
          </a:stretch>
        </p:blipFill>
        <p:spPr>
          <a:xfrm>
            <a:off x="3896697" y="3924300"/>
            <a:ext cx="9427805" cy="4996393"/>
          </a:xfrm>
          <a:prstGeom prst="rect">
            <a:avLst/>
          </a:prstGeom>
        </p:spPr>
      </p:pic>
    </p:spTree>
    <p:extLst>
      <p:ext uri="{BB962C8B-B14F-4D97-AF65-F5344CB8AC3E}">
        <p14:creationId xmlns:p14="http://schemas.microsoft.com/office/powerpoint/2010/main" val="1237974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48581"/>
        </a:solidFill>
        <a:effectLst/>
      </p:bgPr>
    </p:bg>
    <p:spTree>
      <p:nvGrpSpPr>
        <p:cNvPr id="1" name="">
          <a:extLst>
            <a:ext uri="{FF2B5EF4-FFF2-40B4-BE49-F238E27FC236}">
              <a16:creationId xmlns:a16="http://schemas.microsoft.com/office/drawing/2014/main" id="{DDF4ECC3-B3A5-DFC8-E667-63146F79CF5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4D90B14-1A73-BEEB-0106-0D2E9142B3ED}"/>
              </a:ext>
            </a:extLst>
          </p:cNvPr>
          <p:cNvGrpSpPr/>
          <p:nvPr/>
        </p:nvGrpSpPr>
        <p:grpSpPr>
          <a:xfrm>
            <a:off x="-755259" y="9058715"/>
            <a:ext cx="19043259" cy="3086100"/>
            <a:chOff x="0" y="0"/>
            <a:chExt cx="5015509" cy="812800"/>
          </a:xfrm>
        </p:grpSpPr>
        <p:sp>
          <p:nvSpPr>
            <p:cNvPr id="3" name="Freeform 3">
              <a:extLst>
                <a:ext uri="{FF2B5EF4-FFF2-40B4-BE49-F238E27FC236}">
                  <a16:creationId xmlns:a16="http://schemas.microsoft.com/office/drawing/2014/main" id="{549DF6D3-867F-F6FC-5D08-2AB933A84475}"/>
                </a:ext>
              </a:extLst>
            </p:cNvPr>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4" name="TextBox 4">
              <a:extLst>
                <a:ext uri="{FF2B5EF4-FFF2-40B4-BE49-F238E27FC236}">
                  <a16:creationId xmlns:a16="http://schemas.microsoft.com/office/drawing/2014/main" id="{9E54A376-4100-530E-C59C-35583DBD5A56}"/>
                </a:ext>
              </a:extLst>
            </p:cNvPr>
            <p:cNvSpPr txBox="1"/>
            <p:nvPr/>
          </p:nvSpPr>
          <p:spPr>
            <a:xfrm>
              <a:off x="0" y="-38100"/>
              <a:ext cx="5015509"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3649E8B9-550A-D4EB-BA3F-92C74EA94216}"/>
              </a:ext>
            </a:extLst>
          </p:cNvPr>
          <p:cNvGrpSpPr/>
          <p:nvPr/>
        </p:nvGrpSpPr>
        <p:grpSpPr>
          <a:xfrm>
            <a:off x="-1253768" y="9058715"/>
            <a:ext cx="15921577" cy="3086100"/>
            <a:chOff x="0" y="0"/>
            <a:chExt cx="4193337" cy="812800"/>
          </a:xfrm>
        </p:grpSpPr>
        <p:sp>
          <p:nvSpPr>
            <p:cNvPr id="6" name="Freeform 6">
              <a:extLst>
                <a:ext uri="{FF2B5EF4-FFF2-40B4-BE49-F238E27FC236}">
                  <a16:creationId xmlns:a16="http://schemas.microsoft.com/office/drawing/2014/main" id="{560DF500-75D8-36BA-B093-D0344683412F}"/>
                </a:ext>
              </a:extLst>
            </p:cNvPr>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7" name="TextBox 7">
              <a:extLst>
                <a:ext uri="{FF2B5EF4-FFF2-40B4-BE49-F238E27FC236}">
                  <a16:creationId xmlns:a16="http://schemas.microsoft.com/office/drawing/2014/main" id="{0A4A7DC5-E6A7-0085-8A89-88EF575E3BF2}"/>
                </a:ext>
              </a:extLst>
            </p:cNvPr>
            <p:cNvSpPr txBox="1"/>
            <p:nvPr/>
          </p:nvSpPr>
          <p:spPr>
            <a:xfrm>
              <a:off x="0" y="-38100"/>
              <a:ext cx="4193337"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a:extLst>
              <a:ext uri="{FF2B5EF4-FFF2-40B4-BE49-F238E27FC236}">
                <a16:creationId xmlns:a16="http://schemas.microsoft.com/office/drawing/2014/main" id="{E170E4C7-CB5C-9850-F1DD-981641FA10CA}"/>
              </a:ext>
            </a:extLst>
          </p:cNvPr>
          <p:cNvGrpSpPr/>
          <p:nvPr/>
        </p:nvGrpSpPr>
        <p:grpSpPr>
          <a:xfrm>
            <a:off x="-5375442" y="9058715"/>
            <a:ext cx="14519442" cy="3086100"/>
            <a:chOff x="0" y="0"/>
            <a:chExt cx="3824051" cy="812800"/>
          </a:xfrm>
        </p:grpSpPr>
        <p:sp>
          <p:nvSpPr>
            <p:cNvPr id="9" name="Freeform 9">
              <a:extLst>
                <a:ext uri="{FF2B5EF4-FFF2-40B4-BE49-F238E27FC236}">
                  <a16:creationId xmlns:a16="http://schemas.microsoft.com/office/drawing/2014/main" id="{F476F7CC-E16B-D513-E061-97E3D4380D5A}"/>
                </a:ext>
              </a:extLst>
            </p:cNvPr>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0" name="TextBox 10">
              <a:extLst>
                <a:ext uri="{FF2B5EF4-FFF2-40B4-BE49-F238E27FC236}">
                  <a16:creationId xmlns:a16="http://schemas.microsoft.com/office/drawing/2014/main" id="{33DD16E3-8AB5-4894-8383-A1F45F286A28}"/>
                </a:ext>
              </a:extLst>
            </p:cNvPr>
            <p:cNvSpPr txBox="1"/>
            <p:nvPr/>
          </p:nvSpPr>
          <p:spPr>
            <a:xfrm>
              <a:off x="0" y="-38100"/>
              <a:ext cx="3824051" cy="8509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a:extLst>
              <a:ext uri="{FF2B5EF4-FFF2-40B4-BE49-F238E27FC236}">
                <a16:creationId xmlns:a16="http://schemas.microsoft.com/office/drawing/2014/main" id="{38C0375A-10CF-77D2-D053-99120F3DE275}"/>
              </a:ext>
            </a:extLst>
          </p:cNvPr>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a:extLst>
              <a:ext uri="{FF2B5EF4-FFF2-40B4-BE49-F238E27FC236}">
                <a16:creationId xmlns:a16="http://schemas.microsoft.com/office/drawing/2014/main" id="{60115E70-8A57-FDF1-6243-908553E69300}"/>
              </a:ext>
            </a:extLst>
          </p:cNvPr>
          <p:cNvGrpSpPr/>
          <p:nvPr/>
        </p:nvGrpSpPr>
        <p:grpSpPr>
          <a:xfrm>
            <a:off x="4640210" y="2019300"/>
            <a:ext cx="6713590" cy="76200"/>
            <a:chOff x="0" y="0"/>
            <a:chExt cx="1408451" cy="17123"/>
          </a:xfrm>
        </p:grpSpPr>
        <p:sp>
          <p:nvSpPr>
            <p:cNvPr id="13" name="Freeform 13">
              <a:extLst>
                <a:ext uri="{FF2B5EF4-FFF2-40B4-BE49-F238E27FC236}">
                  <a16:creationId xmlns:a16="http://schemas.microsoft.com/office/drawing/2014/main" id="{B2B845AE-0A2D-207B-10CB-D738551FB2B0}"/>
                </a:ext>
              </a:extLst>
            </p:cNvPr>
            <p:cNvSpPr/>
            <p:nvPr/>
          </p:nvSpPr>
          <p:spPr>
            <a:xfrm>
              <a:off x="0" y="0"/>
              <a:ext cx="1408451" cy="17123"/>
            </a:xfrm>
            <a:custGeom>
              <a:avLst/>
              <a:gdLst/>
              <a:ahLst/>
              <a:cxnLst/>
              <a:rect l="l" t="t" r="r" b="b"/>
              <a:pathLst>
                <a:path w="1408451" h="17123">
                  <a:moveTo>
                    <a:pt x="8561" y="0"/>
                  </a:moveTo>
                  <a:lnTo>
                    <a:pt x="1399890" y="0"/>
                  </a:lnTo>
                  <a:cubicBezTo>
                    <a:pt x="1404618" y="0"/>
                    <a:pt x="1408451" y="3833"/>
                    <a:pt x="1408451" y="8561"/>
                  </a:cubicBezTo>
                  <a:lnTo>
                    <a:pt x="1408451" y="8561"/>
                  </a:lnTo>
                  <a:cubicBezTo>
                    <a:pt x="1408451" y="10832"/>
                    <a:pt x="1407549" y="13010"/>
                    <a:pt x="1405944" y="14615"/>
                  </a:cubicBezTo>
                  <a:cubicBezTo>
                    <a:pt x="1404338" y="16221"/>
                    <a:pt x="1402161" y="17123"/>
                    <a:pt x="1399890" y="17123"/>
                  </a:cubicBezTo>
                  <a:lnTo>
                    <a:pt x="8561" y="17123"/>
                  </a:lnTo>
                  <a:cubicBezTo>
                    <a:pt x="3833" y="17123"/>
                    <a:pt x="0" y="13290"/>
                    <a:pt x="0" y="8561"/>
                  </a:cubicBezTo>
                  <a:lnTo>
                    <a:pt x="0" y="8561"/>
                  </a:lnTo>
                  <a:cubicBezTo>
                    <a:pt x="0" y="3833"/>
                    <a:pt x="3833" y="0"/>
                    <a:pt x="8561" y="0"/>
                  </a:cubicBezTo>
                  <a:close/>
                </a:path>
              </a:pathLst>
            </a:custGeom>
            <a:solidFill>
              <a:srgbClr val="FFFFFF"/>
            </a:solidFill>
          </p:spPr>
        </p:sp>
        <p:sp>
          <p:nvSpPr>
            <p:cNvPr id="14" name="TextBox 14">
              <a:extLst>
                <a:ext uri="{FF2B5EF4-FFF2-40B4-BE49-F238E27FC236}">
                  <a16:creationId xmlns:a16="http://schemas.microsoft.com/office/drawing/2014/main" id="{54C590F0-F6E3-FE67-E812-A2D586A269AA}"/>
                </a:ext>
              </a:extLst>
            </p:cNvPr>
            <p:cNvSpPr txBox="1"/>
            <p:nvPr/>
          </p:nvSpPr>
          <p:spPr>
            <a:xfrm>
              <a:off x="0" y="-38100"/>
              <a:ext cx="1408451" cy="55223"/>
            </a:xfrm>
            <a:prstGeom prst="rect">
              <a:avLst/>
            </a:prstGeom>
          </p:spPr>
          <p:txBody>
            <a:bodyPr lIns="50800" tIns="50800" rIns="50800" bIns="50800" rtlCol="0" anchor="ctr"/>
            <a:lstStyle/>
            <a:p>
              <a:pPr algn="ctr">
                <a:lnSpc>
                  <a:spcPts val="2659"/>
                </a:lnSpc>
              </a:pPr>
              <a:endParaRPr/>
            </a:p>
          </p:txBody>
        </p:sp>
      </p:grpSp>
      <p:sp>
        <p:nvSpPr>
          <p:cNvPr id="28" name="TextBox 28">
            <a:extLst>
              <a:ext uri="{FF2B5EF4-FFF2-40B4-BE49-F238E27FC236}">
                <a16:creationId xmlns:a16="http://schemas.microsoft.com/office/drawing/2014/main" id="{A949F74A-AF8C-1BC6-F33F-42349D8DAFF2}"/>
              </a:ext>
            </a:extLst>
          </p:cNvPr>
          <p:cNvSpPr txBox="1"/>
          <p:nvPr/>
        </p:nvSpPr>
        <p:spPr>
          <a:xfrm>
            <a:off x="2514600" y="876300"/>
            <a:ext cx="11250159" cy="1102866"/>
          </a:xfrm>
          <a:prstGeom prst="rect">
            <a:avLst/>
          </a:prstGeom>
        </p:spPr>
        <p:txBody>
          <a:bodyPr wrap="square" lIns="0" tIns="0" rIns="0" bIns="0" rtlCol="0" anchor="t">
            <a:spAutoFit/>
          </a:bodyPr>
          <a:lstStyle/>
          <a:p>
            <a:pPr algn="ctr">
              <a:lnSpc>
                <a:spcPts val="8560"/>
              </a:lnSpc>
            </a:pPr>
            <a:r>
              <a:rPr lang="en-US" sz="8000" b="1" dirty="0">
                <a:solidFill>
                  <a:srgbClr val="FFFFFF"/>
                </a:solidFill>
                <a:latin typeface="Antonio Bold"/>
                <a:ea typeface="Antonio Bold"/>
                <a:cs typeface="Antonio Bold"/>
                <a:sym typeface="Antonio Bold"/>
              </a:rPr>
              <a:t>PROJECT RESULT</a:t>
            </a:r>
          </a:p>
        </p:txBody>
      </p:sp>
      <p:sp>
        <p:nvSpPr>
          <p:cNvPr id="30" name="TextBox 30">
            <a:extLst>
              <a:ext uri="{FF2B5EF4-FFF2-40B4-BE49-F238E27FC236}">
                <a16:creationId xmlns:a16="http://schemas.microsoft.com/office/drawing/2014/main" id="{CC39CBEC-2D6E-3507-1BC2-F07678061315}"/>
              </a:ext>
            </a:extLst>
          </p:cNvPr>
          <p:cNvSpPr txBox="1"/>
          <p:nvPr/>
        </p:nvSpPr>
        <p:spPr>
          <a:xfrm>
            <a:off x="3573410" y="2400301"/>
            <a:ext cx="5265790" cy="437171"/>
          </a:xfrm>
          <a:prstGeom prst="rect">
            <a:avLst/>
          </a:prstGeom>
        </p:spPr>
        <p:txBody>
          <a:bodyPr wrap="square" lIns="0" tIns="0" rIns="0" bIns="0" rtlCol="0" anchor="t">
            <a:spAutoFit/>
          </a:bodyPr>
          <a:lstStyle/>
          <a:p>
            <a:pPr algn="ctr">
              <a:lnSpc>
                <a:spcPts val="3499"/>
              </a:lnSpc>
            </a:pPr>
            <a:r>
              <a:rPr lang="en-US" sz="2800" b="1" dirty="0">
                <a:solidFill>
                  <a:srgbClr val="FFFFFF"/>
                </a:solidFill>
                <a:latin typeface="Poppins Bold"/>
                <a:ea typeface="Poppins Bold"/>
                <a:cs typeface="Poppins Bold"/>
                <a:sym typeface="Poppins Bold"/>
              </a:rPr>
              <a:t>Accurate Disease Prediction:</a:t>
            </a:r>
          </a:p>
        </p:txBody>
      </p:sp>
      <p:sp>
        <p:nvSpPr>
          <p:cNvPr id="16" name="TextBox 21">
            <a:extLst>
              <a:ext uri="{FF2B5EF4-FFF2-40B4-BE49-F238E27FC236}">
                <a16:creationId xmlns:a16="http://schemas.microsoft.com/office/drawing/2014/main" id="{4F67E0B9-5872-22A1-6F49-37BE688B39D0}"/>
              </a:ext>
            </a:extLst>
          </p:cNvPr>
          <p:cNvSpPr txBox="1"/>
          <p:nvPr/>
        </p:nvSpPr>
        <p:spPr>
          <a:xfrm>
            <a:off x="3276600" y="2933700"/>
            <a:ext cx="13487400" cy="886012"/>
          </a:xfrm>
          <a:prstGeom prst="rect">
            <a:avLst/>
          </a:prstGeom>
        </p:spPr>
        <p:txBody>
          <a:bodyPr wrap="square" lIns="0" tIns="0" rIns="0" bIns="0" rtlCol="0" anchor="t">
            <a:spAutoFit/>
          </a:bodyPr>
          <a:lstStyle/>
          <a:p>
            <a:pPr marL="269874" lvl="1">
              <a:lnSpc>
                <a:spcPts val="3499"/>
              </a:lnSpc>
            </a:pPr>
            <a:r>
              <a:rPr lang="en-US" sz="2800" dirty="0">
                <a:solidFill>
                  <a:srgbClr val="FFFFFF"/>
                </a:solidFill>
                <a:latin typeface="Poppins"/>
                <a:ea typeface="Poppins"/>
                <a:cs typeface="Poppins"/>
                <a:sym typeface="Poppins"/>
              </a:rPr>
              <a:t>o	The SVC model successfully predicts diseases with 85-90% accuracy.</a:t>
            </a:r>
          </a:p>
          <a:p>
            <a:pPr marL="269874" lvl="1">
              <a:lnSpc>
                <a:spcPts val="3499"/>
              </a:lnSpc>
            </a:pPr>
            <a:r>
              <a:rPr lang="en-US" sz="2800" dirty="0">
                <a:solidFill>
                  <a:srgbClr val="FFFFFF"/>
                </a:solidFill>
                <a:latin typeface="Poppins"/>
                <a:ea typeface="Poppins"/>
                <a:cs typeface="Poppins"/>
                <a:sym typeface="Poppins"/>
              </a:rPr>
              <a:t>o	Real-time symptom validation ensures reliable input processing.</a:t>
            </a:r>
          </a:p>
        </p:txBody>
      </p:sp>
      <p:pic>
        <p:nvPicPr>
          <p:cNvPr id="18" name="Picture 17">
            <a:extLst>
              <a:ext uri="{FF2B5EF4-FFF2-40B4-BE49-F238E27FC236}">
                <a16:creationId xmlns:a16="http://schemas.microsoft.com/office/drawing/2014/main" id="{4E734C25-946E-FB45-9F68-54FD40A56590}"/>
              </a:ext>
            </a:extLst>
          </p:cNvPr>
          <p:cNvPicPr>
            <a:picLocks noChangeAspect="1"/>
          </p:cNvPicPr>
          <p:nvPr/>
        </p:nvPicPr>
        <p:blipFill>
          <a:blip r:embed="rId4"/>
          <a:stretch>
            <a:fillRect/>
          </a:stretch>
        </p:blipFill>
        <p:spPr>
          <a:xfrm>
            <a:off x="609600" y="4152900"/>
            <a:ext cx="8643071" cy="4576009"/>
          </a:xfrm>
          <a:prstGeom prst="rect">
            <a:avLst/>
          </a:prstGeom>
        </p:spPr>
      </p:pic>
      <p:pic>
        <p:nvPicPr>
          <p:cNvPr id="21" name="Picture 20">
            <a:extLst>
              <a:ext uri="{FF2B5EF4-FFF2-40B4-BE49-F238E27FC236}">
                <a16:creationId xmlns:a16="http://schemas.microsoft.com/office/drawing/2014/main" id="{1461E518-5DBC-22A1-DC2F-76A37E3F8C0A}"/>
              </a:ext>
            </a:extLst>
          </p:cNvPr>
          <p:cNvPicPr>
            <a:picLocks noChangeAspect="1"/>
          </p:cNvPicPr>
          <p:nvPr/>
        </p:nvPicPr>
        <p:blipFill>
          <a:blip r:embed="rId5"/>
          <a:stretch>
            <a:fillRect/>
          </a:stretch>
        </p:blipFill>
        <p:spPr>
          <a:xfrm>
            <a:off x="9438965" y="4179284"/>
            <a:ext cx="8651588" cy="4576009"/>
          </a:xfrm>
          <a:prstGeom prst="rect">
            <a:avLst/>
          </a:prstGeom>
        </p:spPr>
      </p:pic>
    </p:spTree>
    <p:extLst>
      <p:ext uri="{BB962C8B-B14F-4D97-AF65-F5344CB8AC3E}">
        <p14:creationId xmlns:p14="http://schemas.microsoft.com/office/powerpoint/2010/main" val="8536823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48581"/>
        </a:solidFill>
        <a:effectLst/>
      </p:bgPr>
    </p:bg>
    <p:spTree>
      <p:nvGrpSpPr>
        <p:cNvPr id="1" name="">
          <a:extLst>
            <a:ext uri="{FF2B5EF4-FFF2-40B4-BE49-F238E27FC236}">
              <a16:creationId xmlns:a16="http://schemas.microsoft.com/office/drawing/2014/main" id="{D7EC13AB-1572-DEFB-D027-2CF8935FDA9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A7809EB-1EA7-D54D-1ACE-6A0382C90295}"/>
              </a:ext>
            </a:extLst>
          </p:cNvPr>
          <p:cNvGrpSpPr/>
          <p:nvPr/>
        </p:nvGrpSpPr>
        <p:grpSpPr>
          <a:xfrm>
            <a:off x="-755259" y="9058715"/>
            <a:ext cx="19043259" cy="3086100"/>
            <a:chOff x="0" y="0"/>
            <a:chExt cx="5015509" cy="812800"/>
          </a:xfrm>
        </p:grpSpPr>
        <p:sp>
          <p:nvSpPr>
            <p:cNvPr id="3" name="Freeform 3">
              <a:extLst>
                <a:ext uri="{FF2B5EF4-FFF2-40B4-BE49-F238E27FC236}">
                  <a16:creationId xmlns:a16="http://schemas.microsoft.com/office/drawing/2014/main" id="{93D0CCE0-761B-A57A-BDBD-F0F01BA289AC}"/>
                </a:ext>
              </a:extLst>
            </p:cNvPr>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4" name="TextBox 4">
              <a:extLst>
                <a:ext uri="{FF2B5EF4-FFF2-40B4-BE49-F238E27FC236}">
                  <a16:creationId xmlns:a16="http://schemas.microsoft.com/office/drawing/2014/main" id="{09938688-AABC-8D80-4CEC-F6E46FD34A75}"/>
                </a:ext>
              </a:extLst>
            </p:cNvPr>
            <p:cNvSpPr txBox="1"/>
            <p:nvPr/>
          </p:nvSpPr>
          <p:spPr>
            <a:xfrm>
              <a:off x="0" y="-38100"/>
              <a:ext cx="5015509"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3F4FAE67-300D-2F85-69E9-30A27BB1DB5B}"/>
              </a:ext>
            </a:extLst>
          </p:cNvPr>
          <p:cNvGrpSpPr/>
          <p:nvPr/>
        </p:nvGrpSpPr>
        <p:grpSpPr>
          <a:xfrm>
            <a:off x="-1253768" y="9058715"/>
            <a:ext cx="15921577" cy="3086100"/>
            <a:chOff x="0" y="0"/>
            <a:chExt cx="4193337" cy="812800"/>
          </a:xfrm>
        </p:grpSpPr>
        <p:sp>
          <p:nvSpPr>
            <p:cNvPr id="6" name="Freeform 6">
              <a:extLst>
                <a:ext uri="{FF2B5EF4-FFF2-40B4-BE49-F238E27FC236}">
                  <a16:creationId xmlns:a16="http://schemas.microsoft.com/office/drawing/2014/main" id="{57720EF9-5A2A-8CD6-0E6F-3CF93F79A832}"/>
                </a:ext>
              </a:extLst>
            </p:cNvPr>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7" name="TextBox 7">
              <a:extLst>
                <a:ext uri="{FF2B5EF4-FFF2-40B4-BE49-F238E27FC236}">
                  <a16:creationId xmlns:a16="http://schemas.microsoft.com/office/drawing/2014/main" id="{1A160DB2-986A-6B6F-7CBE-9ADEA6AF1ACF}"/>
                </a:ext>
              </a:extLst>
            </p:cNvPr>
            <p:cNvSpPr txBox="1"/>
            <p:nvPr/>
          </p:nvSpPr>
          <p:spPr>
            <a:xfrm>
              <a:off x="0" y="-38100"/>
              <a:ext cx="4193337"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a:extLst>
              <a:ext uri="{FF2B5EF4-FFF2-40B4-BE49-F238E27FC236}">
                <a16:creationId xmlns:a16="http://schemas.microsoft.com/office/drawing/2014/main" id="{BAE1BE94-6795-EF15-4C2A-0AE296B735E5}"/>
              </a:ext>
            </a:extLst>
          </p:cNvPr>
          <p:cNvGrpSpPr/>
          <p:nvPr/>
        </p:nvGrpSpPr>
        <p:grpSpPr>
          <a:xfrm>
            <a:off x="-5375442" y="9058715"/>
            <a:ext cx="14519442" cy="3086100"/>
            <a:chOff x="0" y="0"/>
            <a:chExt cx="3824051" cy="812800"/>
          </a:xfrm>
        </p:grpSpPr>
        <p:sp>
          <p:nvSpPr>
            <p:cNvPr id="9" name="Freeform 9">
              <a:extLst>
                <a:ext uri="{FF2B5EF4-FFF2-40B4-BE49-F238E27FC236}">
                  <a16:creationId xmlns:a16="http://schemas.microsoft.com/office/drawing/2014/main" id="{0DCDD3E1-F655-9A92-26DD-7B99D4DF05DF}"/>
                </a:ext>
              </a:extLst>
            </p:cNvPr>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0" name="TextBox 10">
              <a:extLst>
                <a:ext uri="{FF2B5EF4-FFF2-40B4-BE49-F238E27FC236}">
                  <a16:creationId xmlns:a16="http://schemas.microsoft.com/office/drawing/2014/main" id="{5275B53C-3EDF-D1C9-6BE3-835474167DBB}"/>
                </a:ext>
              </a:extLst>
            </p:cNvPr>
            <p:cNvSpPr txBox="1"/>
            <p:nvPr/>
          </p:nvSpPr>
          <p:spPr>
            <a:xfrm>
              <a:off x="0" y="-38100"/>
              <a:ext cx="3824051" cy="8509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a:extLst>
              <a:ext uri="{FF2B5EF4-FFF2-40B4-BE49-F238E27FC236}">
                <a16:creationId xmlns:a16="http://schemas.microsoft.com/office/drawing/2014/main" id="{79AFB0A0-236C-18BF-042B-D2D658472926}"/>
              </a:ext>
            </a:extLst>
          </p:cNvPr>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a:extLst>
              <a:ext uri="{FF2B5EF4-FFF2-40B4-BE49-F238E27FC236}">
                <a16:creationId xmlns:a16="http://schemas.microsoft.com/office/drawing/2014/main" id="{41016ADD-586B-6817-4733-C6A3F1C05D21}"/>
              </a:ext>
            </a:extLst>
          </p:cNvPr>
          <p:cNvGrpSpPr/>
          <p:nvPr/>
        </p:nvGrpSpPr>
        <p:grpSpPr>
          <a:xfrm>
            <a:off x="4640210" y="2019300"/>
            <a:ext cx="6713590" cy="76200"/>
            <a:chOff x="0" y="0"/>
            <a:chExt cx="1408451" cy="17123"/>
          </a:xfrm>
        </p:grpSpPr>
        <p:sp>
          <p:nvSpPr>
            <p:cNvPr id="13" name="Freeform 13">
              <a:extLst>
                <a:ext uri="{FF2B5EF4-FFF2-40B4-BE49-F238E27FC236}">
                  <a16:creationId xmlns:a16="http://schemas.microsoft.com/office/drawing/2014/main" id="{8E0DFAD5-3AA8-5EA9-2BA6-48CFF2CAE054}"/>
                </a:ext>
              </a:extLst>
            </p:cNvPr>
            <p:cNvSpPr/>
            <p:nvPr/>
          </p:nvSpPr>
          <p:spPr>
            <a:xfrm>
              <a:off x="0" y="0"/>
              <a:ext cx="1408451" cy="17123"/>
            </a:xfrm>
            <a:custGeom>
              <a:avLst/>
              <a:gdLst/>
              <a:ahLst/>
              <a:cxnLst/>
              <a:rect l="l" t="t" r="r" b="b"/>
              <a:pathLst>
                <a:path w="1408451" h="17123">
                  <a:moveTo>
                    <a:pt x="8561" y="0"/>
                  </a:moveTo>
                  <a:lnTo>
                    <a:pt x="1399890" y="0"/>
                  </a:lnTo>
                  <a:cubicBezTo>
                    <a:pt x="1404618" y="0"/>
                    <a:pt x="1408451" y="3833"/>
                    <a:pt x="1408451" y="8561"/>
                  </a:cubicBezTo>
                  <a:lnTo>
                    <a:pt x="1408451" y="8561"/>
                  </a:lnTo>
                  <a:cubicBezTo>
                    <a:pt x="1408451" y="10832"/>
                    <a:pt x="1407549" y="13010"/>
                    <a:pt x="1405944" y="14615"/>
                  </a:cubicBezTo>
                  <a:cubicBezTo>
                    <a:pt x="1404338" y="16221"/>
                    <a:pt x="1402161" y="17123"/>
                    <a:pt x="1399890" y="17123"/>
                  </a:cubicBezTo>
                  <a:lnTo>
                    <a:pt x="8561" y="17123"/>
                  </a:lnTo>
                  <a:cubicBezTo>
                    <a:pt x="3833" y="17123"/>
                    <a:pt x="0" y="13290"/>
                    <a:pt x="0" y="8561"/>
                  </a:cubicBezTo>
                  <a:lnTo>
                    <a:pt x="0" y="8561"/>
                  </a:lnTo>
                  <a:cubicBezTo>
                    <a:pt x="0" y="3833"/>
                    <a:pt x="3833" y="0"/>
                    <a:pt x="8561" y="0"/>
                  </a:cubicBezTo>
                  <a:close/>
                </a:path>
              </a:pathLst>
            </a:custGeom>
            <a:solidFill>
              <a:srgbClr val="FFFFFF"/>
            </a:solidFill>
          </p:spPr>
        </p:sp>
        <p:sp>
          <p:nvSpPr>
            <p:cNvPr id="14" name="TextBox 14">
              <a:extLst>
                <a:ext uri="{FF2B5EF4-FFF2-40B4-BE49-F238E27FC236}">
                  <a16:creationId xmlns:a16="http://schemas.microsoft.com/office/drawing/2014/main" id="{D15C59DE-35C6-3593-8492-F09FF48F7AF3}"/>
                </a:ext>
              </a:extLst>
            </p:cNvPr>
            <p:cNvSpPr txBox="1"/>
            <p:nvPr/>
          </p:nvSpPr>
          <p:spPr>
            <a:xfrm>
              <a:off x="0" y="-38100"/>
              <a:ext cx="1408451" cy="55223"/>
            </a:xfrm>
            <a:prstGeom prst="rect">
              <a:avLst/>
            </a:prstGeom>
          </p:spPr>
          <p:txBody>
            <a:bodyPr lIns="50800" tIns="50800" rIns="50800" bIns="50800" rtlCol="0" anchor="ctr"/>
            <a:lstStyle/>
            <a:p>
              <a:pPr algn="ctr">
                <a:lnSpc>
                  <a:spcPts val="2659"/>
                </a:lnSpc>
              </a:pPr>
              <a:endParaRPr/>
            </a:p>
          </p:txBody>
        </p:sp>
      </p:grpSp>
      <p:sp>
        <p:nvSpPr>
          <p:cNvPr id="28" name="TextBox 28">
            <a:extLst>
              <a:ext uri="{FF2B5EF4-FFF2-40B4-BE49-F238E27FC236}">
                <a16:creationId xmlns:a16="http://schemas.microsoft.com/office/drawing/2014/main" id="{FC24FF47-3E1F-05D5-AF62-73A28FEB0082}"/>
              </a:ext>
            </a:extLst>
          </p:cNvPr>
          <p:cNvSpPr txBox="1"/>
          <p:nvPr/>
        </p:nvSpPr>
        <p:spPr>
          <a:xfrm>
            <a:off x="2514600" y="876300"/>
            <a:ext cx="11250159" cy="1102866"/>
          </a:xfrm>
          <a:prstGeom prst="rect">
            <a:avLst/>
          </a:prstGeom>
        </p:spPr>
        <p:txBody>
          <a:bodyPr wrap="square" lIns="0" tIns="0" rIns="0" bIns="0" rtlCol="0" anchor="t">
            <a:spAutoFit/>
          </a:bodyPr>
          <a:lstStyle/>
          <a:p>
            <a:pPr algn="ctr">
              <a:lnSpc>
                <a:spcPts val="8560"/>
              </a:lnSpc>
            </a:pPr>
            <a:r>
              <a:rPr lang="en-US" sz="8000" b="1" dirty="0">
                <a:solidFill>
                  <a:srgbClr val="FFFFFF"/>
                </a:solidFill>
                <a:latin typeface="Antonio Bold"/>
                <a:ea typeface="Antonio Bold"/>
                <a:cs typeface="Antonio Bold"/>
                <a:sym typeface="Antonio Bold"/>
              </a:rPr>
              <a:t>PROJECT RESULT</a:t>
            </a:r>
          </a:p>
        </p:txBody>
      </p:sp>
      <p:sp>
        <p:nvSpPr>
          <p:cNvPr id="30" name="TextBox 30">
            <a:extLst>
              <a:ext uri="{FF2B5EF4-FFF2-40B4-BE49-F238E27FC236}">
                <a16:creationId xmlns:a16="http://schemas.microsoft.com/office/drawing/2014/main" id="{ACCCBE20-01CD-33C4-931D-8A25F4569729}"/>
              </a:ext>
            </a:extLst>
          </p:cNvPr>
          <p:cNvSpPr txBox="1"/>
          <p:nvPr/>
        </p:nvSpPr>
        <p:spPr>
          <a:xfrm>
            <a:off x="1868040" y="2400300"/>
            <a:ext cx="4464550" cy="437171"/>
          </a:xfrm>
          <a:prstGeom prst="rect">
            <a:avLst/>
          </a:prstGeom>
        </p:spPr>
        <p:txBody>
          <a:bodyPr wrap="square" lIns="0" tIns="0" rIns="0" bIns="0" rtlCol="0" anchor="t">
            <a:spAutoFit/>
          </a:bodyPr>
          <a:lstStyle/>
          <a:p>
            <a:pPr algn="ctr">
              <a:lnSpc>
                <a:spcPts val="3499"/>
              </a:lnSpc>
            </a:pPr>
            <a:r>
              <a:rPr lang="en-US" sz="2800" b="1" dirty="0">
                <a:solidFill>
                  <a:srgbClr val="FFFFFF"/>
                </a:solidFill>
                <a:latin typeface="Poppins Bold"/>
                <a:ea typeface="Poppins Bold"/>
                <a:cs typeface="Poppins Bold"/>
                <a:sym typeface="Poppins Bold"/>
              </a:rPr>
              <a:t>User-friendly Interface:</a:t>
            </a:r>
          </a:p>
        </p:txBody>
      </p:sp>
      <p:sp>
        <p:nvSpPr>
          <p:cNvPr id="16" name="TextBox 21">
            <a:extLst>
              <a:ext uri="{FF2B5EF4-FFF2-40B4-BE49-F238E27FC236}">
                <a16:creationId xmlns:a16="http://schemas.microsoft.com/office/drawing/2014/main" id="{FD97D339-E963-EA77-61E9-B441C795B5D8}"/>
              </a:ext>
            </a:extLst>
          </p:cNvPr>
          <p:cNvSpPr txBox="1"/>
          <p:nvPr/>
        </p:nvSpPr>
        <p:spPr>
          <a:xfrm>
            <a:off x="2057400" y="2933700"/>
            <a:ext cx="14173200" cy="886012"/>
          </a:xfrm>
          <a:prstGeom prst="rect">
            <a:avLst/>
          </a:prstGeom>
        </p:spPr>
        <p:txBody>
          <a:bodyPr wrap="square" lIns="0" tIns="0" rIns="0" bIns="0" rtlCol="0" anchor="t">
            <a:spAutoFit/>
          </a:bodyPr>
          <a:lstStyle/>
          <a:p>
            <a:pPr marL="269874" lvl="1">
              <a:lnSpc>
                <a:spcPts val="3499"/>
              </a:lnSpc>
            </a:pPr>
            <a:r>
              <a:rPr lang="en-US" sz="2800" dirty="0">
                <a:solidFill>
                  <a:srgbClr val="FFFFFF"/>
                </a:solidFill>
                <a:latin typeface="Poppins"/>
                <a:ea typeface="Poppins"/>
                <a:cs typeface="Poppins"/>
                <a:sym typeface="Poppins"/>
              </a:rPr>
              <a:t>o	The Flask-based interface provides an easy-to-use web-based platform.</a:t>
            </a:r>
          </a:p>
          <a:p>
            <a:pPr marL="269874" lvl="1">
              <a:lnSpc>
                <a:spcPts val="3499"/>
              </a:lnSpc>
            </a:pPr>
            <a:r>
              <a:rPr lang="en-US" sz="2800" dirty="0">
                <a:solidFill>
                  <a:srgbClr val="FFFFFF"/>
                </a:solidFill>
                <a:latin typeface="Poppins"/>
                <a:ea typeface="Poppins"/>
                <a:cs typeface="Poppins"/>
                <a:sym typeface="Poppins"/>
              </a:rPr>
              <a:t>o	Users can interact with the system and receive instant predictions.</a:t>
            </a:r>
          </a:p>
        </p:txBody>
      </p:sp>
      <p:pic>
        <p:nvPicPr>
          <p:cNvPr id="17" name="Picture 16">
            <a:extLst>
              <a:ext uri="{FF2B5EF4-FFF2-40B4-BE49-F238E27FC236}">
                <a16:creationId xmlns:a16="http://schemas.microsoft.com/office/drawing/2014/main" id="{B8864FC8-DA1B-A24E-E12A-95B0798B5AB3}"/>
              </a:ext>
            </a:extLst>
          </p:cNvPr>
          <p:cNvPicPr>
            <a:picLocks noChangeAspect="1"/>
          </p:cNvPicPr>
          <p:nvPr/>
        </p:nvPicPr>
        <p:blipFill>
          <a:blip r:embed="rId4"/>
          <a:stretch>
            <a:fillRect/>
          </a:stretch>
        </p:blipFill>
        <p:spPr>
          <a:xfrm>
            <a:off x="1681112" y="4481032"/>
            <a:ext cx="5098913" cy="1456832"/>
          </a:xfrm>
          <a:prstGeom prst="rect">
            <a:avLst/>
          </a:prstGeom>
        </p:spPr>
      </p:pic>
      <p:pic>
        <p:nvPicPr>
          <p:cNvPr id="21" name="Picture 20">
            <a:extLst>
              <a:ext uri="{FF2B5EF4-FFF2-40B4-BE49-F238E27FC236}">
                <a16:creationId xmlns:a16="http://schemas.microsoft.com/office/drawing/2014/main" id="{5E0BD0BF-0DBA-6340-B583-BC5874EF38F6}"/>
              </a:ext>
            </a:extLst>
          </p:cNvPr>
          <p:cNvPicPr>
            <a:picLocks noChangeAspect="1"/>
          </p:cNvPicPr>
          <p:nvPr/>
        </p:nvPicPr>
        <p:blipFill>
          <a:blip r:embed="rId5"/>
          <a:stretch>
            <a:fillRect/>
          </a:stretch>
        </p:blipFill>
        <p:spPr>
          <a:xfrm>
            <a:off x="7372152" y="4415088"/>
            <a:ext cx="4725058" cy="1580035"/>
          </a:xfrm>
          <a:prstGeom prst="rect">
            <a:avLst/>
          </a:prstGeom>
        </p:spPr>
      </p:pic>
      <p:pic>
        <p:nvPicPr>
          <p:cNvPr id="25" name="Picture 24">
            <a:extLst>
              <a:ext uri="{FF2B5EF4-FFF2-40B4-BE49-F238E27FC236}">
                <a16:creationId xmlns:a16="http://schemas.microsoft.com/office/drawing/2014/main" id="{3E1078E0-9A66-96D3-6229-980A8DF2FC08}"/>
              </a:ext>
            </a:extLst>
          </p:cNvPr>
          <p:cNvPicPr>
            <a:picLocks noChangeAspect="1"/>
          </p:cNvPicPr>
          <p:nvPr/>
        </p:nvPicPr>
        <p:blipFill>
          <a:blip r:embed="rId6"/>
          <a:stretch>
            <a:fillRect/>
          </a:stretch>
        </p:blipFill>
        <p:spPr>
          <a:xfrm>
            <a:off x="12747630" y="4379486"/>
            <a:ext cx="4510505" cy="1949516"/>
          </a:xfrm>
          <a:prstGeom prst="rect">
            <a:avLst/>
          </a:prstGeom>
        </p:spPr>
      </p:pic>
      <p:pic>
        <p:nvPicPr>
          <p:cNvPr id="31" name="Picture 30">
            <a:extLst>
              <a:ext uri="{FF2B5EF4-FFF2-40B4-BE49-F238E27FC236}">
                <a16:creationId xmlns:a16="http://schemas.microsoft.com/office/drawing/2014/main" id="{1185C8E5-29A5-62B5-6A2D-170B5D92B9D1}"/>
              </a:ext>
            </a:extLst>
          </p:cNvPr>
          <p:cNvPicPr>
            <a:picLocks noChangeAspect="1"/>
          </p:cNvPicPr>
          <p:nvPr/>
        </p:nvPicPr>
        <p:blipFill>
          <a:blip r:embed="rId7"/>
          <a:stretch>
            <a:fillRect/>
          </a:stretch>
        </p:blipFill>
        <p:spPr>
          <a:xfrm>
            <a:off x="1298980" y="6456176"/>
            <a:ext cx="5239933" cy="1788231"/>
          </a:xfrm>
          <a:prstGeom prst="rect">
            <a:avLst/>
          </a:prstGeom>
        </p:spPr>
      </p:pic>
      <p:pic>
        <p:nvPicPr>
          <p:cNvPr id="33" name="Picture 32">
            <a:extLst>
              <a:ext uri="{FF2B5EF4-FFF2-40B4-BE49-F238E27FC236}">
                <a16:creationId xmlns:a16="http://schemas.microsoft.com/office/drawing/2014/main" id="{0D19F847-A1BA-F417-D6EC-94CE8EEAA0E6}"/>
              </a:ext>
            </a:extLst>
          </p:cNvPr>
          <p:cNvPicPr>
            <a:picLocks noChangeAspect="1"/>
          </p:cNvPicPr>
          <p:nvPr/>
        </p:nvPicPr>
        <p:blipFill>
          <a:blip r:embed="rId8"/>
          <a:stretch>
            <a:fillRect/>
          </a:stretch>
        </p:blipFill>
        <p:spPr>
          <a:xfrm>
            <a:off x="6776082" y="6497196"/>
            <a:ext cx="5508056" cy="1580035"/>
          </a:xfrm>
          <a:prstGeom prst="rect">
            <a:avLst/>
          </a:prstGeom>
        </p:spPr>
      </p:pic>
      <p:pic>
        <p:nvPicPr>
          <p:cNvPr id="35" name="Picture 34">
            <a:extLst>
              <a:ext uri="{FF2B5EF4-FFF2-40B4-BE49-F238E27FC236}">
                <a16:creationId xmlns:a16="http://schemas.microsoft.com/office/drawing/2014/main" id="{875D54BE-B2AA-DC2F-AD21-D3FF6A2E913E}"/>
              </a:ext>
            </a:extLst>
          </p:cNvPr>
          <p:cNvPicPr>
            <a:picLocks noChangeAspect="1"/>
          </p:cNvPicPr>
          <p:nvPr/>
        </p:nvPicPr>
        <p:blipFill>
          <a:blip r:embed="rId9"/>
          <a:stretch>
            <a:fillRect/>
          </a:stretch>
        </p:blipFill>
        <p:spPr>
          <a:xfrm>
            <a:off x="12747630" y="6761702"/>
            <a:ext cx="4377843" cy="1482705"/>
          </a:xfrm>
          <a:prstGeom prst="rect">
            <a:avLst/>
          </a:prstGeom>
        </p:spPr>
      </p:pic>
    </p:spTree>
    <p:extLst>
      <p:ext uri="{BB962C8B-B14F-4D97-AF65-F5344CB8AC3E}">
        <p14:creationId xmlns:p14="http://schemas.microsoft.com/office/powerpoint/2010/main" val="3823210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48581"/>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2548219" y="-2629634"/>
            <a:ext cx="9569467" cy="14665905"/>
            <a:chOff x="0" y="0"/>
            <a:chExt cx="691421" cy="1059653"/>
          </a:xfrm>
        </p:grpSpPr>
        <p:sp>
          <p:nvSpPr>
            <p:cNvPr id="3" name="Freeform 3"/>
            <p:cNvSpPr/>
            <p:nvPr/>
          </p:nvSpPr>
          <p:spPr>
            <a:xfrm>
              <a:off x="0" y="0"/>
              <a:ext cx="691421" cy="1059653"/>
            </a:xfrm>
            <a:custGeom>
              <a:avLst/>
              <a:gdLst/>
              <a:ahLst/>
              <a:cxnLst/>
              <a:rect l="l" t="t" r="r" b="b"/>
              <a:pathLst>
                <a:path w="691421" h="1059653">
                  <a:moveTo>
                    <a:pt x="230598" y="19070"/>
                  </a:moveTo>
                  <a:cubicBezTo>
                    <a:pt x="265931" y="7556"/>
                    <a:pt x="306345" y="0"/>
                    <a:pt x="345897" y="0"/>
                  </a:cubicBezTo>
                  <a:cubicBezTo>
                    <a:pt x="385450" y="0"/>
                    <a:pt x="423510" y="6476"/>
                    <a:pt x="458583" y="17990"/>
                  </a:cubicBezTo>
                  <a:cubicBezTo>
                    <a:pt x="459331" y="18350"/>
                    <a:pt x="460077" y="18350"/>
                    <a:pt x="460823" y="18710"/>
                  </a:cubicBezTo>
                  <a:cubicBezTo>
                    <a:pt x="592540" y="64765"/>
                    <a:pt x="689555" y="186379"/>
                    <a:pt x="691421" y="333985"/>
                  </a:cubicBezTo>
                  <a:lnTo>
                    <a:pt x="691421" y="1059653"/>
                  </a:lnTo>
                  <a:lnTo>
                    <a:pt x="0" y="1059653"/>
                  </a:lnTo>
                  <a:lnTo>
                    <a:pt x="0" y="334524"/>
                  </a:lnTo>
                  <a:cubicBezTo>
                    <a:pt x="1866" y="185660"/>
                    <a:pt x="97388" y="64045"/>
                    <a:pt x="230598" y="19070"/>
                  </a:cubicBezTo>
                  <a:close/>
                </a:path>
              </a:pathLst>
            </a:custGeom>
            <a:solidFill>
              <a:srgbClr val="FFFFFF"/>
            </a:solidFill>
          </p:spPr>
        </p:sp>
        <p:sp>
          <p:nvSpPr>
            <p:cNvPr id="4" name="TextBox 4"/>
            <p:cNvSpPr txBox="1"/>
            <p:nvPr/>
          </p:nvSpPr>
          <p:spPr>
            <a:xfrm>
              <a:off x="0" y="88900"/>
              <a:ext cx="691421" cy="97075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253768" y="9058715"/>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375442" y="905871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1028700" y="2451217"/>
            <a:ext cx="4530458" cy="47690"/>
            <a:chOff x="0" y="0"/>
            <a:chExt cx="1193207" cy="12560"/>
          </a:xfrm>
        </p:grpSpPr>
        <p:sp>
          <p:nvSpPr>
            <p:cNvPr id="16" name="Freeform 16"/>
            <p:cNvSpPr/>
            <p:nvPr/>
          </p:nvSpPr>
          <p:spPr>
            <a:xfrm>
              <a:off x="0" y="0"/>
              <a:ext cx="1193207" cy="12560"/>
            </a:xfrm>
            <a:custGeom>
              <a:avLst/>
              <a:gdLst/>
              <a:ahLst/>
              <a:cxnLst/>
              <a:rect l="l" t="t" r="r" b="b"/>
              <a:pathLst>
                <a:path w="1193207" h="12560">
                  <a:moveTo>
                    <a:pt x="6280" y="0"/>
                  </a:moveTo>
                  <a:lnTo>
                    <a:pt x="1186927" y="0"/>
                  </a:lnTo>
                  <a:cubicBezTo>
                    <a:pt x="1190395" y="0"/>
                    <a:pt x="1193207" y="2812"/>
                    <a:pt x="1193207" y="6280"/>
                  </a:cubicBezTo>
                  <a:lnTo>
                    <a:pt x="1193207" y="6280"/>
                  </a:lnTo>
                  <a:cubicBezTo>
                    <a:pt x="1193207" y="7946"/>
                    <a:pt x="1192545" y="9543"/>
                    <a:pt x="1191368" y="10721"/>
                  </a:cubicBezTo>
                  <a:cubicBezTo>
                    <a:pt x="1190190" y="11899"/>
                    <a:pt x="1188593" y="12560"/>
                    <a:pt x="1186927" y="12560"/>
                  </a:cubicBezTo>
                  <a:lnTo>
                    <a:pt x="6280" y="12560"/>
                  </a:lnTo>
                  <a:cubicBezTo>
                    <a:pt x="4615" y="12560"/>
                    <a:pt x="3017" y="11899"/>
                    <a:pt x="1839" y="10721"/>
                  </a:cubicBezTo>
                  <a:cubicBezTo>
                    <a:pt x="662" y="9543"/>
                    <a:pt x="0" y="7946"/>
                    <a:pt x="0" y="6280"/>
                  </a:cubicBezTo>
                  <a:lnTo>
                    <a:pt x="0" y="6280"/>
                  </a:lnTo>
                  <a:cubicBezTo>
                    <a:pt x="0" y="4615"/>
                    <a:pt x="662" y="3017"/>
                    <a:pt x="1839" y="1839"/>
                  </a:cubicBezTo>
                  <a:cubicBezTo>
                    <a:pt x="3017" y="662"/>
                    <a:pt x="4615" y="0"/>
                    <a:pt x="6280" y="0"/>
                  </a:cubicBezTo>
                  <a:close/>
                </a:path>
              </a:pathLst>
            </a:custGeom>
            <a:solidFill>
              <a:srgbClr val="048581"/>
            </a:solidFill>
          </p:spPr>
        </p:sp>
        <p:sp>
          <p:nvSpPr>
            <p:cNvPr id="17" name="TextBox 17"/>
            <p:cNvSpPr txBox="1"/>
            <p:nvPr/>
          </p:nvSpPr>
          <p:spPr>
            <a:xfrm>
              <a:off x="0" y="-38100"/>
              <a:ext cx="1193207" cy="50660"/>
            </a:xfrm>
            <a:prstGeom prst="rect">
              <a:avLst/>
            </a:prstGeom>
          </p:spPr>
          <p:txBody>
            <a:bodyPr lIns="50800" tIns="50800" rIns="50800" bIns="50800" rtlCol="0" anchor="ctr"/>
            <a:lstStyle/>
            <a:p>
              <a:pPr algn="ctr">
                <a:lnSpc>
                  <a:spcPts val="2659"/>
                </a:lnSpc>
              </a:pPr>
              <a:endParaRPr/>
            </a:p>
          </p:txBody>
        </p:sp>
      </p:grpSp>
      <p:sp>
        <p:nvSpPr>
          <p:cNvPr id="18" name="Freeform 18"/>
          <p:cNvSpPr/>
          <p:nvPr/>
        </p:nvSpPr>
        <p:spPr>
          <a:xfrm>
            <a:off x="12305816" y="1942524"/>
            <a:ext cx="4725804" cy="6401952"/>
          </a:xfrm>
          <a:custGeom>
            <a:avLst/>
            <a:gdLst/>
            <a:ahLst/>
            <a:cxnLst/>
            <a:rect l="l" t="t" r="r" b="b"/>
            <a:pathLst>
              <a:path w="4725804" h="6401952">
                <a:moveTo>
                  <a:pt x="0" y="0"/>
                </a:moveTo>
                <a:lnTo>
                  <a:pt x="4725805" y="0"/>
                </a:lnTo>
                <a:lnTo>
                  <a:pt x="4725805" y="6401952"/>
                </a:lnTo>
                <a:lnTo>
                  <a:pt x="0" y="64019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1201251" y="1123950"/>
            <a:ext cx="4912704" cy="1122680"/>
          </a:xfrm>
          <a:prstGeom prst="rect">
            <a:avLst/>
          </a:prstGeom>
        </p:spPr>
        <p:txBody>
          <a:bodyPr lIns="0" tIns="0" rIns="0" bIns="0" rtlCol="0" anchor="t">
            <a:spAutoFit/>
          </a:bodyPr>
          <a:lstStyle/>
          <a:p>
            <a:pPr algn="l">
              <a:lnSpc>
                <a:spcPts val="8560"/>
              </a:lnSpc>
            </a:pPr>
            <a:r>
              <a:rPr lang="en-US" sz="8000" b="1" dirty="0">
                <a:solidFill>
                  <a:srgbClr val="048581"/>
                </a:solidFill>
                <a:latin typeface="Antonio Bold"/>
                <a:ea typeface="Antonio Bold"/>
                <a:cs typeface="Antonio Bold"/>
                <a:sym typeface="Antonio Bold"/>
              </a:rPr>
              <a:t>CONCLUSION</a:t>
            </a:r>
          </a:p>
        </p:txBody>
      </p:sp>
      <p:sp>
        <p:nvSpPr>
          <p:cNvPr id="21" name="TextBox 21"/>
          <p:cNvSpPr txBox="1"/>
          <p:nvPr/>
        </p:nvSpPr>
        <p:spPr>
          <a:xfrm>
            <a:off x="970214" y="3050524"/>
            <a:ext cx="10459786" cy="4491101"/>
          </a:xfrm>
          <a:prstGeom prst="rect">
            <a:avLst/>
          </a:prstGeom>
        </p:spPr>
        <p:txBody>
          <a:bodyPr wrap="square" lIns="0" tIns="0" rIns="0" bIns="0" rtlCol="0" anchor="t">
            <a:spAutoFit/>
          </a:bodyPr>
          <a:lstStyle/>
          <a:p>
            <a:pPr algn="just">
              <a:lnSpc>
                <a:spcPts val="3499"/>
              </a:lnSpc>
            </a:pPr>
            <a:r>
              <a:rPr lang="en-US" sz="3200" dirty="0">
                <a:solidFill>
                  <a:srgbClr val="048581"/>
                </a:solidFill>
                <a:latin typeface="Poppins"/>
                <a:ea typeface="Poppins"/>
                <a:cs typeface="Poppins"/>
                <a:sym typeface="Poppins"/>
              </a:rPr>
              <a:t>The Disease Identification System Using Symptoms is a practical application of machine learning in healthcare. It enables users to identify potential diseases based on their symptoms and receive relevant healthcare recommendations. The system promotes early diagnosis, empowering individuals to seek timely medical attention. With its accurate predictions and personalized suggestions, the project contributes to enhanced disease management and preventive care.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48581"/>
        </a:solidFill>
        <a:effectLst/>
      </p:bgPr>
    </p:bg>
    <p:spTree>
      <p:nvGrpSpPr>
        <p:cNvPr id="1" name="">
          <a:extLst>
            <a:ext uri="{FF2B5EF4-FFF2-40B4-BE49-F238E27FC236}">
              <a16:creationId xmlns:a16="http://schemas.microsoft.com/office/drawing/2014/main" id="{3868AC2A-1832-E67F-8F83-03122C0EA4A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FEC8F9F-1C80-133A-B6ED-790CBE8FA3CE}"/>
              </a:ext>
            </a:extLst>
          </p:cNvPr>
          <p:cNvGrpSpPr/>
          <p:nvPr/>
        </p:nvGrpSpPr>
        <p:grpSpPr>
          <a:xfrm>
            <a:off x="-755259" y="9058715"/>
            <a:ext cx="19043259" cy="3086100"/>
            <a:chOff x="0" y="0"/>
            <a:chExt cx="5015509" cy="812800"/>
          </a:xfrm>
        </p:grpSpPr>
        <p:sp>
          <p:nvSpPr>
            <p:cNvPr id="3" name="Freeform 3">
              <a:extLst>
                <a:ext uri="{FF2B5EF4-FFF2-40B4-BE49-F238E27FC236}">
                  <a16:creationId xmlns:a16="http://schemas.microsoft.com/office/drawing/2014/main" id="{0B75E8C8-415F-A495-7805-7DC779CA3056}"/>
                </a:ext>
              </a:extLst>
            </p:cNvPr>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4" name="TextBox 4">
              <a:extLst>
                <a:ext uri="{FF2B5EF4-FFF2-40B4-BE49-F238E27FC236}">
                  <a16:creationId xmlns:a16="http://schemas.microsoft.com/office/drawing/2014/main" id="{0ED63206-D73C-42EF-17EC-8E8D87715CB1}"/>
                </a:ext>
              </a:extLst>
            </p:cNvPr>
            <p:cNvSpPr txBox="1"/>
            <p:nvPr/>
          </p:nvSpPr>
          <p:spPr>
            <a:xfrm>
              <a:off x="0" y="-38100"/>
              <a:ext cx="5015509"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96F9D81C-9A4E-9CE2-9403-1CA0E69C49C3}"/>
              </a:ext>
            </a:extLst>
          </p:cNvPr>
          <p:cNvGrpSpPr/>
          <p:nvPr/>
        </p:nvGrpSpPr>
        <p:grpSpPr>
          <a:xfrm>
            <a:off x="-1253768" y="9058715"/>
            <a:ext cx="15921577" cy="3086100"/>
            <a:chOff x="0" y="0"/>
            <a:chExt cx="4193337" cy="812800"/>
          </a:xfrm>
        </p:grpSpPr>
        <p:sp>
          <p:nvSpPr>
            <p:cNvPr id="6" name="Freeform 6">
              <a:extLst>
                <a:ext uri="{FF2B5EF4-FFF2-40B4-BE49-F238E27FC236}">
                  <a16:creationId xmlns:a16="http://schemas.microsoft.com/office/drawing/2014/main" id="{66AEDCDC-2790-8990-5962-808A81BF8C95}"/>
                </a:ext>
              </a:extLst>
            </p:cNvPr>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7" name="TextBox 7">
              <a:extLst>
                <a:ext uri="{FF2B5EF4-FFF2-40B4-BE49-F238E27FC236}">
                  <a16:creationId xmlns:a16="http://schemas.microsoft.com/office/drawing/2014/main" id="{82A6F1D8-CCDD-FC8B-7CCA-95BF9969D2D7}"/>
                </a:ext>
              </a:extLst>
            </p:cNvPr>
            <p:cNvSpPr txBox="1"/>
            <p:nvPr/>
          </p:nvSpPr>
          <p:spPr>
            <a:xfrm>
              <a:off x="0" y="-38100"/>
              <a:ext cx="4193337"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a:extLst>
              <a:ext uri="{FF2B5EF4-FFF2-40B4-BE49-F238E27FC236}">
                <a16:creationId xmlns:a16="http://schemas.microsoft.com/office/drawing/2014/main" id="{E24F4FA8-B114-3A14-5858-7977034B8768}"/>
              </a:ext>
            </a:extLst>
          </p:cNvPr>
          <p:cNvGrpSpPr/>
          <p:nvPr/>
        </p:nvGrpSpPr>
        <p:grpSpPr>
          <a:xfrm>
            <a:off x="-5375442" y="9058715"/>
            <a:ext cx="14519442" cy="3086100"/>
            <a:chOff x="0" y="0"/>
            <a:chExt cx="3824051" cy="812800"/>
          </a:xfrm>
        </p:grpSpPr>
        <p:sp>
          <p:nvSpPr>
            <p:cNvPr id="9" name="Freeform 9">
              <a:extLst>
                <a:ext uri="{FF2B5EF4-FFF2-40B4-BE49-F238E27FC236}">
                  <a16:creationId xmlns:a16="http://schemas.microsoft.com/office/drawing/2014/main" id="{0369387E-B74F-EA8C-3EB1-39DA093BDF7F}"/>
                </a:ext>
              </a:extLst>
            </p:cNvPr>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0" name="TextBox 10">
              <a:extLst>
                <a:ext uri="{FF2B5EF4-FFF2-40B4-BE49-F238E27FC236}">
                  <a16:creationId xmlns:a16="http://schemas.microsoft.com/office/drawing/2014/main" id="{DD31A9F2-C864-AAD3-8783-6705850D074C}"/>
                </a:ext>
              </a:extLst>
            </p:cNvPr>
            <p:cNvSpPr txBox="1"/>
            <p:nvPr/>
          </p:nvSpPr>
          <p:spPr>
            <a:xfrm>
              <a:off x="0" y="-38100"/>
              <a:ext cx="3824051" cy="8509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a:extLst>
              <a:ext uri="{FF2B5EF4-FFF2-40B4-BE49-F238E27FC236}">
                <a16:creationId xmlns:a16="http://schemas.microsoft.com/office/drawing/2014/main" id="{9C818BFF-EDEB-1AE1-E1C3-D5D13D9ECE8B}"/>
              </a:ext>
            </a:extLst>
          </p:cNvPr>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a:extLst>
              <a:ext uri="{FF2B5EF4-FFF2-40B4-BE49-F238E27FC236}">
                <a16:creationId xmlns:a16="http://schemas.microsoft.com/office/drawing/2014/main" id="{B5EDC062-ED3C-77EE-E487-251920BAF589}"/>
              </a:ext>
            </a:extLst>
          </p:cNvPr>
          <p:cNvGrpSpPr/>
          <p:nvPr/>
        </p:nvGrpSpPr>
        <p:grpSpPr>
          <a:xfrm>
            <a:off x="5943600" y="2019300"/>
            <a:ext cx="4393443" cy="104527"/>
            <a:chOff x="0" y="0"/>
            <a:chExt cx="1408451" cy="17123"/>
          </a:xfrm>
        </p:grpSpPr>
        <p:sp>
          <p:nvSpPr>
            <p:cNvPr id="13" name="Freeform 13">
              <a:extLst>
                <a:ext uri="{FF2B5EF4-FFF2-40B4-BE49-F238E27FC236}">
                  <a16:creationId xmlns:a16="http://schemas.microsoft.com/office/drawing/2014/main" id="{260F6000-544B-DCAC-DFB4-B2DA09D4E74F}"/>
                </a:ext>
              </a:extLst>
            </p:cNvPr>
            <p:cNvSpPr/>
            <p:nvPr/>
          </p:nvSpPr>
          <p:spPr>
            <a:xfrm>
              <a:off x="0" y="0"/>
              <a:ext cx="1408451" cy="17123"/>
            </a:xfrm>
            <a:custGeom>
              <a:avLst/>
              <a:gdLst/>
              <a:ahLst/>
              <a:cxnLst/>
              <a:rect l="l" t="t" r="r" b="b"/>
              <a:pathLst>
                <a:path w="1408451" h="17123">
                  <a:moveTo>
                    <a:pt x="8561" y="0"/>
                  </a:moveTo>
                  <a:lnTo>
                    <a:pt x="1399890" y="0"/>
                  </a:lnTo>
                  <a:cubicBezTo>
                    <a:pt x="1404618" y="0"/>
                    <a:pt x="1408451" y="3833"/>
                    <a:pt x="1408451" y="8561"/>
                  </a:cubicBezTo>
                  <a:lnTo>
                    <a:pt x="1408451" y="8561"/>
                  </a:lnTo>
                  <a:cubicBezTo>
                    <a:pt x="1408451" y="10832"/>
                    <a:pt x="1407549" y="13010"/>
                    <a:pt x="1405944" y="14615"/>
                  </a:cubicBezTo>
                  <a:cubicBezTo>
                    <a:pt x="1404338" y="16221"/>
                    <a:pt x="1402161" y="17123"/>
                    <a:pt x="1399890" y="17123"/>
                  </a:cubicBezTo>
                  <a:lnTo>
                    <a:pt x="8561" y="17123"/>
                  </a:lnTo>
                  <a:cubicBezTo>
                    <a:pt x="3833" y="17123"/>
                    <a:pt x="0" y="13290"/>
                    <a:pt x="0" y="8561"/>
                  </a:cubicBezTo>
                  <a:lnTo>
                    <a:pt x="0" y="8561"/>
                  </a:lnTo>
                  <a:cubicBezTo>
                    <a:pt x="0" y="3833"/>
                    <a:pt x="3833" y="0"/>
                    <a:pt x="8561" y="0"/>
                  </a:cubicBezTo>
                  <a:close/>
                </a:path>
              </a:pathLst>
            </a:custGeom>
            <a:solidFill>
              <a:srgbClr val="FFFFFF"/>
            </a:solidFill>
          </p:spPr>
        </p:sp>
        <p:sp>
          <p:nvSpPr>
            <p:cNvPr id="14" name="TextBox 14">
              <a:extLst>
                <a:ext uri="{FF2B5EF4-FFF2-40B4-BE49-F238E27FC236}">
                  <a16:creationId xmlns:a16="http://schemas.microsoft.com/office/drawing/2014/main" id="{D5C030BF-595F-002F-F200-7659F4EE5739}"/>
                </a:ext>
              </a:extLst>
            </p:cNvPr>
            <p:cNvSpPr txBox="1"/>
            <p:nvPr/>
          </p:nvSpPr>
          <p:spPr>
            <a:xfrm>
              <a:off x="0" y="-38100"/>
              <a:ext cx="1408451" cy="55223"/>
            </a:xfrm>
            <a:prstGeom prst="rect">
              <a:avLst/>
            </a:prstGeom>
          </p:spPr>
          <p:txBody>
            <a:bodyPr lIns="50800" tIns="50800" rIns="50800" bIns="50800" rtlCol="0" anchor="ctr"/>
            <a:lstStyle/>
            <a:p>
              <a:pPr algn="ctr">
                <a:lnSpc>
                  <a:spcPts val="2659"/>
                </a:lnSpc>
              </a:pPr>
              <a:endParaRPr sz="500"/>
            </a:p>
          </p:txBody>
        </p:sp>
      </p:grpSp>
      <p:sp>
        <p:nvSpPr>
          <p:cNvPr id="28" name="TextBox 28">
            <a:extLst>
              <a:ext uri="{FF2B5EF4-FFF2-40B4-BE49-F238E27FC236}">
                <a16:creationId xmlns:a16="http://schemas.microsoft.com/office/drawing/2014/main" id="{2BC72C81-DAC2-89B2-9743-C2F0AD2E8D35}"/>
              </a:ext>
            </a:extLst>
          </p:cNvPr>
          <p:cNvSpPr txBox="1"/>
          <p:nvPr/>
        </p:nvSpPr>
        <p:spPr>
          <a:xfrm>
            <a:off x="2514600" y="876300"/>
            <a:ext cx="11250159" cy="1102866"/>
          </a:xfrm>
          <a:prstGeom prst="rect">
            <a:avLst/>
          </a:prstGeom>
        </p:spPr>
        <p:txBody>
          <a:bodyPr wrap="square" lIns="0" tIns="0" rIns="0" bIns="0" rtlCol="0" anchor="t">
            <a:spAutoFit/>
          </a:bodyPr>
          <a:lstStyle/>
          <a:p>
            <a:pPr algn="ctr">
              <a:lnSpc>
                <a:spcPts val="8560"/>
              </a:lnSpc>
            </a:pPr>
            <a:r>
              <a:rPr lang="en-US" sz="8000" b="1" dirty="0">
                <a:solidFill>
                  <a:srgbClr val="FFFFFF"/>
                </a:solidFill>
                <a:latin typeface="Antonio Bold"/>
                <a:ea typeface="Antonio Bold"/>
                <a:cs typeface="Antonio Bold"/>
                <a:sym typeface="Antonio Bold"/>
              </a:rPr>
              <a:t>FUTURE SCOPE</a:t>
            </a:r>
          </a:p>
        </p:txBody>
      </p:sp>
      <p:sp>
        <p:nvSpPr>
          <p:cNvPr id="30" name="TextBox 30">
            <a:extLst>
              <a:ext uri="{FF2B5EF4-FFF2-40B4-BE49-F238E27FC236}">
                <a16:creationId xmlns:a16="http://schemas.microsoft.com/office/drawing/2014/main" id="{00869FD2-9348-300F-FF1A-7E7683BEE498}"/>
              </a:ext>
            </a:extLst>
          </p:cNvPr>
          <p:cNvSpPr txBox="1"/>
          <p:nvPr/>
        </p:nvSpPr>
        <p:spPr>
          <a:xfrm>
            <a:off x="2743200" y="2705100"/>
            <a:ext cx="4191000" cy="426335"/>
          </a:xfrm>
          <a:prstGeom prst="rect">
            <a:avLst/>
          </a:prstGeom>
        </p:spPr>
        <p:txBody>
          <a:bodyPr wrap="square" lIns="0" tIns="0" rIns="0" bIns="0" rtlCol="0" anchor="t">
            <a:spAutoFit/>
          </a:bodyPr>
          <a:lstStyle/>
          <a:p>
            <a:pPr algn="ctr">
              <a:lnSpc>
                <a:spcPts val="3499"/>
              </a:lnSpc>
            </a:pPr>
            <a:r>
              <a:rPr lang="en-US" sz="2499" b="1" dirty="0">
                <a:solidFill>
                  <a:srgbClr val="FFFFFF"/>
                </a:solidFill>
                <a:latin typeface="Poppins Bold"/>
                <a:ea typeface="Poppins Bold"/>
                <a:cs typeface="Poppins Bold"/>
                <a:sym typeface="Poppins Bold"/>
              </a:rPr>
              <a:t>Multi-language Support:</a:t>
            </a:r>
          </a:p>
        </p:txBody>
      </p:sp>
      <p:sp>
        <p:nvSpPr>
          <p:cNvPr id="16" name="TextBox 21">
            <a:extLst>
              <a:ext uri="{FF2B5EF4-FFF2-40B4-BE49-F238E27FC236}">
                <a16:creationId xmlns:a16="http://schemas.microsoft.com/office/drawing/2014/main" id="{DC644B2F-EF2D-2DF6-862B-6B8E1CFAFC9A}"/>
              </a:ext>
            </a:extLst>
          </p:cNvPr>
          <p:cNvSpPr txBox="1"/>
          <p:nvPr/>
        </p:nvSpPr>
        <p:spPr>
          <a:xfrm>
            <a:off x="2514599" y="3238500"/>
            <a:ext cx="9220201" cy="886012"/>
          </a:xfrm>
          <a:prstGeom prst="rect">
            <a:avLst/>
          </a:prstGeom>
        </p:spPr>
        <p:txBody>
          <a:bodyPr wrap="square" lIns="0" tIns="0" rIns="0" bIns="0" rtlCol="0" anchor="t">
            <a:spAutoFit/>
          </a:bodyPr>
          <a:lstStyle/>
          <a:p>
            <a:pPr marL="612774" lvl="1" indent="-342900">
              <a:lnSpc>
                <a:spcPts val="3499"/>
              </a:lnSpc>
              <a:buFont typeface="Courier New" panose="02070309020205020404" pitchFamily="49" charset="0"/>
              <a:buChar char="o"/>
            </a:pPr>
            <a:r>
              <a:rPr lang="en-US" sz="2800" dirty="0">
                <a:solidFill>
                  <a:srgbClr val="FFFFFF"/>
                </a:solidFill>
                <a:latin typeface="Poppins"/>
                <a:ea typeface="Poppins"/>
                <a:cs typeface="Poppins"/>
                <a:sym typeface="Poppins"/>
              </a:rPr>
              <a:t>Make the system accessible to non-English speakers.</a:t>
            </a:r>
          </a:p>
        </p:txBody>
      </p:sp>
      <p:sp>
        <p:nvSpPr>
          <p:cNvPr id="17" name="Freeform 15">
            <a:extLst>
              <a:ext uri="{FF2B5EF4-FFF2-40B4-BE49-F238E27FC236}">
                <a16:creationId xmlns:a16="http://schemas.microsoft.com/office/drawing/2014/main" id="{CA965CC0-8E22-6770-F545-A89511E1D679}"/>
              </a:ext>
            </a:extLst>
          </p:cNvPr>
          <p:cNvSpPr/>
          <p:nvPr/>
        </p:nvSpPr>
        <p:spPr>
          <a:xfrm>
            <a:off x="13093497" y="1461053"/>
            <a:ext cx="4600931" cy="6895129"/>
          </a:xfrm>
          <a:custGeom>
            <a:avLst/>
            <a:gdLst/>
            <a:ahLst/>
            <a:cxnLst/>
            <a:rect l="l" t="t" r="r" b="b"/>
            <a:pathLst>
              <a:path w="4600931" h="6895129">
                <a:moveTo>
                  <a:pt x="0" y="0"/>
                </a:moveTo>
                <a:lnTo>
                  <a:pt x="4600931" y="0"/>
                </a:lnTo>
                <a:lnTo>
                  <a:pt x="4600931" y="6895128"/>
                </a:lnTo>
                <a:lnTo>
                  <a:pt x="0" y="68951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TextBox 30">
            <a:extLst>
              <a:ext uri="{FF2B5EF4-FFF2-40B4-BE49-F238E27FC236}">
                <a16:creationId xmlns:a16="http://schemas.microsoft.com/office/drawing/2014/main" id="{E2ABF206-7745-B3B3-EEF9-740B6A0A41BE}"/>
              </a:ext>
            </a:extLst>
          </p:cNvPr>
          <p:cNvSpPr txBox="1"/>
          <p:nvPr/>
        </p:nvSpPr>
        <p:spPr>
          <a:xfrm>
            <a:off x="2743201" y="4457700"/>
            <a:ext cx="3200399" cy="426335"/>
          </a:xfrm>
          <a:prstGeom prst="rect">
            <a:avLst/>
          </a:prstGeom>
        </p:spPr>
        <p:txBody>
          <a:bodyPr wrap="square" lIns="0" tIns="0" rIns="0" bIns="0" rtlCol="0" anchor="t">
            <a:spAutoFit/>
          </a:bodyPr>
          <a:lstStyle/>
          <a:p>
            <a:pPr algn="ctr">
              <a:lnSpc>
                <a:spcPts val="3499"/>
              </a:lnSpc>
            </a:pPr>
            <a:r>
              <a:rPr lang="en-US" sz="2499" b="1" dirty="0">
                <a:solidFill>
                  <a:srgbClr val="FFFFFF"/>
                </a:solidFill>
                <a:latin typeface="Poppins Bold"/>
                <a:ea typeface="Poppins Bold"/>
                <a:cs typeface="Poppins Bold"/>
                <a:sym typeface="Poppins Bold"/>
              </a:rPr>
              <a:t>Mobile Application:</a:t>
            </a:r>
          </a:p>
        </p:txBody>
      </p:sp>
      <p:sp>
        <p:nvSpPr>
          <p:cNvPr id="27" name="TextBox 21">
            <a:extLst>
              <a:ext uri="{FF2B5EF4-FFF2-40B4-BE49-F238E27FC236}">
                <a16:creationId xmlns:a16="http://schemas.microsoft.com/office/drawing/2014/main" id="{44A4AFE3-2F8F-8789-2CB2-4374796269D5}"/>
              </a:ext>
            </a:extLst>
          </p:cNvPr>
          <p:cNvSpPr txBox="1"/>
          <p:nvPr/>
        </p:nvSpPr>
        <p:spPr>
          <a:xfrm>
            <a:off x="2514600" y="4991100"/>
            <a:ext cx="9906000" cy="886012"/>
          </a:xfrm>
          <a:prstGeom prst="rect">
            <a:avLst/>
          </a:prstGeom>
        </p:spPr>
        <p:txBody>
          <a:bodyPr wrap="square" lIns="0" tIns="0" rIns="0" bIns="0" rtlCol="0" anchor="t">
            <a:spAutoFit/>
          </a:bodyPr>
          <a:lstStyle/>
          <a:p>
            <a:pPr marL="612774" lvl="1" indent="-342900">
              <a:lnSpc>
                <a:spcPts val="3499"/>
              </a:lnSpc>
              <a:buFont typeface="Courier New" panose="02070309020205020404" pitchFamily="49" charset="0"/>
              <a:buChar char="o"/>
            </a:pPr>
            <a:r>
              <a:rPr lang="en-US" sz="2800" dirty="0">
                <a:solidFill>
                  <a:srgbClr val="FFFFFF"/>
                </a:solidFill>
                <a:latin typeface="Poppins"/>
                <a:ea typeface="Poppins"/>
                <a:cs typeface="Poppins"/>
                <a:sym typeface="Poppins"/>
              </a:rPr>
              <a:t>Extend the system to a mobile app for wider accessibility.</a:t>
            </a:r>
          </a:p>
        </p:txBody>
      </p:sp>
      <p:sp>
        <p:nvSpPr>
          <p:cNvPr id="33" name="TextBox 30">
            <a:extLst>
              <a:ext uri="{FF2B5EF4-FFF2-40B4-BE49-F238E27FC236}">
                <a16:creationId xmlns:a16="http://schemas.microsoft.com/office/drawing/2014/main" id="{FEC7DEA7-90BE-00C8-A60A-5D599850FEF7}"/>
              </a:ext>
            </a:extLst>
          </p:cNvPr>
          <p:cNvSpPr txBox="1"/>
          <p:nvPr/>
        </p:nvSpPr>
        <p:spPr>
          <a:xfrm>
            <a:off x="2743201" y="6238688"/>
            <a:ext cx="4343399" cy="426335"/>
          </a:xfrm>
          <a:prstGeom prst="rect">
            <a:avLst/>
          </a:prstGeom>
        </p:spPr>
        <p:txBody>
          <a:bodyPr wrap="square" lIns="0" tIns="0" rIns="0" bIns="0" rtlCol="0" anchor="t">
            <a:spAutoFit/>
          </a:bodyPr>
          <a:lstStyle/>
          <a:p>
            <a:pPr algn="ctr">
              <a:lnSpc>
                <a:spcPts val="3499"/>
              </a:lnSpc>
            </a:pPr>
            <a:r>
              <a:rPr lang="en-US" sz="2499" b="1" dirty="0">
                <a:solidFill>
                  <a:srgbClr val="FFFFFF"/>
                </a:solidFill>
                <a:latin typeface="Poppins Bold"/>
                <a:ea typeface="Poppins Bold"/>
                <a:cs typeface="Poppins Bold"/>
                <a:sym typeface="Poppins Bold"/>
              </a:rPr>
              <a:t>Real-time API Integration:</a:t>
            </a:r>
          </a:p>
        </p:txBody>
      </p:sp>
      <p:sp>
        <p:nvSpPr>
          <p:cNvPr id="34" name="TextBox 21">
            <a:extLst>
              <a:ext uri="{FF2B5EF4-FFF2-40B4-BE49-F238E27FC236}">
                <a16:creationId xmlns:a16="http://schemas.microsoft.com/office/drawing/2014/main" id="{FF37D8B1-F675-BBC1-7EED-9B47E35B8FF5}"/>
              </a:ext>
            </a:extLst>
          </p:cNvPr>
          <p:cNvSpPr txBox="1"/>
          <p:nvPr/>
        </p:nvSpPr>
        <p:spPr>
          <a:xfrm>
            <a:off x="2514600" y="6772088"/>
            <a:ext cx="10578896" cy="886012"/>
          </a:xfrm>
          <a:prstGeom prst="rect">
            <a:avLst/>
          </a:prstGeom>
        </p:spPr>
        <p:txBody>
          <a:bodyPr wrap="square" lIns="0" tIns="0" rIns="0" bIns="0" rtlCol="0" anchor="t">
            <a:spAutoFit/>
          </a:bodyPr>
          <a:lstStyle/>
          <a:p>
            <a:pPr marL="612774" lvl="1" indent="-342900">
              <a:lnSpc>
                <a:spcPts val="3499"/>
              </a:lnSpc>
              <a:buFont typeface="Courier New" panose="02070309020205020404" pitchFamily="49" charset="0"/>
              <a:buChar char="o"/>
            </a:pPr>
            <a:r>
              <a:rPr lang="en-US" sz="2800" dirty="0">
                <a:solidFill>
                  <a:srgbClr val="FFFFFF"/>
                </a:solidFill>
                <a:latin typeface="Poppins"/>
                <a:ea typeface="Poppins"/>
                <a:cs typeface="Poppins"/>
                <a:sym typeface="Poppins"/>
              </a:rPr>
              <a:t>Connect with external healthcare databases for updated information.</a:t>
            </a:r>
          </a:p>
        </p:txBody>
      </p:sp>
    </p:spTree>
    <p:extLst>
      <p:ext uri="{BB962C8B-B14F-4D97-AF65-F5344CB8AC3E}">
        <p14:creationId xmlns:p14="http://schemas.microsoft.com/office/powerpoint/2010/main" val="3057626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2548219" y="-2629634"/>
            <a:ext cx="9569467" cy="14665905"/>
            <a:chOff x="0" y="0"/>
            <a:chExt cx="691421" cy="1059653"/>
          </a:xfrm>
        </p:grpSpPr>
        <p:sp>
          <p:nvSpPr>
            <p:cNvPr id="3" name="Freeform 3"/>
            <p:cNvSpPr/>
            <p:nvPr/>
          </p:nvSpPr>
          <p:spPr>
            <a:xfrm>
              <a:off x="0" y="0"/>
              <a:ext cx="691421" cy="1059653"/>
            </a:xfrm>
            <a:custGeom>
              <a:avLst/>
              <a:gdLst/>
              <a:ahLst/>
              <a:cxnLst/>
              <a:rect l="l" t="t" r="r" b="b"/>
              <a:pathLst>
                <a:path w="691421" h="1059653">
                  <a:moveTo>
                    <a:pt x="230598" y="19070"/>
                  </a:moveTo>
                  <a:cubicBezTo>
                    <a:pt x="265931" y="7556"/>
                    <a:pt x="306345" y="0"/>
                    <a:pt x="345897" y="0"/>
                  </a:cubicBezTo>
                  <a:cubicBezTo>
                    <a:pt x="385450" y="0"/>
                    <a:pt x="423510" y="6476"/>
                    <a:pt x="458583" y="17990"/>
                  </a:cubicBezTo>
                  <a:cubicBezTo>
                    <a:pt x="459331" y="18350"/>
                    <a:pt x="460077" y="18350"/>
                    <a:pt x="460823" y="18710"/>
                  </a:cubicBezTo>
                  <a:cubicBezTo>
                    <a:pt x="592540" y="64765"/>
                    <a:pt x="689555" y="186379"/>
                    <a:pt x="691421" y="333985"/>
                  </a:cubicBezTo>
                  <a:lnTo>
                    <a:pt x="691421" y="1059653"/>
                  </a:lnTo>
                  <a:lnTo>
                    <a:pt x="0" y="1059653"/>
                  </a:lnTo>
                  <a:lnTo>
                    <a:pt x="0" y="334524"/>
                  </a:lnTo>
                  <a:cubicBezTo>
                    <a:pt x="1866" y="185660"/>
                    <a:pt x="97388" y="64045"/>
                    <a:pt x="230598" y="19070"/>
                  </a:cubicBezTo>
                  <a:close/>
                </a:path>
              </a:pathLst>
            </a:custGeom>
            <a:solidFill>
              <a:srgbClr val="048581"/>
            </a:solidFill>
          </p:spPr>
        </p:sp>
        <p:sp>
          <p:nvSpPr>
            <p:cNvPr id="4" name="TextBox 4"/>
            <p:cNvSpPr txBox="1"/>
            <p:nvPr/>
          </p:nvSpPr>
          <p:spPr>
            <a:xfrm>
              <a:off x="0" y="88900"/>
              <a:ext cx="691421" cy="97075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253768" y="9058715"/>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375442" y="905871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1347832" y="5476875"/>
            <a:ext cx="7796168" cy="47625"/>
            <a:chOff x="0" y="0"/>
            <a:chExt cx="1377667" cy="12543"/>
          </a:xfrm>
        </p:grpSpPr>
        <p:sp>
          <p:nvSpPr>
            <p:cNvPr id="16" name="Freeform 16"/>
            <p:cNvSpPr/>
            <p:nvPr/>
          </p:nvSpPr>
          <p:spPr>
            <a:xfrm>
              <a:off x="0" y="0"/>
              <a:ext cx="1377667" cy="12543"/>
            </a:xfrm>
            <a:custGeom>
              <a:avLst/>
              <a:gdLst/>
              <a:ahLst/>
              <a:cxnLst/>
              <a:rect l="l" t="t" r="r" b="b"/>
              <a:pathLst>
                <a:path w="1377667" h="12543">
                  <a:moveTo>
                    <a:pt x="6272" y="0"/>
                  </a:moveTo>
                  <a:lnTo>
                    <a:pt x="1371395" y="0"/>
                  </a:lnTo>
                  <a:cubicBezTo>
                    <a:pt x="1373058" y="0"/>
                    <a:pt x="1374654" y="661"/>
                    <a:pt x="1375830" y="1837"/>
                  </a:cubicBezTo>
                  <a:cubicBezTo>
                    <a:pt x="1377006" y="3013"/>
                    <a:pt x="1377667" y="4608"/>
                    <a:pt x="1377667" y="6272"/>
                  </a:cubicBezTo>
                  <a:lnTo>
                    <a:pt x="1377667" y="6272"/>
                  </a:lnTo>
                  <a:cubicBezTo>
                    <a:pt x="1377667" y="7935"/>
                    <a:pt x="1377006" y="9530"/>
                    <a:pt x="1375830" y="10706"/>
                  </a:cubicBezTo>
                  <a:cubicBezTo>
                    <a:pt x="1374654" y="11882"/>
                    <a:pt x="1373058" y="12543"/>
                    <a:pt x="137139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id="17" name="TextBox 17"/>
            <p:cNvSpPr txBox="1"/>
            <p:nvPr/>
          </p:nvSpPr>
          <p:spPr>
            <a:xfrm>
              <a:off x="0" y="-38100"/>
              <a:ext cx="1377667" cy="50643"/>
            </a:xfrm>
            <a:prstGeom prst="rect">
              <a:avLst/>
            </a:prstGeom>
          </p:spPr>
          <p:txBody>
            <a:bodyPr lIns="50800" tIns="50800" rIns="50800" bIns="50800" rtlCol="0" anchor="ctr"/>
            <a:lstStyle/>
            <a:p>
              <a:pPr algn="ctr">
                <a:lnSpc>
                  <a:spcPts val="2659"/>
                </a:lnSpc>
              </a:pPr>
              <a:endParaRPr sz="3200"/>
            </a:p>
          </p:txBody>
        </p:sp>
      </p:grpSp>
      <p:sp>
        <p:nvSpPr>
          <p:cNvPr id="18" name="Freeform 18"/>
          <p:cNvSpPr/>
          <p:nvPr/>
        </p:nvSpPr>
        <p:spPr>
          <a:xfrm>
            <a:off x="12383876" y="945486"/>
            <a:ext cx="4564058" cy="7515665"/>
          </a:xfrm>
          <a:custGeom>
            <a:avLst/>
            <a:gdLst/>
            <a:ahLst/>
            <a:cxnLst/>
            <a:rect l="l" t="t" r="r" b="b"/>
            <a:pathLst>
              <a:path w="4564058" h="7515665">
                <a:moveTo>
                  <a:pt x="0" y="0"/>
                </a:moveTo>
                <a:lnTo>
                  <a:pt x="4564058" y="0"/>
                </a:lnTo>
                <a:lnTo>
                  <a:pt x="4564058" y="7515665"/>
                </a:lnTo>
                <a:lnTo>
                  <a:pt x="0" y="75156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19" name="TextBox 19"/>
          <p:cNvSpPr txBox="1"/>
          <p:nvPr/>
        </p:nvSpPr>
        <p:spPr>
          <a:xfrm>
            <a:off x="1676400" y="4149543"/>
            <a:ext cx="7322027" cy="1267142"/>
          </a:xfrm>
          <a:prstGeom prst="rect">
            <a:avLst/>
          </a:prstGeom>
        </p:spPr>
        <p:txBody>
          <a:bodyPr wrap="square" lIns="0" tIns="0" rIns="0" bIns="0" rtlCol="0" anchor="t">
            <a:spAutoFit/>
          </a:bodyPr>
          <a:lstStyle/>
          <a:p>
            <a:pPr algn="l">
              <a:lnSpc>
                <a:spcPts val="8560"/>
              </a:lnSpc>
            </a:pPr>
            <a:r>
              <a:rPr lang="en-US" sz="13800" b="1" dirty="0">
                <a:solidFill>
                  <a:srgbClr val="FFFFFF"/>
                </a:solidFill>
                <a:latin typeface="Antonio Bold"/>
                <a:ea typeface="Antonio Bold"/>
                <a:cs typeface="Antonio Bold"/>
                <a:sym typeface="Antonio Bold"/>
              </a:rPr>
              <a:t>THANK YOU!</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48581"/>
        </a:solidFill>
        <a:effectLst/>
      </p:bgPr>
    </p:bg>
    <p:spTree>
      <p:nvGrpSpPr>
        <p:cNvPr id="1" name=""/>
        <p:cNvGrpSpPr/>
        <p:nvPr/>
      </p:nvGrpSpPr>
      <p:grpSpPr>
        <a:xfrm>
          <a:off x="0" y="0"/>
          <a:ext cx="0" cy="0"/>
          <a:chOff x="0" y="0"/>
          <a:chExt cx="0" cy="0"/>
        </a:xfrm>
      </p:grpSpPr>
      <p:grpSp>
        <p:nvGrpSpPr>
          <p:cNvPr id="2" name="Group 2"/>
          <p:cNvGrpSpPr/>
          <p:nvPr/>
        </p:nvGrpSpPr>
        <p:grpSpPr>
          <a:xfrm>
            <a:off x="-1253768" y="0"/>
            <a:ext cx="13625853" cy="11111844"/>
            <a:chOff x="0" y="0"/>
            <a:chExt cx="3588702" cy="2926576"/>
          </a:xfrm>
        </p:grpSpPr>
        <p:sp>
          <p:nvSpPr>
            <p:cNvPr id="3" name="Freeform 3"/>
            <p:cNvSpPr/>
            <p:nvPr/>
          </p:nvSpPr>
          <p:spPr>
            <a:xfrm>
              <a:off x="0" y="0"/>
              <a:ext cx="3588702" cy="2926576"/>
            </a:xfrm>
            <a:custGeom>
              <a:avLst/>
              <a:gdLst/>
              <a:ahLst/>
              <a:cxnLst/>
              <a:rect l="l" t="t" r="r" b="b"/>
              <a:pathLst>
                <a:path w="3588702" h="2926576">
                  <a:moveTo>
                    <a:pt x="56818" y="0"/>
                  </a:moveTo>
                  <a:lnTo>
                    <a:pt x="3531884" y="0"/>
                  </a:lnTo>
                  <a:cubicBezTo>
                    <a:pt x="3563264" y="0"/>
                    <a:pt x="3588702" y="25438"/>
                    <a:pt x="3588702" y="56818"/>
                  </a:cubicBezTo>
                  <a:lnTo>
                    <a:pt x="3588702" y="2869758"/>
                  </a:lnTo>
                  <a:cubicBezTo>
                    <a:pt x="3588702" y="2884827"/>
                    <a:pt x="3582716" y="2899279"/>
                    <a:pt x="3572060" y="2909934"/>
                  </a:cubicBezTo>
                  <a:cubicBezTo>
                    <a:pt x="3561405" y="2920590"/>
                    <a:pt x="3546953" y="2926576"/>
                    <a:pt x="3531884" y="2926576"/>
                  </a:cubicBezTo>
                  <a:lnTo>
                    <a:pt x="56818" y="2926576"/>
                  </a:lnTo>
                  <a:cubicBezTo>
                    <a:pt x="25438" y="2926576"/>
                    <a:pt x="0" y="2901138"/>
                    <a:pt x="0" y="2869758"/>
                  </a:cubicBezTo>
                  <a:lnTo>
                    <a:pt x="0" y="56818"/>
                  </a:lnTo>
                  <a:cubicBezTo>
                    <a:pt x="0" y="41749"/>
                    <a:pt x="5986" y="27297"/>
                    <a:pt x="16642" y="16642"/>
                  </a:cubicBezTo>
                  <a:cubicBezTo>
                    <a:pt x="27297" y="5986"/>
                    <a:pt x="41749" y="0"/>
                    <a:pt x="56818" y="0"/>
                  </a:cubicBezTo>
                  <a:close/>
                </a:path>
              </a:pathLst>
            </a:custGeom>
            <a:solidFill>
              <a:srgbClr val="FFFFFF"/>
            </a:solidFill>
          </p:spPr>
        </p:sp>
        <p:sp>
          <p:nvSpPr>
            <p:cNvPr id="4" name="TextBox 4"/>
            <p:cNvSpPr txBox="1"/>
            <p:nvPr/>
          </p:nvSpPr>
          <p:spPr>
            <a:xfrm>
              <a:off x="0" y="-38100"/>
              <a:ext cx="3588702" cy="2964676"/>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253768" y="9058715"/>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375442" y="905871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3093497" y="1461053"/>
            <a:ext cx="4600931" cy="6895129"/>
          </a:xfrm>
          <a:custGeom>
            <a:avLst/>
            <a:gdLst/>
            <a:ahLst/>
            <a:cxnLst/>
            <a:rect l="l" t="t" r="r" b="b"/>
            <a:pathLst>
              <a:path w="4600931" h="6895129">
                <a:moveTo>
                  <a:pt x="0" y="0"/>
                </a:moveTo>
                <a:lnTo>
                  <a:pt x="4600931" y="0"/>
                </a:lnTo>
                <a:lnTo>
                  <a:pt x="4600931" y="6895128"/>
                </a:lnTo>
                <a:lnTo>
                  <a:pt x="0" y="68951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8" name="Group 18"/>
          <p:cNvGrpSpPr/>
          <p:nvPr/>
        </p:nvGrpSpPr>
        <p:grpSpPr>
          <a:xfrm>
            <a:off x="1028700" y="2451282"/>
            <a:ext cx="3315185" cy="47625"/>
            <a:chOff x="0" y="0"/>
            <a:chExt cx="873135" cy="12543"/>
          </a:xfrm>
        </p:grpSpPr>
        <p:sp>
          <p:nvSpPr>
            <p:cNvPr id="19" name="Freeform 19"/>
            <p:cNvSpPr/>
            <p:nvPr/>
          </p:nvSpPr>
          <p:spPr>
            <a:xfrm>
              <a:off x="0" y="0"/>
              <a:ext cx="873135" cy="12543"/>
            </a:xfrm>
            <a:custGeom>
              <a:avLst/>
              <a:gdLst/>
              <a:ahLst/>
              <a:cxnLst/>
              <a:rect l="l" t="t" r="r" b="b"/>
              <a:pathLst>
                <a:path w="873135" h="12543">
                  <a:moveTo>
                    <a:pt x="6272" y="0"/>
                  </a:moveTo>
                  <a:lnTo>
                    <a:pt x="866864" y="0"/>
                  </a:lnTo>
                  <a:cubicBezTo>
                    <a:pt x="868527" y="0"/>
                    <a:pt x="870122" y="661"/>
                    <a:pt x="871298" y="1837"/>
                  </a:cubicBezTo>
                  <a:cubicBezTo>
                    <a:pt x="872474" y="3013"/>
                    <a:pt x="873135" y="4608"/>
                    <a:pt x="873135" y="6272"/>
                  </a:cubicBezTo>
                  <a:lnTo>
                    <a:pt x="873135" y="6272"/>
                  </a:lnTo>
                  <a:cubicBezTo>
                    <a:pt x="873135" y="7935"/>
                    <a:pt x="872474" y="9530"/>
                    <a:pt x="871298" y="10706"/>
                  </a:cubicBezTo>
                  <a:cubicBezTo>
                    <a:pt x="870122" y="11882"/>
                    <a:pt x="868527" y="12543"/>
                    <a:pt x="866864"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048581"/>
            </a:solidFill>
          </p:spPr>
        </p:sp>
        <p:sp>
          <p:nvSpPr>
            <p:cNvPr id="20" name="TextBox 20"/>
            <p:cNvSpPr txBox="1"/>
            <p:nvPr/>
          </p:nvSpPr>
          <p:spPr>
            <a:xfrm>
              <a:off x="0" y="-38100"/>
              <a:ext cx="873135" cy="50643"/>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1201251" y="1123950"/>
            <a:ext cx="3602323" cy="1122680"/>
          </a:xfrm>
          <a:prstGeom prst="rect">
            <a:avLst/>
          </a:prstGeom>
        </p:spPr>
        <p:txBody>
          <a:bodyPr lIns="0" tIns="0" rIns="0" bIns="0" rtlCol="0" anchor="t">
            <a:spAutoFit/>
          </a:bodyPr>
          <a:lstStyle/>
          <a:p>
            <a:pPr algn="l">
              <a:lnSpc>
                <a:spcPts val="8560"/>
              </a:lnSpc>
            </a:pPr>
            <a:r>
              <a:rPr lang="en-US" sz="8000" b="1">
                <a:solidFill>
                  <a:srgbClr val="048581"/>
                </a:solidFill>
                <a:latin typeface="Antonio Bold"/>
                <a:ea typeface="Antonio Bold"/>
                <a:cs typeface="Antonio Bold"/>
                <a:sym typeface="Antonio Bold"/>
              </a:rPr>
              <a:t>AGENDA</a:t>
            </a:r>
          </a:p>
        </p:txBody>
      </p:sp>
      <p:sp>
        <p:nvSpPr>
          <p:cNvPr id="22" name="TextBox 22"/>
          <p:cNvSpPr txBox="1"/>
          <p:nvPr/>
        </p:nvSpPr>
        <p:spPr>
          <a:xfrm>
            <a:off x="1028700" y="3196022"/>
            <a:ext cx="5394330" cy="3945311"/>
          </a:xfrm>
          <a:prstGeom prst="rect">
            <a:avLst/>
          </a:prstGeom>
        </p:spPr>
        <p:txBody>
          <a:bodyPr wrap="square" lIns="0" tIns="0" rIns="0" bIns="0" rtlCol="0" anchor="t">
            <a:spAutoFit/>
          </a:bodyPr>
          <a:lstStyle/>
          <a:p>
            <a:pPr marL="647700" lvl="1" indent="-323850" algn="l">
              <a:lnSpc>
                <a:spcPts val="6330"/>
              </a:lnSpc>
              <a:buFont typeface="Arial"/>
              <a:buChar char="•"/>
            </a:pPr>
            <a:r>
              <a:rPr lang="en-US" sz="3000" dirty="0">
                <a:solidFill>
                  <a:srgbClr val="048581"/>
                </a:solidFill>
                <a:latin typeface="Poppins"/>
                <a:ea typeface="Poppins"/>
                <a:cs typeface="Poppins"/>
                <a:sym typeface="Poppins"/>
              </a:rPr>
              <a:t>Abstract</a:t>
            </a:r>
          </a:p>
          <a:p>
            <a:pPr marL="647700" lvl="1" indent="-323850" algn="l">
              <a:lnSpc>
                <a:spcPts val="6330"/>
              </a:lnSpc>
              <a:buFont typeface="Arial"/>
              <a:buChar char="•"/>
            </a:pPr>
            <a:r>
              <a:rPr lang="en-US" sz="3000" dirty="0">
                <a:solidFill>
                  <a:srgbClr val="048581"/>
                </a:solidFill>
                <a:latin typeface="Poppins"/>
                <a:ea typeface="Poppins"/>
                <a:cs typeface="Poppins"/>
                <a:sym typeface="Poppins"/>
              </a:rPr>
              <a:t>Introduction</a:t>
            </a:r>
          </a:p>
          <a:p>
            <a:pPr marL="647700" lvl="1" indent="-323850" algn="l">
              <a:lnSpc>
                <a:spcPts val="6330"/>
              </a:lnSpc>
              <a:buFont typeface="Arial"/>
              <a:buChar char="•"/>
            </a:pPr>
            <a:r>
              <a:rPr lang="en-US" sz="3000" dirty="0">
                <a:solidFill>
                  <a:srgbClr val="048581"/>
                </a:solidFill>
                <a:latin typeface="Poppins"/>
                <a:ea typeface="Poppins"/>
                <a:cs typeface="Poppins"/>
                <a:sym typeface="Poppins"/>
              </a:rPr>
              <a:t>Literature review</a:t>
            </a:r>
          </a:p>
          <a:p>
            <a:pPr marL="647700" lvl="1" indent="-323850" algn="l">
              <a:lnSpc>
                <a:spcPts val="6330"/>
              </a:lnSpc>
              <a:buFont typeface="Arial"/>
              <a:buChar char="•"/>
            </a:pPr>
            <a:r>
              <a:rPr lang="en-US" sz="3000" dirty="0">
                <a:solidFill>
                  <a:srgbClr val="048581"/>
                </a:solidFill>
                <a:latin typeface="Poppins"/>
                <a:ea typeface="Poppins"/>
                <a:cs typeface="Poppins"/>
                <a:sym typeface="Poppins"/>
              </a:rPr>
              <a:t>Research methodology</a:t>
            </a:r>
          </a:p>
          <a:p>
            <a:pPr marL="647700" lvl="1" indent="-323850" algn="l">
              <a:lnSpc>
                <a:spcPts val="6330"/>
              </a:lnSpc>
              <a:buFont typeface="Arial"/>
              <a:buChar char="•"/>
            </a:pPr>
            <a:r>
              <a:rPr lang="en-US" sz="3000" dirty="0">
                <a:solidFill>
                  <a:srgbClr val="048581"/>
                </a:solidFill>
                <a:latin typeface="Poppins"/>
                <a:ea typeface="Poppins"/>
                <a:cs typeface="Poppins"/>
                <a:sym typeface="Poppins"/>
              </a:rPr>
              <a:t>Project requirements</a:t>
            </a:r>
          </a:p>
        </p:txBody>
      </p:sp>
      <p:sp>
        <p:nvSpPr>
          <p:cNvPr id="23" name="TextBox 23"/>
          <p:cNvSpPr txBox="1"/>
          <p:nvPr/>
        </p:nvSpPr>
        <p:spPr>
          <a:xfrm>
            <a:off x="6492870" y="3196022"/>
            <a:ext cx="5394330" cy="3945311"/>
          </a:xfrm>
          <a:prstGeom prst="rect">
            <a:avLst/>
          </a:prstGeom>
        </p:spPr>
        <p:txBody>
          <a:bodyPr wrap="square" lIns="0" tIns="0" rIns="0" bIns="0" rtlCol="0" anchor="t">
            <a:spAutoFit/>
          </a:bodyPr>
          <a:lstStyle/>
          <a:p>
            <a:pPr marL="647700" lvl="1" indent="-323850" algn="l">
              <a:lnSpc>
                <a:spcPts val="6330"/>
              </a:lnSpc>
              <a:buFont typeface="Arial"/>
              <a:buChar char="•"/>
            </a:pPr>
            <a:r>
              <a:rPr lang="en-US" sz="3000" dirty="0">
                <a:solidFill>
                  <a:srgbClr val="048581"/>
                </a:solidFill>
                <a:latin typeface="Poppins"/>
                <a:ea typeface="Poppins"/>
                <a:cs typeface="Poppins"/>
                <a:sym typeface="Poppins"/>
              </a:rPr>
              <a:t>Project design</a:t>
            </a:r>
          </a:p>
          <a:p>
            <a:pPr marL="647700" lvl="1" indent="-323850" algn="l">
              <a:lnSpc>
                <a:spcPts val="6330"/>
              </a:lnSpc>
              <a:buFont typeface="Arial"/>
              <a:buChar char="•"/>
            </a:pPr>
            <a:r>
              <a:rPr lang="en-US" sz="3000" dirty="0">
                <a:solidFill>
                  <a:srgbClr val="048581"/>
                </a:solidFill>
                <a:latin typeface="Poppins"/>
                <a:ea typeface="Poppins"/>
                <a:cs typeface="Poppins"/>
                <a:sym typeface="Poppins"/>
              </a:rPr>
              <a:t>Project implementation</a:t>
            </a:r>
          </a:p>
          <a:p>
            <a:pPr marL="647700" lvl="1" indent="-323850" algn="l">
              <a:lnSpc>
                <a:spcPts val="6330"/>
              </a:lnSpc>
              <a:buFont typeface="Arial"/>
              <a:buChar char="•"/>
            </a:pPr>
            <a:r>
              <a:rPr lang="en-US" sz="3000" dirty="0">
                <a:solidFill>
                  <a:srgbClr val="048581"/>
                </a:solidFill>
                <a:latin typeface="Poppins"/>
                <a:ea typeface="Poppins"/>
                <a:cs typeface="Poppins"/>
                <a:sym typeface="Poppins"/>
              </a:rPr>
              <a:t>Project result</a:t>
            </a:r>
          </a:p>
          <a:p>
            <a:pPr marL="647700" lvl="1" indent="-323850" algn="l">
              <a:lnSpc>
                <a:spcPts val="6330"/>
              </a:lnSpc>
              <a:buFont typeface="Arial"/>
              <a:buChar char="•"/>
            </a:pPr>
            <a:r>
              <a:rPr lang="en-US" sz="3000" dirty="0">
                <a:solidFill>
                  <a:srgbClr val="048581"/>
                </a:solidFill>
                <a:latin typeface="Poppins"/>
                <a:ea typeface="Poppins"/>
                <a:cs typeface="Poppins"/>
                <a:sym typeface="Poppins"/>
              </a:rPr>
              <a:t>Conclusion</a:t>
            </a:r>
          </a:p>
          <a:p>
            <a:pPr marL="647700" lvl="1" indent="-323850" algn="l">
              <a:lnSpc>
                <a:spcPts val="6330"/>
              </a:lnSpc>
              <a:buFont typeface="Arial"/>
              <a:buChar char="•"/>
            </a:pPr>
            <a:r>
              <a:rPr lang="en-US" sz="3000" dirty="0">
                <a:solidFill>
                  <a:srgbClr val="048581"/>
                </a:solidFill>
                <a:latin typeface="Poppins"/>
                <a:ea typeface="Poppins"/>
                <a:cs typeface="Poppins"/>
                <a:sym typeface="Poppins"/>
              </a:rPr>
              <a:t>Future scope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8581"/>
        </a:solidFill>
        <a:effectLst/>
      </p:bgPr>
    </p:bg>
    <p:spTree>
      <p:nvGrpSpPr>
        <p:cNvPr id="1" name=""/>
        <p:cNvGrpSpPr/>
        <p:nvPr/>
      </p:nvGrpSpPr>
      <p:grpSpPr>
        <a:xfrm>
          <a:off x="0" y="0"/>
          <a:ext cx="0" cy="0"/>
          <a:chOff x="0" y="0"/>
          <a:chExt cx="0" cy="0"/>
        </a:xfrm>
      </p:grpSpPr>
      <p:grpSp>
        <p:nvGrpSpPr>
          <p:cNvPr id="2" name="Group 2"/>
          <p:cNvGrpSpPr/>
          <p:nvPr/>
        </p:nvGrpSpPr>
        <p:grpSpPr>
          <a:xfrm>
            <a:off x="-1253768" y="0"/>
            <a:ext cx="7755784" cy="11111844"/>
            <a:chOff x="0" y="0"/>
            <a:chExt cx="2042676" cy="2926576"/>
          </a:xfrm>
        </p:grpSpPr>
        <p:sp>
          <p:nvSpPr>
            <p:cNvPr id="3" name="Freeform 3"/>
            <p:cNvSpPr/>
            <p:nvPr/>
          </p:nvSpPr>
          <p:spPr>
            <a:xfrm>
              <a:off x="0" y="0"/>
              <a:ext cx="2042676" cy="2926576"/>
            </a:xfrm>
            <a:custGeom>
              <a:avLst/>
              <a:gdLst/>
              <a:ahLst/>
              <a:cxnLst/>
              <a:rect l="l" t="t" r="r" b="b"/>
              <a:pathLst>
                <a:path w="2042676" h="29265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FFFFFF"/>
            </a:solidFill>
          </p:spPr>
        </p:sp>
        <p:sp>
          <p:nvSpPr>
            <p:cNvPr id="4" name="TextBox 4"/>
            <p:cNvSpPr txBox="1"/>
            <p:nvPr/>
          </p:nvSpPr>
          <p:spPr>
            <a:xfrm>
              <a:off x="0" y="-38100"/>
              <a:ext cx="2042676" cy="2964676"/>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253768" y="9058715"/>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375442" y="905871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584121" y="1717779"/>
            <a:ext cx="6709075" cy="6379721"/>
          </a:xfrm>
          <a:custGeom>
            <a:avLst/>
            <a:gdLst/>
            <a:ahLst/>
            <a:cxnLst/>
            <a:rect l="l" t="t" r="r" b="b"/>
            <a:pathLst>
              <a:path w="6709075" h="6379721">
                <a:moveTo>
                  <a:pt x="0" y="0"/>
                </a:moveTo>
                <a:lnTo>
                  <a:pt x="6709075" y="0"/>
                </a:lnTo>
                <a:lnTo>
                  <a:pt x="6709075" y="6379721"/>
                </a:lnTo>
                <a:lnTo>
                  <a:pt x="0" y="63797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7" name="Group 17"/>
          <p:cNvGrpSpPr/>
          <p:nvPr/>
        </p:nvGrpSpPr>
        <p:grpSpPr>
          <a:xfrm>
            <a:off x="7920067" y="2171700"/>
            <a:ext cx="3774875" cy="47688"/>
            <a:chOff x="0" y="0"/>
            <a:chExt cx="994206" cy="12560"/>
          </a:xfrm>
        </p:grpSpPr>
        <p:sp>
          <p:nvSpPr>
            <p:cNvPr id="18" name="Freeform 18"/>
            <p:cNvSpPr/>
            <p:nvPr/>
          </p:nvSpPr>
          <p:spPr>
            <a:xfrm>
              <a:off x="0" y="0"/>
              <a:ext cx="994206" cy="12560"/>
            </a:xfrm>
            <a:custGeom>
              <a:avLst/>
              <a:gdLst/>
              <a:ahLst/>
              <a:cxnLst/>
              <a:rect l="l" t="t" r="r" b="b"/>
              <a:pathLst>
                <a:path w="994206" h="12560">
                  <a:moveTo>
                    <a:pt x="6280" y="0"/>
                  </a:moveTo>
                  <a:lnTo>
                    <a:pt x="987926" y="0"/>
                  </a:lnTo>
                  <a:cubicBezTo>
                    <a:pt x="989591" y="0"/>
                    <a:pt x="991189" y="662"/>
                    <a:pt x="992366" y="1839"/>
                  </a:cubicBezTo>
                  <a:cubicBezTo>
                    <a:pt x="993544" y="3017"/>
                    <a:pt x="994206" y="4614"/>
                    <a:pt x="994206" y="6280"/>
                  </a:cubicBezTo>
                  <a:lnTo>
                    <a:pt x="994206" y="6280"/>
                  </a:lnTo>
                  <a:cubicBezTo>
                    <a:pt x="994206" y="9748"/>
                    <a:pt x="991394" y="12560"/>
                    <a:pt x="987926" y="12560"/>
                  </a:cubicBezTo>
                  <a:lnTo>
                    <a:pt x="6280" y="12560"/>
                  </a:lnTo>
                  <a:cubicBezTo>
                    <a:pt x="4614" y="12560"/>
                    <a:pt x="3017" y="11898"/>
                    <a:pt x="1839" y="10721"/>
                  </a:cubicBezTo>
                  <a:cubicBezTo>
                    <a:pt x="662" y="9543"/>
                    <a:pt x="0" y="7946"/>
                    <a:pt x="0" y="6280"/>
                  </a:cubicBezTo>
                  <a:lnTo>
                    <a:pt x="0" y="6280"/>
                  </a:lnTo>
                  <a:cubicBezTo>
                    <a:pt x="0" y="4614"/>
                    <a:pt x="662" y="3017"/>
                    <a:pt x="1839" y="1839"/>
                  </a:cubicBezTo>
                  <a:cubicBezTo>
                    <a:pt x="3017" y="662"/>
                    <a:pt x="4614" y="0"/>
                    <a:pt x="6280" y="0"/>
                  </a:cubicBezTo>
                  <a:close/>
                </a:path>
              </a:pathLst>
            </a:custGeom>
            <a:solidFill>
              <a:srgbClr val="FFFFFF"/>
            </a:solidFill>
          </p:spPr>
        </p:sp>
        <p:sp>
          <p:nvSpPr>
            <p:cNvPr id="19" name="TextBox 19"/>
            <p:cNvSpPr txBox="1"/>
            <p:nvPr/>
          </p:nvSpPr>
          <p:spPr>
            <a:xfrm>
              <a:off x="0" y="-38100"/>
              <a:ext cx="994206" cy="50660"/>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8092619" y="1123950"/>
            <a:ext cx="4361156" cy="1122680"/>
          </a:xfrm>
          <a:prstGeom prst="rect">
            <a:avLst/>
          </a:prstGeom>
        </p:spPr>
        <p:txBody>
          <a:bodyPr lIns="0" tIns="0" rIns="0" bIns="0" rtlCol="0" anchor="t">
            <a:spAutoFit/>
          </a:bodyPr>
          <a:lstStyle/>
          <a:p>
            <a:pPr algn="l">
              <a:lnSpc>
                <a:spcPts val="8560"/>
              </a:lnSpc>
            </a:pPr>
            <a:r>
              <a:rPr lang="en-US" sz="8000" b="1" dirty="0">
                <a:solidFill>
                  <a:srgbClr val="FFFFFF"/>
                </a:solidFill>
                <a:latin typeface="Antonio Bold"/>
                <a:ea typeface="Antonio Bold"/>
                <a:cs typeface="Antonio Bold"/>
                <a:sym typeface="Antonio Bold"/>
              </a:rPr>
              <a:t>ABSTRACT</a:t>
            </a:r>
          </a:p>
        </p:txBody>
      </p:sp>
      <p:sp>
        <p:nvSpPr>
          <p:cNvPr id="21" name="TextBox 21"/>
          <p:cNvSpPr txBox="1"/>
          <p:nvPr/>
        </p:nvSpPr>
        <p:spPr>
          <a:xfrm>
            <a:off x="7920067" y="2552700"/>
            <a:ext cx="9224933" cy="5812425"/>
          </a:xfrm>
          <a:prstGeom prst="rect">
            <a:avLst/>
          </a:prstGeom>
        </p:spPr>
        <p:txBody>
          <a:bodyPr wrap="square" lIns="0" tIns="0" rIns="0" bIns="0" rtlCol="0" anchor="t">
            <a:spAutoFit/>
          </a:bodyPr>
          <a:lstStyle/>
          <a:p>
            <a:pPr algn="just">
              <a:lnSpc>
                <a:spcPts val="3499"/>
              </a:lnSpc>
            </a:pPr>
            <a:r>
              <a:rPr lang="en-US" sz="2499" dirty="0">
                <a:solidFill>
                  <a:srgbClr val="FFFFFF"/>
                </a:solidFill>
                <a:latin typeface="Poppins"/>
                <a:ea typeface="Poppins"/>
                <a:cs typeface="Poppins"/>
                <a:sym typeface="Poppins"/>
              </a:rPr>
              <a:t>The Disease Identification System Using Symptoms is a machine learning-based web application designed to predict diseases based on user-provided symptoms. The system utilizes a Flask-based web interface to accept symptoms, processes them through a Support Vector Classifier (SVC) model, and returns the most probable disease along with precautionary measures, medications, recommended diet, and suggested workouts. The project aims to assist individuals in early identification of potential diseases, enabling timely consultation with healthcare professionals. By integrating multiple datasets, the system offers accurate predictions and detailed healthcare recommendations.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3768" y="0"/>
            <a:ext cx="7755784" cy="11111844"/>
            <a:chOff x="0" y="0"/>
            <a:chExt cx="2042676" cy="2926576"/>
          </a:xfrm>
        </p:grpSpPr>
        <p:sp>
          <p:nvSpPr>
            <p:cNvPr id="3" name="Freeform 3"/>
            <p:cNvSpPr/>
            <p:nvPr/>
          </p:nvSpPr>
          <p:spPr>
            <a:xfrm>
              <a:off x="0" y="0"/>
              <a:ext cx="2042676" cy="2926576"/>
            </a:xfrm>
            <a:custGeom>
              <a:avLst/>
              <a:gdLst/>
              <a:ahLst/>
              <a:cxnLst/>
              <a:rect l="l" t="t" r="r" b="b"/>
              <a:pathLst>
                <a:path w="2042676" h="29265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048581"/>
            </a:solidFill>
          </p:spPr>
        </p:sp>
        <p:sp>
          <p:nvSpPr>
            <p:cNvPr id="4" name="TextBox 4"/>
            <p:cNvSpPr txBox="1"/>
            <p:nvPr/>
          </p:nvSpPr>
          <p:spPr>
            <a:xfrm>
              <a:off x="0" y="-38100"/>
              <a:ext cx="2042676" cy="2964676"/>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253768" y="9058715"/>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375442" y="905871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7920067" y="2247900"/>
            <a:ext cx="3348708" cy="47625"/>
            <a:chOff x="0" y="0"/>
            <a:chExt cx="881964" cy="12543"/>
          </a:xfrm>
        </p:grpSpPr>
        <p:sp>
          <p:nvSpPr>
            <p:cNvPr id="16" name="Freeform 16"/>
            <p:cNvSpPr/>
            <p:nvPr/>
          </p:nvSpPr>
          <p:spPr>
            <a:xfrm>
              <a:off x="0" y="0"/>
              <a:ext cx="881964" cy="12543"/>
            </a:xfrm>
            <a:custGeom>
              <a:avLst/>
              <a:gdLst/>
              <a:ahLst/>
              <a:cxnLst/>
              <a:rect l="l" t="t" r="r" b="b"/>
              <a:pathLst>
                <a:path w="881964" h="12543">
                  <a:moveTo>
                    <a:pt x="6272" y="0"/>
                  </a:moveTo>
                  <a:lnTo>
                    <a:pt x="875693" y="0"/>
                  </a:lnTo>
                  <a:cubicBezTo>
                    <a:pt x="877356" y="0"/>
                    <a:pt x="878951" y="661"/>
                    <a:pt x="880127" y="1837"/>
                  </a:cubicBezTo>
                  <a:cubicBezTo>
                    <a:pt x="881303" y="3013"/>
                    <a:pt x="881964" y="4608"/>
                    <a:pt x="881964" y="6272"/>
                  </a:cubicBezTo>
                  <a:lnTo>
                    <a:pt x="881964" y="6272"/>
                  </a:lnTo>
                  <a:cubicBezTo>
                    <a:pt x="881964" y="7935"/>
                    <a:pt x="881303" y="9530"/>
                    <a:pt x="880127" y="10706"/>
                  </a:cubicBezTo>
                  <a:cubicBezTo>
                    <a:pt x="878951" y="11882"/>
                    <a:pt x="877356" y="12543"/>
                    <a:pt x="875693"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048581"/>
            </a:solidFill>
          </p:spPr>
        </p:sp>
        <p:sp>
          <p:nvSpPr>
            <p:cNvPr id="17" name="TextBox 17"/>
            <p:cNvSpPr txBox="1"/>
            <p:nvPr/>
          </p:nvSpPr>
          <p:spPr>
            <a:xfrm>
              <a:off x="0" y="-38100"/>
              <a:ext cx="881964" cy="50643"/>
            </a:xfrm>
            <a:prstGeom prst="rect">
              <a:avLst/>
            </a:prstGeom>
          </p:spPr>
          <p:txBody>
            <a:bodyPr lIns="50800" tIns="50800" rIns="50800" bIns="50800" rtlCol="0" anchor="ctr"/>
            <a:lstStyle/>
            <a:p>
              <a:pPr algn="ctr">
                <a:lnSpc>
                  <a:spcPts val="2659"/>
                </a:lnSpc>
              </a:pPr>
              <a:endParaRPr/>
            </a:p>
          </p:txBody>
        </p:sp>
      </p:grpSp>
      <p:sp>
        <p:nvSpPr>
          <p:cNvPr id="18" name="Freeform 18"/>
          <p:cNvSpPr/>
          <p:nvPr/>
        </p:nvSpPr>
        <p:spPr>
          <a:xfrm>
            <a:off x="1265490" y="1070638"/>
            <a:ext cx="4058689" cy="7200900"/>
          </a:xfrm>
          <a:custGeom>
            <a:avLst/>
            <a:gdLst/>
            <a:ahLst/>
            <a:cxnLst/>
            <a:rect l="l" t="t" r="r" b="b"/>
            <a:pathLst>
              <a:path w="4058689" h="7200900">
                <a:moveTo>
                  <a:pt x="0" y="0"/>
                </a:moveTo>
                <a:lnTo>
                  <a:pt x="4058689" y="0"/>
                </a:lnTo>
                <a:lnTo>
                  <a:pt x="4058689" y="7200900"/>
                </a:lnTo>
                <a:lnTo>
                  <a:pt x="0" y="7200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7848600" y="1123950"/>
            <a:ext cx="5562920" cy="1102866"/>
          </a:xfrm>
          <a:prstGeom prst="rect">
            <a:avLst/>
          </a:prstGeom>
        </p:spPr>
        <p:txBody>
          <a:bodyPr wrap="square" lIns="0" tIns="0" rIns="0" bIns="0" rtlCol="0" anchor="t">
            <a:spAutoFit/>
          </a:bodyPr>
          <a:lstStyle/>
          <a:p>
            <a:pPr algn="l">
              <a:lnSpc>
                <a:spcPts val="8560"/>
              </a:lnSpc>
            </a:pPr>
            <a:r>
              <a:rPr lang="en-US" sz="8000" b="1" dirty="0">
                <a:solidFill>
                  <a:srgbClr val="048581"/>
                </a:solidFill>
                <a:latin typeface="Antonio Bold"/>
                <a:ea typeface="Antonio Bold"/>
                <a:cs typeface="Antonio Bold"/>
                <a:sym typeface="Antonio Bold"/>
              </a:rPr>
              <a:t>INTRODUCTION</a:t>
            </a:r>
          </a:p>
        </p:txBody>
      </p:sp>
      <p:sp>
        <p:nvSpPr>
          <p:cNvPr id="21" name="TextBox 21"/>
          <p:cNvSpPr txBox="1"/>
          <p:nvPr/>
        </p:nvSpPr>
        <p:spPr>
          <a:xfrm>
            <a:off x="7920067" y="2552700"/>
            <a:ext cx="8764131" cy="5812425"/>
          </a:xfrm>
          <a:prstGeom prst="rect">
            <a:avLst/>
          </a:prstGeom>
        </p:spPr>
        <p:txBody>
          <a:bodyPr lIns="0" tIns="0" rIns="0" bIns="0" rtlCol="0" anchor="t">
            <a:spAutoFit/>
          </a:bodyPr>
          <a:lstStyle/>
          <a:p>
            <a:pPr algn="just">
              <a:lnSpc>
                <a:spcPts val="3499"/>
              </a:lnSpc>
            </a:pPr>
            <a:r>
              <a:rPr lang="en-US" sz="2499" dirty="0">
                <a:solidFill>
                  <a:srgbClr val="048581"/>
                </a:solidFill>
                <a:latin typeface="Poppins"/>
                <a:ea typeface="Poppins"/>
                <a:cs typeface="Poppins"/>
                <a:sym typeface="Poppins"/>
              </a:rPr>
              <a:t>Healthcare is increasingly relying on data-driven solutions to enhance early disease detection and diagnosis. Identifying diseases at an early stage can significantly improve treatment outcomes and reduce complications. However, individuals often overlook or misinterpret early symptoms, leading to delayed diagnosis. This project aims to address this issue by developing a symptom-based disease identification system. By leveraging machine learning algorithms, the system predicts diseases based on user-reported symptoms and provides personalized healthcare recommendations, including precautionary steps, medications, diets, and workouts.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F5FF9-CBA3-D104-5A9A-E1A3C37843E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A3F86B7-2E39-B6D7-3B2B-74351AE03784}"/>
              </a:ext>
            </a:extLst>
          </p:cNvPr>
          <p:cNvGrpSpPr/>
          <p:nvPr/>
        </p:nvGrpSpPr>
        <p:grpSpPr>
          <a:xfrm>
            <a:off x="-1253768" y="0"/>
            <a:ext cx="13625853" cy="11111844"/>
            <a:chOff x="0" y="0"/>
            <a:chExt cx="3588702" cy="2926576"/>
          </a:xfrm>
        </p:grpSpPr>
        <p:sp>
          <p:nvSpPr>
            <p:cNvPr id="3" name="Freeform 3">
              <a:extLst>
                <a:ext uri="{FF2B5EF4-FFF2-40B4-BE49-F238E27FC236}">
                  <a16:creationId xmlns:a16="http://schemas.microsoft.com/office/drawing/2014/main" id="{E12DD938-B708-3D4D-8D9F-B77A646E4CB9}"/>
                </a:ext>
              </a:extLst>
            </p:cNvPr>
            <p:cNvSpPr/>
            <p:nvPr/>
          </p:nvSpPr>
          <p:spPr>
            <a:xfrm>
              <a:off x="0" y="0"/>
              <a:ext cx="3588702" cy="2926576"/>
            </a:xfrm>
            <a:custGeom>
              <a:avLst/>
              <a:gdLst/>
              <a:ahLst/>
              <a:cxnLst/>
              <a:rect l="l" t="t" r="r" b="b"/>
              <a:pathLst>
                <a:path w="3588702" h="2926576">
                  <a:moveTo>
                    <a:pt x="56818" y="0"/>
                  </a:moveTo>
                  <a:lnTo>
                    <a:pt x="3531884" y="0"/>
                  </a:lnTo>
                  <a:cubicBezTo>
                    <a:pt x="3563264" y="0"/>
                    <a:pt x="3588702" y="25438"/>
                    <a:pt x="3588702" y="56818"/>
                  </a:cubicBezTo>
                  <a:lnTo>
                    <a:pt x="3588702" y="2869758"/>
                  </a:lnTo>
                  <a:cubicBezTo>
                    <a:pt x="3588702" y="2884827"/>
                    <a:pt x="3582716" y="2899279"/>
                    <a:pt x="3572060" y="2909934"/>
                  </a:cubicBezTo>
                  <a:cubicBezTo>
                    <a:pt x="3561405" y="2920590"/>
                    <a:pt x="3546953" y="2926576"/>
                    <a:pt x="3531884" y="2926576"/>
                  </a:cubicBezTo>
                  <a:lnTo>
                    <a:pt x="56818" y="2926576"/>
                  </a:lnTo>
                  <a:cubicBezTo>
                    <a:pt x="25438" y="2926576"/>
                    <a:pt x="0" y="2901138"/>
                    <a:pt x="0" y="2869758"/>
                  </a:cubicBezTo>
                  <a:lnTo>
                    <a:pt x="0" y="56818"/>
                  </a:lnTo>
                  <a:cubicBezTo>
                    <a:pt x="0" y="41749"/>
                    <a:pt x="5986" y="27297"/>
                    <a:pt x="16642" y="16642"/>
                  </a:cubicBezTo>
                  <a:cubicBezTo>
                    <a:pt x="27297" y="5986"/>
                    <a:pt x="41749" y="0"/>
                    <a:pt x="56818" y="0"/>
                  </a:cubicBezTo>
                  <a:close/>
                </a:path>
              </a:pathLst>
            </a:custGeom>
            <a:solidFill>
              <a:srgbClr val="048581"/>
            </a:solidFill>
          </p:spPr>
        </p:sp>
        <p:sp>
          <p:nvSpPr>
            <p:cNvPr id="4" name="TextBox 4">
              <a:extLst>
                <a:ext uri="{FF2B5EF4-FFF2-40B4-BE49-F238E27FC236}">
                  <a16:creationId xmlns:a16="http://schemas.microsoft.com/office/drawing/2014/main" id="{2006D7AD-0193-DEDA-2FC9-DB85CDDD6225}"/>
                </a:ext>
              </a:extLst>
            </p:cNvPr>
            <p:cNvSpPr txBox="1"/>
            <p:nvPr/>
          </p:nvSpPr>
          <p:spPr>
            <a:xfrm>
              <a:off x="0" y="-38100"/>
              <a:ext cx="3588702" cy="2964676"/>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C8D5ABAC-CBBB-0BE0-B2B8-B0AB3FA25931}"/>
              </a:ext>
            </a:extLst>
          </p:cNvPr>
          <p:cNvGrpSpPr/>
          <p:nvPr/>
        </p:nvGrpSpPr>
        <p:grpSpPr>
          <a:xfrm>
            <a:off x="-755259" y="9058715"/>
            <a:ext cx="19043259" cy="3086100"/>
            <a:chOff x="0" y="0"/>
            <a:chExt cx="5015509" cy="812800"/>
          </a:xfrm>
        </p:grpSpPr>
        <p:sp>
          <p:nvSpPr>
            <p:cNvPr id="6" name="Freeform 6">
              <a:extLst>
                <a:ext uri="{FF2B5EF4-FFF2-40B4-BE49-F238E27FC236}">
                  <a16:creationId xmlns:a16="http://schemas.microsoft.com/office/drawing/2014/main" id="{A9642F01-6717-170A-850E-B7FB26E623E2}"/>
                </a:ext>
              </a:extLst>
            </p:cNvPr>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a:extLst>
                <a:ext uri="{FF2B5EF4-FFF2-40B4-BE49-F238E27FC236}">
                  <a16:creationId xmlns:a16="http://schemas.microsoft.com/office/drawing/2014/main" id="{A5A524AD-ECD2-74B2-FA67-35AAA5C2EAED}"/>
                </a:ext>
              </a:extLst>
            </p:cNvPr>
            <p:cNvSpPr txBox="1"/>
            <p:nvPr/>
          </p:nvSpPr>
          <p:spPr>
            <a:xfrm>
              <a:off x="0" y="-38100"/>
              <a:ext cx="5015509"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a:extLst>
              <a:ext uri="{FF2B5EF4-FFF2-40B4-BE49-F238E27FC236}">
                <a16:creationId xmlns:a16="http://schemas.microsoft.com/office/drawing/2014/main" id="{8F0EBB11-DC60-2FC5-B26D-DA59391E202E}"/>
              </a:ext>
            </a:extLst>
          </p:cNvPr>
          <p:cNvGrpSpPr/>
          <p:nvPr/>
        </p:nvGrpSpPr>
        <p:grpSpPr>
          <a:xfrm>
            <a:off x="-1253768" y="9058715"/>
            <a:ext cx="15921577" cy="3086100"/>
            <a:chOff x="0" y="0"/>
            <a:chExt cx="4193337" cy="812800"/>
          </a:xfrm>
        </p:grpSpPr>
        <p:sp>
          <p:nvSpPr>
            <p:cNvPr id="9" name="Freeform 9">
              <a:extLst>
                <a:ext uri="{FF2B5EF4-FFF2-40B4-BE49-F238E27FC236}">
                  <a16:creationId xmlns:a16="http://schemas.microsoft.com/office/drawing/2014/main" id="{FF66BBFE-6B75-F52F-F0D3-71331CAEA48D}"/>
                </a:ext>
              </a:extLst>
            </p:cNvPr>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a:extLst>
                <a:ext uri="{FF2B5EF4-FFF2-40B4-BE49-F238E27FC236}">
                  <a16:creationId xmlns:a16="http://schemas.microsoft.com/office/drawing/2014/main" id="{E8C41858-1CFF-B80F-4341-9F8613303E2C}"/>
                </a:ext>
              </a:extLst>
            </p:cNvPr>
            <p:cNvSpPr txBox="1"/>
            <p:nvPr/>
          </p:nvSpPr>
          <p:spPr>
            <a:xfrm>
              <a:off x="0" y="-38100"/>
              <a:ext cx="4193337"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a:extLst>
              <a:ext uri="{FF2B5EF4-FFF2-40B4-BE49-F238E27FC236}">
                <a16:creationId xmlns:a16="http://schemas.microsoft.com/office/drawing/2014/main" id="{209C0A3A-562B-5E52-5CB9-DF9CB87869FA}"/>
              </a:ext>
            </a:extLst>
          </p:cNvPr>
          <p:cNvGrpSpPr/>
          <p:nvPr/>
        </p:nvGrpSpPr>
        <p:grpSpPr>
          <a:xfrm>
            <a:off x="-5375442" y="9058715"/>
            <a:ext cx="14519442" cy="3086100"/>
            <a:chOff x="0" y="0"/>
            <a:chExt cx="3824051" cy="812800"/>
          </a:xfrm>
        </p:grpSpPr>
        <p:sp>
          <p:nvSpPr>
            <p:cNvPr id="12" name="Freeform 12">
              <a:extLst>
                <a:ext uri="{FF2B5EF4-FFF2-40B4-BE49-F238E27FC236}">
                  <a16:creationId xmlns:a16="http://schemas.microsoft.com/office/drawing/2014/main" id="{7211655F-7FC1-86D6-7A98-09502F383941}"/>
                </a:ext>
              </a:extLst>
            </p:cNvPr>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a:extLst>
                <a:ext uri="{FF2B5EF4-FFF2-40B4-BE49-F238E27FC236}">
                  <a16:creationId xmlns:a16="http://schemas.microsoft.com/office/drawing/2014/main" id="{16A57FCE-3DE6-20A5-BC8D-0871971CB5C1}"/>
                </a:ext>
              </a:extLst>
            </p:cNvPr>
            <p:cNvSpPr txBox="1"/>
            <p:nvPr/>
          </p:nvSpPr>
          <p:spPr>
            <a:xfrm>
              <a:off x="0" y="-38100"/>
              <a:ext cx="3824051"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a:extLst>
              <a:ext uri="{FF2B5EF4-FFF2-40B4-BE49-F238E27FC236}">
                <a16:creationId xmlns:a16="http://schemas.microsoft.com/office/drawing/2014/main" id="{5E693D06-1D7C-3643-9A7E-E9579690CF2C}"/>
              </a:ext>
            </a:extLst>
          </p:cNvPr>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a:extLst>
              <a:ext uri="{FF2B5EF4-FFF2-40B4-BE49-F238E27FC236}">
                <a16:creationId xmlns:a16="http://schemas.microsoft.com/office/drawing/2014/main" id="{90E44AF2-DAF0-BE86-5E04-E06A1B8D507F}"/>
              </a:ext>
            </a:extLst>
          </p:cNvPr>
          <p:cNvGrpSpPr/>
          <p:nvPr/>
        </p:nvGrpSpPr>
        <p:grpSpPr>
          <a:xfrm>
            <a:off x="1028700" y="2247900"/>
            <a:ext cx="4530458" cy="47690"/>
            <a:chOff x="0" y="0"/>
            <a:chExt cx="1193207" cy="12560"/>
          </a:xfrm>
        </p:grpSpPr>
        <p:sp>
          <p:nvSpPr>
            <p:cNvPr id="16" name="Freeform 16">
              <a:extLst>
                <a:ext uri="{FF2B5EF4-FFF2-40B4-BE49-F238E27FC236}">
                  <a16:creationId xmlns:a16="http://schemas.microsoft.com/office/drawing/2014/main" id="{153BA885-58CB-CFBA-432A-61C511D8A732}"/>
                </a:ext>
              </a:extLst>
            </p:cNvPr>
            <p:cNvSpPr/>
            <p:nvPr/>
          </p:nvSpPr>
          <p:spPr>
            <a:xfrm>
              <a:off x="0" y="0"/>
              <a:ext cx="1193207" cy="12560"/>
            </a:xfrm>
            <a:custGeom>
              <a:avLst/>
              <a:gdLst/>
              <a:ahLst/>
              <a:cxnLst/>
              <a:rect l="l" t="t" r="r" b="b"/>
              <a:pathLst>
                <a:path w="1193207" h="12560">
                  <a:moveTo>
                    <a:pt x="6280" y="0"/>
                  </a:moveTo>
                  <a:lnTo>
                    <a:pt x="1186927" y="0"/>
                  </a:lnTo>
                  <a:cubicBezTo>
                    <a:pt x="1190395" y="0"/>
                    <a:pt x="1193207" y="2812"/>
                    <a:pt x="1193207" y="6280"/>
                  </a:cubicBezTo>
                  <a:lnTo>
                    <a:pt x="1193207" y="6280"/>
                  </a:lnTo>
                  <a:cubicBezTo>
                    <a:pt x="1193207" y="7946"/>
                    <a:pt x="1192545" y="9543"/>
                    <a:pt x="1191368" y="10721"/>
                  </a:cubicBezTo>
                  <a:cubicBezTo>
                    <a:pt x="1190190" y="11899"/>
                    <a:pt x="1188593" y="12560"/>
                    <a:pt x="1186927" y="12560"/>
                  </a:cubicBezTo>
                  <a:lnTo>
                    <a:pt x="6280" y="12560"/>
                  </a:lnTo>
                  <a:cubicBezTo>
                    <a:pt x="4615" y="12560"/>
                    <a:pt x="3017" y="11899"/>
                    <a:pt x="1839" y="10721"/>
                  </a:cubicBezTo>
                  <a:cubicBezTo>
                    <a:pt x="662" y="9543"/>
                    <a:pt x="0" y="7946"/>
                    <a:pt x="0" y="6280"/>
                  </a:cubicBezTo>
                  <a:lnTo>
                    <a:pt x="0" y="6280"/>
                  </a:lnTo>
                  <a:cubicBezTo>
                    <a:pt x="0" y="4615"/>
                    <a:pt x="662" y="3017"/>
                    <a:pt x="1839" y="1839"/>
                  </a:cubicBezTo>
                  <a:cubicBezTo>
                    <a:pt x="3017" y="662"/>
                    <a:pt x="4615" y="0"/>
                    <a:pt x="6280" y="0"/>
                  </a:cubicBezTo>
                  <a:close/>
                </a:path>
              </a:pathLst>
            </a:custGeom>
            <a:solidFill>
              <a:srgbClr val="FFFFFF"/>
            </a:solidFill>
          </p:spPr>
        </p:sp>
        <p:sp>
          <p:nvSpPr>
            <p:cNvPr id="17" name="TextBox 17">
              <a:extLst>
                <a:ext uri="{FF2B5EF4-FFF2-40B4-BE49-F238E27FC236}">
                  <a16:creationId xmlns:a16="http://schemas.microsoft.com/office/drawing/2014/main" id="{AD0EBACF-82BE-3E0B-D70D-A0EA4CDDE373}"/>
                </a:ext>
              </a:extLst>
            </p:cNvPr>
            <p:cNvSpPr txBox="1"/>
            <p:nvPr/>
          </p:nvSpPr>
          <p:spPr>
            <a:xfrm>
              <a:off x="0" y="-38100"/>
              <a:ext cx="1193207" cy="50660"/>
            </a:xfrm>
            <a:prstGeom prst="rect">
              <a:avLst/>
            </a:prstGeom>
          </p:spPr>
          <p:txBody>
            <a:bodyPr lIns="50800" tIns="50800" rIns="50800" bIns="50800" rtlCol="0" anchor="ctr"/>
            <a:lstStyle/>
            <a:p>
              <a:pPr algn="ctr">
                <a:lnSpc>
                  <a:spcPts val="2659"/>
                </a:lnSpc>
              </a:pPr>
              <a:endParaRPr/>
            </a:p>
          </p:txBody>
        </p:sp>
      </p:grpSp>
      <p:sp>
        <p:nvSpPr>
          <p:cNvPr id="18" name="Freeform 18">
            <a:extLst>
              <a:ext uri="{FF2B5EF4-FFF2-40B4-BE49-F238E27FC236}">
                <a16:creationId xmlns:a16="http://schemas.microsoft.com/office/drawing/2014/main" id="{DD81480C-DECF-4BDE-4A83-A5DF286AF484}"/>
              </a:ext>
            </a:extLst>
          </p:cNvPr>
          <p:cNvSpPr/>
          <p:nvPr/>
        </p:nvSpPr>
        <p:spPr>
          <a:xfrm flipH="1">
            <a:off x="12995720" y="1975788"/>
            <a:ext cx="4263580" cy="7282512"/>
          </a:xfrm>
          <a:custGeom>
            <a:avLst/>
            <a:gdLst/>
            <a:ahLst/>
            <a:cxnLst/>
            <a:rect l="l" t="t" r="r" b="b"/>
            <a:pathLst>
              <a:path w="4263580" h="7282512">
                <a:moveTo>
                  <a:pt x="4263580" y="0"/>
                </a:moveTo>
                <a:lnTo>
                  <a:pt x="0" y="0"/>
                </a:lnTo>
                <a:lnTo>
                  <a:pt x="0" y="7282512"/>
                </a:lnTo>
                <a:lnTo>
                  <a:pt x="4263580" y="7282512"/>
                </a:lnTo>
                <a:lnTo>
                  <a:pt x="426358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a:extLst>
              <a:ext uri="{FF2B5EF4-FFF2-40B4-BE49-F238E27FC236}">
                <a16:creationId xmlns:a16="http://schemas.microsoft.com/office/drawing/2014/main" id="{CFA1D2E6-4D32-AFF0-C709-0FB7ECCED5DC}"/>
              </a:ext>
            </a:extLst>
          </p:cNvPr>
          <p:cNvSpPr txBox="1"/>
          <p:nvPr/>
        </p:nvSpPr>
        <p:spPr>
          <a:xfrm>
            <a:off x="990600" y="1123950"/>
            <a:ext cx="7942749" cy="1102866"/>
          </a:xfrm>
          <a:prstGeom prst="rect">
            <a:avLst/>
          </a:prstGeom>
        </p:spPr>
        <p:txBody>
          <a:bodyPr wrap="square" lIns="0" tIns="0" rIns="0" bIns="0" rtlCol="0" anchor="t">
            <a:spAutoFit/>
          </a:bodyPr>
          <a:lstStyle/>
          <a:p>
            <a:pPr algn="l">
              <a:lnSpc>
                <a:spcPts val="8560"/>
              </a:lnSpc>
            </a:pPr>
            <a:r>
              <a:rPr lang="en-US" sz="8000" b="1" dirty="0">
                <a:solidFill>
                  <a:srgbClr val="FFFFFF"/>
                </a:solidFill>
                <a:latin typeface="Antonio Bold"/>
                <a:ea typeface="Antonio Bold"/>
                <a:cs typeface="Antonio Bold"/>
                <a:sym typeface="Antonio Bold"/>
              </a:rPr>
              <a:t>LITERATURE REVIEW</a:t>
            </a:r>
          </a:p>
        </p:txBody>
      </p:sp>
      <p:sp>
        <p:nvSpPr>
          <p:cNvPr id="21" name="TextBox 21">
            <a:extLst>
              <a:ext uri="{FF2B5EF4-FFF2-40B4-BE49-F238E27FC236}">
                <a16:creationId xmlns:a16="http://schemas.microsoft.com/office/drawing/2014/main" id="{C9AD23B8-1C0A-D9B6-D3C9-B018788F1C2A}"/>
              </a:ext>
            </a:extLst>
          </p:cNvPr>
          <p:cNvSpPr txBox="1"/>
          <p:nvPr/>
        </p:nvSpPr>
        <p:spPr>
          <a:xfrm>
            <a:off x="981216" y="2552700"/>
            <a:ext cx="11134584" cy="6261266"/>
          </a:xfrm>
          <a:prstGeom prst="rect">
            <a:avLst/>
          </a:prstGeom>
        </p:spPr>
        <p:txBody>
          <a:bodyPr wrap="square" lIns="0" tIns="0" rIns="0" bIns="0" rtlCol="0" anchor="t">
            <a:spAutoFit/>
          </a:bodyPr>
          <a:lstStyle/>
          <a:p>
            <a:pPr>
              <a:lnSpc>
                <a:spcPts val="3499"/>
              </a:lnSpc>
            </a:pPr>
            <a:r>
              <a:rPr lang="en-US" sz="2499" dirty="0">
                <a:solidFill>
                  <a:srgbClr val="FFFFFF"/>
                </a:solidFill>
                <a:latin typeface="Poppins"/>
                <a:ea typeface="Poppins"/>
                <a:cs typeface="Poppins"/>
                <a:sym typeface="Poppins"/>
                <a:hlinkClick r:id="rId6"/>
              </a:rPr>
              <a:t>AI-based disease category prediction model using symptoms from electronic patient records in Afaan Oromo text</a:t>
            </a:r>
            <a:endParaRPr lang="en-US" sz="2499" dirty="0">
              <a:solidFill>
                <a:srgbClr val="FFFFFF"/>
              </a:solidFill>
              <a:latin typeface="Poppins"/>
              <a:ea typeface="Poppins"/>
              <a:cs typeface="Poppins"/>
              <a:sym typeface="Poppins"/>
            </a:endParaRPr>
          </a:p>
          <a:p>
            <a:pPr marL="342900" indent="-342900">
              <a:lnSpc>
                <a:spcPts val="3499"/>
              </a:lnSpc>
              <a:buFont typeface="Courier New" panose="02070309020205020404" pitchFamily="49" charset="0"/>
              <a:buChar char="o"/>
            </a:pPr>
            <a:r>
              <a:rPr lang="en-US" sz="2499" b="1" dirty="0">
                <a:solidFill>
                  <a:srgbClr val="FFFFFF"/>
                </a:solidFill>
                <a:latin typeface="Poppins"/>
                <a:ea typeface="Poppins"/>
                <a:cs typeface="Poppins"/>
                <a:sym typeface="Poppins"/>
              </a:rPr>
              <a:t>AI-based disease prediction – </a:t>
            </a:r>
            <a:r>
              <a:rPr lang="en-US" sz="2499" dirty="0">
                <a:solidFill>
                  <a:srgbClr val="FFFFFF"/>
                </a:solidFill>
                <a:latin typeface="Poppins"/>
                <a:ea typeface="Poppins"/>
                <a:cs typeface="Poppins"/>
                <a:sym typeface="Poppins"/>
              </a:rPr>
              <a:t>Uses machine learning for symptom-based classification in Afaan Oromo text.</a:t>
            </a:r>
          </a:p>
          <a:p>
            <a:pPr>
              <a:lnSpc>
                <a:spcPts val="3499"/>
              </a:lnSpc>
            </a:pPr>
            <a:endParaRPr lang="en-US" sz="2499" dirty="0">
              <a:solidFill>
                <a:srgbClr val="FFFFFF"/>
              </a:solidFill>
              <a:latin typeface="Poppins"/>
              <a:ea typeface="Poppins"/>
              <a:cs typeface="Poppins"/>
              <a:sym typeface="Poppins"/>
            </a:endParaRPr>
          </a:p>
          <a:p>
            <a:pPr>
              <a:lnSpc>
                <a:spcPts val="3499"/>
              </a:lnSpc>
            </a:pPr>
            <a:r>
              <a:rPr lang="en-US" sz="2499" dirty="0">
                <a:solidFill>
                  <a:srgbClr val="FFFFFF"/>
                </a:solidFill>
                <a:latin typeface="Poppins"/>
                <a:ea typeface="Poppins"/>
                <a:cs typeface="Poppins"/>
                <a:sym typeface="Poppins"/>
                <a:hlinkClick r:id="rId7"/>
              </a:rPr>
              <a:t>https://www.researchgate.net/publication/378889627_Early-Stage_Disease_Prediction_from_Various_Symptoms_Using_Machine_Learning_Models</a:t>
            </a:r>
            <a:endParaRPr lang="en-US" sz="2499" dirty="0">
              <a:solidFill>
                <a:srgbClr val="FFFFFF"/>
              </a:solidFill>
              <a:latin typeface="Poppins"/>
              <a:ea typeface="Poppins"/>
              <a:cs typeface="Poppins"/>
              <a:sym typeface="Poppins"/>
            </a:endParaRPr>
          </a:p>
          <a:p>
            <a:pPr marL="342900" indent="-342900">
              <a:lnSpc>
                <a:spcPts val="3499"/>
              </a:lnSpc>
              <a:buFont typeface="Courier New" panose="02070309020205020404" pitchFamily="49" charset="0"/>
              <a:buChar char="o"/>
            </a:pPr>
            <a:r>
              <a:rPr lang="en-US" sz="2499" b="1" dirty="0">
                <a:solidFill>
                  <a:srgbClr val="FFFFFF"/>
                </a:solidFill>
                <a:latin typeface="Poppins"/>
                <a:ea typeface="Poppins"/>
                <a:cs typeface="Poppins"/>
                <a:sym typeface="Poppins"/>
              </a:rPr>
              <a:t>Early-stage disease prediction – </a:t>
            </a:r>
            <a:r>
              <a:rPr lang="en-US" sz="2499" dirty="0">
                <a:solidFill>
                  <a:srgbClr val="FFFFFF"/>
                </a:solidFill>
                <a:latin typeface="Poppins"/>
                <a:ea typeface="Poppins"/>
                <a:cs typeface="Poppins"/>
                <a:sym typeface="Poppins"/>
              </a:rPr>
              <a:t>Analyzes symptom frequency to improve prediction accuracy.</a:t>
            </a:r>
          </a:p>
          <a:p>
            <a:pPr>
              <a:lnSpc>
                <a:spcPts val="3499"/>
              </a:lnSpc>
            </a:pPr>
            <a:endParaRPr lang="en-US" sz="2499" dirty="0">
              <a:solidFill>
                <a:srgbClr val="FFFFFF"/>
              </a:solidFill>
              <a:latin typeface="Poppins"/>
              <a:ea typeface="Poppins"/>
              <a:cs typeface="Poppins"/>
              <a:sym typeface="Poppins"/>
            </a:endParaRPr>
          </a:p>
          <a:p>
            <a:pPr>
              <a:lnSpc>
                <a:spcPts val="3499"/>
              </a:lnSpc>
            </a:pPr>
            <a:r>
              <a:rPr lang="en-US" sz="2499" dirty="0">
                <a:solidFill>
                  <a:srgbClr val="FFFFFF"/>
                </a:solidFill>
                <a:latin typeface="Poppins"/>
                <a:ea typeface="Poppins"/>
                <a:cs typeface="Poppins"/>
                <a:sym typeface="Poppins"/>
                <a:hlinkClick r:id="rId8"/>
              </a:rPr>
              <a:t>https://papers.ssrn.com/sol3/papers.cfm?abstract_id=3661426</a:t>
            </a:r>
            <a:endParaRPr lang="en-US" sz="2499" dirty="0">
              <a:solidFill>
                <a:srgbClr val="FFFFFF"/>
              </a:solidFill>
              <a:latin typeface="Poppins"/>
              <a:ea typeface="Poppins"/>
              <a:cs typeface="Poppins"/>
              <a:sym typeface="Poppins"/>
            </a:endParaRPr>
          </a:p>
          <a:p>
            <a:pPr marL="342900" indent="-342900">
              <a:lnSpc>
                <a:spcPts val="3499"/>
              </a:lnSpc>
              <a:buFont typeface="Courier New" panose="02070309020205020404" pitchFamily="49" charset="0"/>
              <a:buChar char="o"/>
            </a:pPr>
            <a:r>
              <a:rPr lang="en-US" sz="2499" b="1" dirty="0">
                <a:solidFill>
                  <a:srgbClr val="FFFFFF"/>
                </a:solidFill>
                <a:latin typeface="Poppins"/>
                <a:ea typeface="Poppins"/>
                <a:cs typeface="Poppins"/>
                <a:sym typeface="Poppins"/>
              </a:rPr>
              <a:t>Disease prediction using ML – </a:t>
            </a:r>
            <a:r>
              <a:rPr lang="en-US" sz="2499" dirty="0">
                <a:solidFill>
                  <a:srgbClr val="FFFFFF"/>
                </a:solidFill>
                <a:latin typeface="Poppins"/>
                <a:ea typeface="Poppins"/>
                <a:cs typeface="Poppins"/>
                <a:sym typeface="Poppins"/>
              </a:rPr>
              <a:t>Achieves 93.5% accuracy using Weighted KNN on patient symptoms.</a:t>
            </a:r>
          </a:p>
        </p:txBody>
      </p:sp>
    </p:spTree>
    <p:extLst>
      <p:ext uri="{BB962C8B-B14F-4D97-AF65-F5344CB8AC3E}">
        <p14:creationId xmlns:p14="http://schemas.microsoft.com/office/powerpoint/2010/main" val="1061803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3768" y="0"/>
            <a:ext cx="13625853" cy="11111844"/>
            <a:chOff x="0" y="0"/>
            <a:chExt cx="3588702" cy="2926576"/>
          </a:xfrm>
        </p:grpSpPr>
        <p:sp>
          <p:nvSpPr>
            <p:cNvPr id="3" name="Freeform 3"/>
            <p:cNvSpPr/>
            <p:nvPr/>
          </p:nvSpPr>
          <p:spPr>
            <a:xfrm>
              <a:off x="0" y="0"/>
              <a:ext cx="3588702" cy="2926576"/>
            </a:xfrm>
            <a:custGeom>
              <a:avLst/>
              <a:gdLst/>
              <a:ahLst/>
              <a:cxnLst/>
              <a:rect l="l" t="t" r="r" b="b"/>
              <a:pathLst>
                <a:path w="3588702" h="2926576">
                  <a:moveTo>
                    <a:pt x="56818" y="0"/>
                  </a:moveTo>
                  <a:lnTo>
                    <a:pt x="3531884" y="0"/>
                  </a:lnTo>
                  <a:cubicBezTo>
                    <a:pt x="3563264" y="0"/>
                    <a:pt x="3588702" y="25438"/>
                    <a:pt x="3588702" y="56818"/>
                  </a:cubicBezTo>
                  <a:lnTo>
                    <a:pt x="3588702" y="2869758"/>
                  </a:lnTo>
                  <a:cubicBezTo>
                    <a:pt x="3588702" y="2884827"/>
                    <a:pt x="3582716" y="2899279"/>
                    <a:pt x="3572060" y="2909934"/>
                  </a:cubicBezTo>
                  <a:cubicBezTo>
                    <a:pt x="3561405" y="2920590"/>
                    <a:pt x="3546953" y="2926576"/>
                    <a:pt x="3531884" y="2926576"/>
                  </a:cubicBezTo>
                  <a:lnTo>
                    <a:pt x="56818" y="2926576"/>
                  </a:lnTo>
                  <a:cubicBezTo>
                    <a:pt x="25438" y="2926576"/>
                    <a:pt x="0" y="2901138"/>
                    <a:pt x="0" y="2869758"/>
                  </a:cubicBezTo>
                  <a:lnTo>
                    <a:pt x="0" y="56818"/>
                  </a:lnTo>
                  <a:cubicBezTo>
                    <a:pt x="0" y="41749"/>
                    <a:pt x="5986" y="27297"/>
                    <a:pt x="16642" y="16642"/>
                  </a:cubicBezTo>
                  <a:cubicBezTo>
                    <a:pt x="27297" y="5986"/>
                    <a:pt x="41749" y="0"/>
                    <a:pt x="56818" y="0"/>
                  </a:cubicBezTo>
                  <a:close/>
                </a:path>
              </a:pathLst>
            </a:custGeom>
            <a:solidFill>
              <a:srgbClr val="048581"/>
            </a:solidFill>
          </p:spPr>
        </p:sp>
        <p:sp>
          <p:nvSpPr>
            <p:cNvPr id="4" name="TextBox 4"/>
            <p:cNvSpPr txBox="1"/>
            <p:nvPr/>
          </p:nvSpPr>
          <p:spPr>
            <a:xfrm>
              <a:off x="0" y="-38100"/>
              <a:ext cx="3588702" cy="2964676"/>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253768" y="9058715"/>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375442" y="905871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1028700" y="2247900"/>
            <a:ext cx="4530458" cy="47690"/>
            <a:chOff x="0" y="0"/>
            <a:chExt cx="1193207" cy="12560"/>
          </a:xfrm>
        </p:grpSpPr>
        <p:sp>
          <p:nvSpPr>
            <p:cNvPr id="16" name="Freeform 16"/>
            <p:cNvSpPr/>
            <p:nvPr/>
          </p:nvSpPr>
          <p:spPr>
            <a:xfrm>
              <a:off x="0" y="0"/>
              <a:ext cx="1193207" cy="12560"/>
            </a:xfrm>
            <a:custGeom>
              <a:avLst/>
              <a:gdLst/>
              <a:ahLst/>
              <a:cxnLst/>
              <a:rect l="l" t="t" r="r" b="b"/>
              <a:pathLst>
                <a:path w="1193207" h="12560">
                  <a:moveTo>
                    <a:pt x="6280" y="0"/>
                  </a:moveTo>
                  <a:lnTo>
                    <a:pt x="1186927" y="0"/>
                  </a:lnTo>
                  <a:cubicBezTo>
                    <a:pt x="1190395" y="0"/>
                    <a:pt x="1193207" y="2812"/>
                    <a:pt x="1193207" y="6280"/>
                  </a:cubicBezTo>
                  <a:lnTo>
                    <a:pt x="1193207" y="6280"/>
                  </a:lnTo>
                  <a:cubicBezTo>
                    <a:pt x="1193207" y="7946"/>
                    <a:pt x="1192545" y="9543"/>
                    <a:pt x="1191368" y="10721"/>
                  </a:cubicBezTo>
                  <a:cubicBezTo>
                    <a:pt x="1190190" y="11899"/>
                    <a:pt x="1188593" y="12560"/>
                    <a:pt x="1186927" y="12560"/>
                  </a:cubicBezTo>
                  <a:lnTo>
                    <a:pt x="6280" y="12560"/>
                  </a:lnTo>
                  <a:cubicBezTo>
                    <a:pt x="4615" y="12560"/>
                    <a:pt x="3017" y="11899"/>
                    <a:pt x="1839" y="10721"/>
                  </a:cubicBezTo>
                  <a:cubicBezTo>
                    <a:pt x="662" y="9543"/>
                    <a:pt x="0" y="7946"/>
                    <a:pt x="0" y="6280"/>
                  </a:cubicBezTo>
                  <a:lnTo>
                    <a:pt x="0" y="6280"/>
                  </a:lnTo>
                  <a:cubicBezTo>
                    <a:pt x="0" y="4615"/>
                    <a:pt x="662" y="3017"/>
                    <a:pt x="1839" y="1839"/>
                  </a:cubicBezTo>
                  <a:cubicBezTo>
                    <a:pt x="3017" y="662"/>
                    <a:pt x="4615" y="0"/>
                    <a:pt x="6280" y="0"/>
                  </a:cubicBezTo>
                  <a:close/>
                </a:path>
              </a:pathLst>
            </a:custGeom>
            <a:solidFill>
              <a:srgbClr val="FFFFFF"/>
            </a:solidFill>
          </p:spPr>
        </p:sp>
        <p:sp>
          <p:nvSpPr>
            <p:cNvPr id="17" name="TextBox 17"/>
            <p:cNvSpPr txBox="1"/>
            <p:nvPr/>
          </p:nvSpPr>
          <p:spPr>
            <a:xfrm>
              <a:off x="0" y="-38100"/>
              <a:ext cx="1193207" cy="50660"/>
            </a:xfrm>
            <a:prstGeom prst="rect">
              <a:avLst/>
            </a:prstGeom>
          </p:spPr>
          <p:txBody>
            <a:bodyPr lIns="50800" tIns="50800" rIns="50800" bIns="50800" rtlCol="0" anchor="ctr"/>
            <a:lstStyle/>
            <a:p>
              <a:pPr algn="ctr">
                <a:lnSpc>
                  <a:spcPts val="2659"/>
                </a:lnSpc>
              </a:pPr>
              <a:endParaRPr/>
            </a:p>
          </p:txBody>
        </p:sp>
      </p:grpSp>
      <p:sp>
        <p:nvSpPr>
          <p:cNvPr id="18" name="Freeform 18"/>
          <p:cNvSpPr/>
          <p:nvPr/>
        </p:nvSpPr>
        <p:spPr>
          <a:xfrm flipH="1">
            <a:off x="12995720" y="1975788"/>
            <a:ext cx="4263580" cy="7282512"/>
          </a:xfrm>
          <a:custGeom>
            <a:avLst/>
            <a:gdLst/>
            <a:ahLst/>
            <a:cxnLst/>
            <a:rect l="l" t="t" r="r" b="b"/>
            <a:pathLst>
              <a:path w="4263580" h="7282512">
                <a:moveTo>
                  <a:pt x="4263580" y="0"/>
                </a:moveTo>
                <a:lnTo>
                  <a:pt x="0" y="0"/>
                </a:lnTo>
                <a:lnTo>
                  <a:pt x="0" y="7282512"/>
                </a:lnTo>
                <a:lnTo>
                  <a:pt x="4263580" y="7282512"/>
                </a:lnTo>
                <a:lnTo>
                  <a:pt x="426358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990600" y="1123950"/>
            <a:ext cx="7942749" cy="1102866"/>
          </a:xfrm>
          <a:prstGeom prst="rect">
            <a:avLst/>
          </a:prstGeom>
        </p:spPr>
        <p:txBody>
          <a:bodyPr wrap="square" lIns="0" tIns="0" rIns="0" bIns="0" rtlCol="0" anchor="t">
            <a:spAutoFit/>
          </a:bodyPr>
          <a:lstStyle/>
          <a:p>
            <a:pPr algn="l">
              <a:lnSpc>
                <a:spcPts val="8560"/>
              </a:lnSpc>
            </a:pPr>
            <a:r>
              <a:rPr lang="en-US" sz="8000" b="1" dirty="0">
                <a:solidFill>
                  <a:srgbClr val="FFFFFF"/>
                </a:solidFill>
                <a:latin typeface="Antonio Bold"/>
                <a:ea typeface="Antonio Bold"/>
                <a:cs typeface="Antonio Bold"/>
                <a:sym typeface="Antonio Bold"/>
              </a:rPr>
              <a:t>LITERATURE REVIEW</a:t>
            </a:r>
          </a:p>
        </p:txBody>
      </p:sp>
      <p:sp>
        <p:nvSpPr>
          <p:cNvPr id="21" name="TextBox 21"/>
          <p:cNvSpPr txBox="1"/>
          <p:nvPr/>
        </p:nvSpPr>
        <p:spPr>
          <a:xfrm>
            <a:off x="981216" y="2552700"/>
            <a:ext cx="11134584" cy="4465903"/>
          </a:xfrm>
          <a:prstGeom prst="rect">
            <a:avLst/>
          </a:prstGeom>
        </p:spPr>
        <p:txBody>
          <a:bodyPr wrap="square" lIns="0" tIns="0" rIns="0" bIns="0" rtlCol="0" anchor="t">
            <a:spAutoFit/>
          </a:bodyPr>
          <a:lstStyle/>
          <a:p>
            <a:pPr>
              <a:lnSpc>
                <a:spcPts val="3499"/>
              </a:lnSpc>
            </a:pPr>
            <a:endParaRPr lang="en-US" sz="2499" dirty="0">
              <a:solidFill>
                <a:srgbClr val="FFFFFF"/>
              </a:solidFill>
              <a:latin typeface="Poppins"/>
              <a:ea typeface="Poppins"/>
              <a:cs typeface="Poppins"/>
              <a:sym typeface="Poppins"/>
            </a:endParaRPr>
          </a:p>
          <a:p>
            <a:pPr>
              <a:lnSpc>
                <a:spcPts val="3499"/>
              </a:lnSpc>
            </a:pPr>
            <a:r>
              <a:rPr lang="en-US" sz="2499" dirty="0">
                <a:solidFill>
                  <a:srgbClr val="FFFFFF"/>
                </a:solidFill>
                <a:latin typeface="Poppins"/>
                <a:ea typeface="Poppins"/>
                <a:cs typeface="Poppins"/>
                <a:sym typeface="Poppins"/>
                <a:hlinkClick r:id="rId6"/>
              </a:rPr>
              <a:t>https://www.ijpmh.latticescipub.com/wp-content/uploads/papers/v4i6/G92340811922.pdf?</a:t>
            </a:r>
            <a:endParaRPr lang="en-US" sz="2499" dirty="0">
              <a:solidFill>
                <a:srgbClr val="FFFFFF"/>
              </a:solidFill>
              <a:latin typeface="Poppins"/>
              <a:ea typeface="Poppins"/>
              <a:cs typeface="Poppins"/>
              <a:sym typeface="Poppins"/>
            </a:endParaRPr>
          </a:p>
          <a:p>
            <a:pPr marL="342900" indent="-342900">
              <a:lnSpc>
                <a:spcPts val="3499"/>
              </a:lnSpc>
              <a:buFont typeface="Courier New" panose="02070309020205020404" pitchFamily="49" charset="0"/>
              <a:buChar char="o"/>
            </a:pPr>
            <a:r>
              <a:rPr lang="en-US" sz="2499" b="1" dirty="0">
                <a:solidFill>
                  <a:srgbClr val="FFFFFF"/>
                </a:solidFill>
                <a:latin typeface="Poppins"/>
                <a:ea typeface="Poppins"/>
                <a:cs typeface="Poppins"/>
                <a:sym typeface="Poppins"/>
              </a:rPr>
              <a:t>Symptom-based disease prediction – </a:t>
            </a:r>
            <a:r>
              <a:rPr lang="en-US" sz="2499" dirty="0">
                <a:solidFill>
                  <a:srgbClr val="FFFFFF"/>
                </a:solidFill>
                <a:latin typeface="Poppins"/>
                <a:ea typeface="Poppins"/>
                <a:cs typeface="Poppins"/>
                <a:sym typeface="Poppins"/>
              </a:rPr>
              <a:t>Uses predictive modeling to forecast diseases from symptoms.</a:t>
            </a:r>
          </a:p>
          <a:p>
            <a:pPr>
              <a:lnSpc>
                <a:spcPts val="3499"/>
              </a:lnSpc>
            </a:pPr>
            <a:endParaRPr lang="en-US" sz="2499" dirty="0">
              <a:solidFill>
                <a:srgbClr val="FFFFFF"/>
              </a:solidFill>
              <a:latin typeface="Poppins"/>
              <a:ea typeface="Poppins"/>
              <a:cs typeface="Poppins"/>
              <a:sym typeface="Poppins"/>
            </a:endParaRPr>
          </a:p>
          <a:p>
            <a:pPr>
              <a:lnSpc>
                <a:spcPts val="3499"/>
              </a:lnSpc>
            </a:pPr>
            <a:r>
              <a:rPr lang="en-US" sz="2499" dirty="0">
                <a:solidFill>
                  <a:srgbClr val="FFFFFF"/>
                </a:solidFill>
                <a:latin typeface="Poppins"/>
                <a:ea typeface="Poppins"/>
                <a:cs typeface="Poppins"/>
                <a:sym typeface="Poppins"/>
                <a:hlinkClick r:id="rId7"/>
              </a:rPr>
              <a:t>https://www.researchgate.net/publication/359461868_Symptoms-Based_Disease_Prediction_Using_Big_data_Analytics</a:t>
            </a:r>
            <a:endParaRPr lang="en-US" sz="2499" dirty="0">
              <a:solidFill>
                <a:srgbClr val="FFFFFF"/>
              </a:solidFill>
              <a:latin typeface="Poppins"/>
              <a:ea typeface="Poppins"/>
              <a:cs typeface="Poppins"/>
              <a:sym typeface="Poppins"/>
            </a:endParaRPr>
          </a:p>
          <a:p>
            <a:pPr>
              <a:lnSpc>
                <a:spcPts val="3499"/>
              </a:lnSpc>
            </a:pPr>
            <a:r>
              <a:rPr lang="en-US" sz="2499" b="1" dirty="0">
                <a:solidFill>
                  <a:srgbClr val="FFFFFF"/>
                </a:solidFill>
                <a:latin typeface="Poppins"/>
                <a:ea typeface="Poppins"/>
                <a:cs typeface="Poppins"/>
                <a:sym typeface="Poppins"/>
              </a:rPr>
              <a:t>Optimized ML classifiers for disease prediction – </a:t>
            </a:r>
            <a:r>
              <a:rPr lang="en-US" sz="2499" dirty="0">
                <a:solidFill>
                  <a:srgbClr val="FFFFFF"/>
                </a:solidFill>
                <a:latin typeface="Poppins"/>
                <a:ea typeface="Poppins"/>
                <a:cs typeface="Poppins"/>
                <a:sym typeface="Poppins"/>
              </a:rPr>
              <a:t>Compares different ML algorithms for symptom-based disease diagnosis.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3768" y="0"/>
            <a:ext cx="10397768" cy="11111844"/>
            <a:chOff x="0" y="0"/>
            <a:chExt cx="2738507" cy="2926576"/>
          </a:xfrm>
        </p:grpSpPr>
        <p:sp>
          <p:nvSpPr>
            <p:cNvPr id="3" name="Freeform 3"/>
            <p:cNvSpPr/>
            <p:nvPr/>
          </p:nvSpPr>
          <p:spPr>
            <a:xfrm>
              <a:off x="0" y="0"/>
              <a:ext cx="2738507" cy="2926576"/>
            </a:xfrm>
            <a:custGeom>
              <a:avLst/>
              <a:gdLst/>
              <a:ahLst/>
              <a:cxnLst/>
              <a:rect l="l" t="t" r="r" b="b"/>
              <a:pathLst>
                <a:path w="2738507" h="2926576">
                  <a:moveTo>
                    <a:pt x="74458" y="0"/>
                  </a:moveTo>
                  <a:lnTo>
                    <a:pt x="2664049" y="0"/>
                  </a:lnTo>
                  <a:cubicBezTo>
                    <a:pt x="2683797" y="0"/>
                    <a:pt x="2702735" y="7845"/>
                    <a:pt x="2716699" y="21808"/>
                  </a:cubicBezTo>
                  <a:cubicBezTo>
                    <a:pt x="2730662" y="35772"/>
                    <a:pt x="2738507" y="54710"/>
                    <a:pt x="2738507" y="74458"/>
                  </a:cubicBezTo>
                  <a:lnTo>
                    <a:pt x="2738507" y="2852119"/>
                  </a:lnTo>
                  <a:cubicBezTo>
                    <a:pt x="2738507" y="2871866"/>
                    <a:pt x="2730662" y="2890804"/>
                    <a:pt x="2716699" y="2904768"/>
                  </a:cubicBezTo>
                  <a:cubicBezTo>
                    <a:pt x="2702735" y="2918731"/>
                    <a:pt x="2683797" y="2926576"/>
                    <a:pt x="2664049" y="2926576"/>
                  </a:cubicBezTo>
                  <a:lnTo>
                    <a:pt x="74458" y="2926576"/>
                  </a:lnTo>
                  <a:cubicBezTo>
                    <a:pt x="54710" y="2926576"/>
                    <a:pt x="35772" y="2918731"/>
                    <a:pt x="21808" y="2904768"/>
                  </a:cubicBezTo>
                  <a:cubicBezTo>
                    <a:pt x="7845" y="2890804"/>
                    <a:pt x="0" y="2871866"/>
                    <a:pt x="0" y="2852119"/>
                  </a:cubicBezTo>
                  <a:lnTo>
                    <a:pt x="0" y="74458"/>
                  </a:lnTo>
                  <a:cubicBezTo>
                    <a:pt x="0" y="54710"/>
                    <a:pt x="7845" y="35772"/>
                    <a:pt x="21808" y="21808"/>
                  </a:cubicBezTo>
                  <a:cubicBezTo>
                    <a:pt x="35772" y="7845"/>
                    <a:pt x="54710" y="0"/>
                    <a:pt x="74458" y="0"/>
                  </a:cubicBezTo>
                  <a:close/>
                </a:path>
              </a:pathLst>
            </a:custGeom>
            <a:solidFill>
              <a:srgbClr val="048581"/>
            </a:solidFill>
          </p:spPr>
        </p:sp>
        <p:sp>
          <p:nvSpPr>
            <p:cNvPr id="4" name="TextBox 4"/>
            <p:cNvSpPr txBox="1"/>
            <p:nvPr/>
          </p:nvSpPr>
          <p:spPr>
            <a:xfrm>
              <a:off x="0" y="-38100"/>
              <a:ext cx="2738507" cy="2964676"/>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55259" y="9058715"/>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253768" y="9058715"/>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375442" y="9058715"/>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603080" y="2324100"/>
            <a:ext cx="5188120" cy="47625"/>
            <a:chOff x="0" y="0"/>
            <a:chExt cx="1366418" cy="12543"/>
          </a:xfrm>
        </p:grpSpPr>
        <p:sp>
          <p:nvSpPr>
            <p:cNvPr id="16" name="Freeform 16"/>
            <p:cNvSpPr/>
            <p:nvPr/>
          </p:nvSpPr>
          <p:spPr>
            <a:xfrm>
              <a:off x="0" y="0"/>
              <a:ext cx="1366418" cy="12543"/>
            </a:xfrm>
            <a:custGeom>
              <a:avLst/>
              <a:gdLst/>
              <a:ahLst/>
              <a:cxnLst/>
              <a:rect l="l" t="t" r="r" b="b"/>
              <a:pathLst>
                <a:path w="1366418" h="12543">
                  <a:moveTo>
                    <a:pt x="6272" y="0"/>
                  </a:moveTo>
                  <a:lnTo>
                    <a:pt x="1360147" y="0"/>
                  </a:lnTo>
                  <a:cubicBezTo>
                    <a:pt x="1361810" y="0"/>
                    <a:pt x="1363405" y="661"/>
                    <a:pt x="1364581" y="1837"/>
                  </a:cubicBezTo>
                  <a:cubicBezTo>
                    <a:pt x="1365758" y="3013"/>
                    <a:pt x="1366418" y="4608"/>
                    <a:pt x="1366418" y="6272"/>
                  </a:cubicBezTo>
                  <a:lnTo>
                    <a:pt x="1366418" y="6272"/>
                  </a:lnTo>
                  <a:cubicBezTo>
                    <a:pt x="1366418" y="7935"/>
                    <a:pt x="1365758" y="9530"/>
                    <a:pt x="1364581" y="10706"/>
                  </a:cubicBezTo>
                  <a:cubicBezTo>
                    <a:pt x="1363405" y="11882"/>
                    <a:pt x="1361810" y="12543"/>
                    <a:pt x="136014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id="17" name="TextBox 17"/>
            <p:cNvSpPr txBox="1"/>
            <p:nvPr/>
          </p:nvSpPr>
          <p:spPr>
            <a:xfrm>
              <a:off x="0" y="-38100"/>
              <a:ext cx="1366418" cy="50643"/>
            </a:xfrm>
            <a:prstGeom prst="rect">
              <a:avLst/>
            </a:prstGeom>
          </p:spPr>
          <p:txBody>
            <a:bodyPr lIns="50800" tIns="50800" rIns="50800" bIns="50800" rtlCol="0" anchor="ctr"/>
            <a:lstStyle/>
            <a:p>
              <a:pPr algn="ctr">
                <a:lnSpc>
                  <a:spcPts val="2659"/>
                </a:lnSpc>
              </a:pPr>
              <a:endParaRPr/>
            </a:p>
          </p:txBody>
        </p:sp>
      </p:grpSp>
      <p:sp>
        <p:nvSpPr>
          <p:cNvPr id="18" name="Freeform 18"/>
          <p:cNvSpPr/>
          <p:nvPr/>
        </p:nvSpPr>
        <p:spPr>
          <a:xfrm>
            <a:off x="6508969" y="2786713"/>
            <a:ext cx="5185973" cy="5538418"/>
          </a:xfrm>
          <a:custGeom>
            <a:avLst/>
            <a:gdLst/>
            <a:ahLst/>
            <a:cxnLst/>
            <a:rect l="l" t="t" r="r" b="b"/>
            <a:pathLst>
              <a:path w="5185973" h="5538418">
                <a:moveTo>
                  <a:pt x="0" y="0"/>
                </a:moveTo>
                <a:lnTo>
                  <a:pt x="5185973" y="0"/>
                </a:lnTo>
                <a:lnTo>
                  <a:pt x="5185973" y="5538418"/>
                </a:lnTo>
                <a:lnTo>
                  <a:pt x="0" y="55384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533400" y="1286508"/>
            <a:ext cx="9296400" cy="1037592"/>
          </a:xfrm>
          <a:prstGeom prst="rect">
            <a:avLst/>
          </a:prstGeom>
        </p:spPr>
        <p:txBody>
          <a:bodyPr wrap="square" lIns="0" tIns="0" rIns="0" bIns="0" rtlCol="0" anchor="t">
            <a:spAutoFit/>
          </a:bodyPr>
          <a:lstStyle/>
          <a:p>
            <a:pPr algn="l">
              <a:lnSpc>
                <a:spcPts val="8560"/>
              </a:lnSpc>
            </a:pPr>
            <a:r>
              <a:rPr lang="en-US" sz="6000" b="1" dirty="0">
                <a:solidFill>
                  <a:srgbClr val="FFFFFF"/>
                </a:solidFill>
                <a:latin typeface="Antonio Bold"/>
                <a:ea typeface="Antonio Bold"/>
                <a:cs typeface="Antonio Bold"/>
                <a:sym typeface="Antonio Bold"/>
              </a:rPr>
              <a:t>RESEARCH METHODOLOGY</a:t>
            </a:r>
          </a:p>
        </p:txBody>
      </p:sp>
      <p:sp>
        <p:nvSpPr>
          <p:cNvPr id="21" name="TextBox 21"/>
          <p:cNvSpPr txBox="1"/>
          <p:nvPr/>
        </p:nvSpPr>
        <p:spPr>
          <a:xfrm>
            <a:off x="228600" y="3390900"/>
            <a:ext cx="5943600" cy="4914743"/>
          </a:xfrm>
          <a:prstGeom prst="rect">
            <a:avLst/>
          </a:prstGeom>
        </p:spPr>
        <p:txBody>
          <a:bodyPr wrap="square" lIns="0" tIns="0" rIns="0" bIns="0" rtlCol="0" anchor="t">
            <a:spAutoFit/>
          </a:bodyPr>
          <a:lstStyle/>
          <a:p>
            <a:pPr marL="612774" lvl="1" indent="-342900">
              <a:lnSpc>
                <a:spcPts val="3499"/>
              </a:lnSpc>
              <a:buFont typeface="Courier New" panose="02070309020205020404" pitchFamily="49" charset="0"/>
              <a:buChar char="o"/>
            </a:pPr>
            <a:r>
              <a:rPr lang="en-US" sz="2499" dirty="0">
                <a:solidFill>
                  <a:srgbClr val="FFFFFF"/>
                </a:solidFill>
                <a:latin typeface="Poppins"/>
                <a:ea typeface="Poppins"/>
                <a:cs typeface="Poppins"/>
                <a:sym typeface="Poppins"/>
              </a:rPr>
              <a:t>Uses basic symptom checkers with limited accuracy.</a:t>
            </a:r>
          </a:p>
          <a:p>
            <a:pPr marL="612774" lvl="1" indent="-342900">
              <a:lnSpc>
                <a:spcPts val="3499"/>
              </a:lnSpc>
              <a:buFont typeface="Courier New" panose="02070309020205020404" pitchFamily="49" charset="0"/>
              <a:buChar char="o"/>
            </a:pPr>
            <a:r>
              <a:rPr lang="en-US" sz="2499" dirty="0">
                <a:solidFill>
                  <a:srgbClr val="FFFFFF"/>
                </a:solidFill>
                <a:latin typeface="Poppins"/>
                <a:ea typeface="Poppins"/>
                <a:cs typeface="Poppins"/>
                <a:sym typeface="Poppins"/>
              </a:rPr>
              <a:t>Relies on predefined symptom-disease mapping, which may miss complex cases.</a:t>
            </a:r>
          </a:p>
          <a:p>
            <a:pPr marL="612774" lvl="1" indent="-342900">
              <a:lnSpc>
                <a:spcPts val="3499"/>
              </a:lnSpc>
              <a:buFont typeface="Courier New" panose="02070309020205020404" pitchFamily="49" charset="0"/>
              <a:buChar char="o"/>
            </a:pPr>
            <a:r>
              <a:rPr lang="en-US" sz="2499" dirty="0">
                <a:solidFill>
                  <a:srgbClr val="FFFFFF"/>
                </a:solidFill>
                <a:latin typeface="Poppins"/>
                <a:ea typeface="Poppins"/>
                <a:cs typeface="Poppins"/>
                <a:sym typeface="Poppins"/>
              </a:rPr>
              <a:t>Provides generalized results without considering individual factors.</a:t>
            </a:r>
          </a:p>
          <a:p>
            <a:pPr marL="612774" lvl="1" indent="-342900">
              <a:lnSpc>
                <a:spcPts val="3499"/>
              </a:lnSpc>
              <a:buFont typeface="Courier New" panose="02070309020205020404" pitchFamily="49" charset="0"/>
              <a:buChar char="o"/>
            </a:pPr>
            <a:r>
              <a:rPr lang="en-US" sz="2499" dirty="0">
                <a:solidFill>
                  <a:srgbClr val="FFFFFF"/>
                </a:solidFill>
                <a:latin typeface="Poppins"/>
                <a:ea typeface="Poppins"/>
                <a:cs typeface="Poppins"/>
                <a:sym typeface="Poppins"/>
              </a:rPr>
              <a:t>Lacks personalized recommendations (e.g., diet, exercise).</a:t>
            </a:r>
          </a:p>
        </p:txBody>
      </p:sp>
      <p:sp>
        <p:nvSpPr>
          <p:cNvPr id="22" name="TextBox 22"/>
          <p:cNvSpPr txBox="1"/>
          <p:nvPr/>
        </p:nvSpPr>
        <p:spPr>
          <a:xfrm>
            <a:off x="11811000" y="3162300"/>
            <a:ext cx="6248400" cy="4465903"/>
          </a:xfrm>
          <a:prstGeom prst="rect">
            <a:avLst/>
          </a:prstGeom>
        </p:spPr>
        <p:txBody>
          <a:bodyPr wrap="square" lIns="0" tIns="0" rIns="0" bIns="0" rtlCol="0" anchor="t">
            <a:spAutoFit/>
          </a:bodyPr>
          <a:lstStyle/>
          <a:p>
            <a:pPr marL="612774" lvl="1" indent="-342900">
              <a:lnSpc>
                <a:spcPts val="3499"/>
              </a:lnSpc>
              <a:buFont typeface="Courier New" panose="02070309020205020404" pitchFamily="49" charset="0"/>
              <a:buChar char="o"/>
            </a:pPr>
            <a:r>
              <a:rPr lang="en-US" sz="2499" dirty="0">
                <a:solidFill>
                  <a:srgbClr val="048581"/>
                </a:solidFill>
                <a:latin typeface="Poppins"/>
                <a:ea typeface="Poppins"/>
                <a:cs typeface="Poppins"/>
                <a:sym typeface="Poppins"/>
              </a:rPr>
              <a:t>Uses machine learning algorithms for accurate disease prediction.</a:t>
            </a:r>
          </a:p>
          <a:p>
            <a:pPr marL="612774" lvl="1" indent="-342900">
              <a:lnSpc>
                <a:spcPts val="3499"/>
              </a:lnSpc>
              <a:buFont typeface="Courier New" panose="02070309020205020404" pitchFamily="49" charset="0"/>
              <a:buChar char="o"/>
            </a:pPr>
            <a:r>
              <a:rPr lang="en-US" sz="2499" dirty="0">
                <a:solidFill>
                  <a:srgbClr val="048581"/>
                </a:solidFill>
                <a:latin typeface="Poppins"/>
                <a:ea typeface="Poppins"/>
                <a:cs typeface="Poppins"/>
                <a:sym typeface="Poppins"/>
              </a:rPr>
              <a:t>Considers multiple symptoms to enhance diagnosis precision.</a:t>
            </a:r>
          </a:p>
          <a:p>
            <a:pPr marL="612774" lvl="1" indent="-342900">
              <a:lnSpc>
                <a:spcPts val="3499"/>
              </a:lnSpc>
              <a:buFont typeface="Courier New" panose="02070309020205020404" pitchFamily="49" charset="0"/>
              <a:buChar char="o"/>
            </a:pPr>
            <a:r>
              <a:rPr lang="en-US" sz="2499" dirty="0">
                <a:solidFill>
                  <a:srgbClr val="048581"/>
                </a:solidFill>
                <a:latin typeface="Poppins"/>
                <a:ea typeface="Poppins"/>
                <a:cs typeface="Poppins"/>
                <a:sym typeface="Poppins"/>
              </a:rPr>
              <a:t>Provides personalized recommendations for medication, diet, and precautions.</a:t>
            </a:r>
          </a:p>
          <a:p>
            <a:pPr marL="612774" lvl="1" indent="-342900">
              <a:lnSpc>
                <a:spcPts val="3499"/>
              </a:lnSpc>
              <a:buFont typeface="Courier New" panose="02070309020205020404" pitchFamily="49" charset="0"/>
              <a:buChar char="o"/>
            </a:pPr>
            <a:r>
              <a:rPr lang="en-US" sz="2499" dirty="0">
                <a:solidFill>
                  <a:srgbClr val="048581"/>
                </a:solidFill>
                <a:latin typeface="Poppins"/>
                <a:ea typeface="Poppins"/>
                <a:cs typeface="Poppins"/>
                <a:sym typeface="Poppins"/>
              </a:rPr>
              <a:t>Ensures user-friendly interface for easy symptom input and result interpretation.</a:t>
            </a:r>
          </a:p>
        </p:txBody>
      </p:sp>
      <p:sp>
        <p:nvSpPr>
          <p:cNvPr id="23" name="TextBox 23"/>
          <p:cNvSpPr txBox="1"/>
          <p:nvPr/>
        </p:nvSpPr>
        <p:spPr>
          <a:xfrm>
            <a:off x="463331" y="2781300"/>
            <a:ext cx="5327869" cy="441325"/>
          </a:xfrm>
          <a:prstGeom prst="rect">
            <a:avLst/>
          </a:prstGeom>
        </p:spPr>
        <p:txBody>
          <a:bodyPr lIns="0" tIns="0" rIns="0" bIns="0" rtlCol="0" anchor="t">
            <a:spAutoFit/>
          </a:bodyPr>
          <a:lstStyle/>
          <a:p>
            <a:pPr algn="just">
              <a:lnSpc>
                <a:spcPts val="3499"/>
              </a:lnSpc>
            </a:pPr>
            <a:r>
              <a:rPr lang="en-US" sz="2499" b="1" dirty="0">
                <a:solidFill>
                  <a:srgbClr val="FFFFFF"/>
                </a:solidFill>
                <a:latin typeface="Poppins Bold"/>
                <a:ea typeface="Poppins Bold"/>
                <a:cs typeface="Poppins Bold"/>
                <a:sym typeface="Poppins Bold"/>
              </a:rPr>
              <a:t>Existing Methodology:</a:t>
            </a:r>
          </a:p>
        </p:txBody>
      </p:sp>
      <p:sp>
        <p:nvSpPr>
          <p:cNvPr id="24" name="TextBox 24"/>
          <p:cNvSpPr txBox="1"/>
          <p:nvPr/>
        </p:nvSpPr>
        <p:spPr>
          <a:xfrm>
            <a:off x="12086523" y="2583565"/>
            <a:ext cx="4601277" cy="426335"/>
          </a:xfrm>
          <a:prstGeom prst="rect">
            <a:avLst/>
          </a:prstGeom>
        </p:spPr>
        <p:txBody>
          <a:bodyPr lIns="0" tIns="0" rIns="0" bIns="0" rtlCol="0" anchor="t">
            <a:spAutoFit/>
          </a:bodyPr>
          <a:lstStyle/>
          <a:p>
            <a:pPr algn="just">
              <a:lnSpc>
                <a:spcPts val="3499"/>
              </a:lnSpc>
            </a:pPr>
            <a:r>
              <a:rPr lang="en-US" sz="2499" b="1" dirty="0">
                <a:solidFill>
                  <a:srgbClr val="048581"/>
                </a:solidFill>
                <a:latin typeface="Poppins Bold"/>
                <a:ea typeface="Poppins Bold"/>
                <a:cs typeface="Poppins Bold"/>
                <a:sym typeface="Poppins Bold"/>
              </a:rPr>
              <a:t>Proposed Methodology:</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3768" y="-374886"/>
            <a:ext cx="13625853" cy="9861786"/>
            <a:chOff x="0" y="0"/>
            <a:chExt cx="3588702" cy="2597343"/>
          </a:xfrm>
        </p:grpSpPr>
        <p:sp>
          <p:nvSpPr>
            <p:cNvPr id="3" name="Freeform 3"/>
            <p:cNvSpPr/>
            <p:nvPr/>
          </p:nvSpPr>
          <p:spPr>
            <a:xfrm>
              <a:off x="0" y="0"/>
              <a:ext cx="3588702" cy="2597343"/>
            </a:xfrm>
            <a:custGeom>
              <a:avLst/>
              <a:gdLst/>
              <a:ahLst/>
              <a:cxnLst/>
              <a:rect l="l" t="t" r="r" b="b"/>
              <a:pathLst>
                <a:path w="3588702" h="2597343">
                  <a:moveTo>
                    <a:pt x="56818" y="0"/>
                  </a:moveTo>
                  <a:lnTo>
                    <a:pt x="3531884" y="0"/>
                  </a:lnTo>
                  <a:cubicBezTo>
                    <a:pt x="3563264" y="0"/>
                    <a:pt x="3588702" y="25438"/>
                    <a:pt x="3588702" y="56818"/>
                  </a:cubicBezTo>
                  <a:lnTo>
                    <a:pt x="3588702" y="2540525"/>
                  </a:lnTo>
                  <a:cubicBezTo>
                    <a:pt x="3588702" y="2555594"/>
                    <a:pt x="3582716" y="2570046"/>
                    <a:pt x="3572060" y="2580701"/>
                  </a:cubicBezTo>
                  <a:cubicBezTo>
                    <a:pt x="3561405" y="2591357"/>
                    <a:pt x="3546953" y="2597343"/>
                    <a:pt x="3531884" y="2597343"/>
                  </a:cubicBezTo>
                  <a:lnTo>
                    <a:pt x="56818" y="2597343"/>
                  </a:lnTo>
                  <a:cubicBezTo>
                    <a:pt x="41749" y="2597343"/>
                    <a:pt x="27297" y="2591357"/>
                    <a:pt x="16642" y="2580701"/>
                  </a:cubicBezTo>
                  <a:cubicBezTo>
                    <a:pt x="5986" y="2570046"/>
                    <a:pt x="0" y="2555594"/>
                    <a:pt x="0" y="2540525"/>
                  </a:cubicBezTo>
                  <a:lnTo>
                    <a:pt x="0" y="56818"/>
                  </a:lnTo>
                  <a:cubicBezTo>
                    <a:pt x="0" y="41749"/>
                    <a:pt x="5986" y="27297"/>
                    <a:pt x="16642" y="16642"/>
                  </a:cubicBezTo>
                  <a:cubicBezTo>
                    <a:pt x="27297" y="5986"/>
                    <a:pt x="41749" y="0"/>
                    <a:pt x="56818" y="0"/>
                  </a:cubicBezTo>
                  <a:close/>
                </a:path>
              </a:pathLst>
            </a:custGeom>
            <a:solidFill>
              <a:srgbClr val="048581"/>
            </a:solidFill>
          </p:spPr>
        </p:sp>
        <p:sp>
          <p:nvSpPr>
            <p:cNvPr id="4" name="TextBox 4"/>
            <p:cNvSpPr txBox="1"/>
            <p:nvPr/>
          </p:nvSpPr>
          <p:spPr>
            <a:xfrm>
              <a:off x="0" y="-38100"/>
              <a:ext cx="3588702" cy="263544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55259" y="9448800"/>
            <a:ext cx="19043259" cy="3086100"/>
            <a:chOff x="0" y="0"/>
            <a:chExt cx="5015509" cy="812800"/>
          </a:xfrm>
        </p:grpSpPr>
        <p:sp>
          <p:nvSpPr>
            <p:cNvPr id="6" name="Freeform 6"/>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7" name="TextBox 7"/>
            <p:cNvSpPr txBox="1"/>
            <p:nvPr/>
          </p:nvSpPr>
          <p:spPr>
            <a:xfrm>
              <a:off x="0" y="-38100"/>
              <a:ext cx="5015509"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253768" y="9296400"/>
            <a:ext cx="15921577" cy="3086100"/>
            <a:chOff x="0" y="0"/>
            <a:chExt cx="4193337" cy="812800"/>
          </a:xfrm>
        </p:grpSpPr>
        <p:sp>
          <p:nvSpPr>
            <p:cNvPr id="9" name="Freeform 9"/>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10" name="TextBox 10"/>
            <p:cNvSpPr txBox="1"/>
            <p:nvPr/>
          </p:nvSpPr>
          <p:spPr>
            <a:xfrm>
              <a:off x="0" y="-38100"/>
              <a:ext cx="4193337"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5375442" y="9296400"/>
            <a:ext cx="14519442" cy="3086100"/>
            <a:chOff x="0" y="0"/>
            <a:chExt cx="3824051" cy="812800"/>
          </a:xfrm>
        </p:grpSpPr>
        <p:sp>
          <p:nvSpPr>
            <p:cNvPr id="12" name="Freeform 12"/>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3" name="TextBox 13"/>
            <p:cNvSpPr txBox="1"/>
            <p:nvPr/>
          </p:nvSpPr>
          <p:spPr>
            <a:xfrm>
              <a:off x="0" y="-38100"/>
              <a:ext cx="3824051" cy="8509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1219200" y="2476500"/>
            <a:ext cx="5501478" cy="47625"/>
            <a:chOff x="0" y="0"/>
            <a:chExt cx="1448949" cy="12543"/>
          </a:xfrm>
        </p:grpSpPr>
        <p:sp>
          <p:nvSpPr>
            <p:cNvPr id="16" name="Freeform 16"/>
            <p:cNvSpPr/>
            <p:nvPr/>
          </p:nvSpPr>
          <p:spPr>
            <a:xfrm>
              <a:off x="0" y="0"/>
              <a:ext cx="1448949" cy="12543"/>
            </a:xfrm>
            <a:custGeom>
              <a:avLst/>
              <a:gdLst/>
              <a:ahLst/>
              <a:cxnLst/>
              <a:rect l="l" t="t" r="r" b="b"/>
              <a:pathLst>
                <a:path w="1448949" h="12543">
                  <a:moveTo>
                    <a:pt x="6272" y="0"/>
                  </a:moveTo>
                  <a:lnTo>
                    <a:pt x="1442677" y="0"/>
                  </a:lnTo>
                  <a:cubicBezTo>
                    <a:pt x="1444341" y="0"/>
                    <a:pt x="1445936" y="661"/>
                    <a:pt x="1447112" y="1837"/>
                  </a:cubicBezTo>
                  <a:cubicBezTo>
                    <a:pt x="1448288" y="3013"/>
                    <a:pt x="1448949" y="4608"/>
                    <a:pt x="1448949" y="6272"/>
                  </a:cubicBezTo>
                  <a:lnTo>
                    <a:pt x="1448949" y="6272"/>
                  </a:lnTo>
                  <a:cubicBezTo>
                    <a:pt x="1448949" y="7935"/>
                    <a:pt x="1448288" y="9530"/>
                    <a:pt x="1447112" y="10706"/>
                  </a:cubicBezTo>
                  <a:cubicBezTo>
                    <a:pt x="1445936" y="11882"/>
                    <a:pt x="1444341" y="12543"/>
                    <a:pt x="144267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id="17" name="TextBox 17"/>
            <p:cNvSpPr txBox="1"/>
            <p:nvPr/>
          </p:nvSpPr>
          <p:spPr>
            <a:xfrm>
              <a:off x="0" y="-38100"/>
              <a:ext cx="1448949" cy="50643"/>
            </a:xfrm>
            <a:prstGeom prst="rect">
              <a:avLst/>
            </a:prstGeom>
          </p:spPr>
          <p:txBody>
            <a:bodyPr lIns="50800" tIns="50800" rIns="50800" bIns="50800" rtlCol="0" anchor="ctr"/>
            <a:lstStyle/>
            <a:p>
              <a:pPr algn="ctr">
                <a:lnSpc>
                  <a:spcPts val="2659"/>
                </a:lnSpc>
              </a:pPr>
              <a:endParaRPr/>
            </a:p>
          </p:txBody>
        </p:sp>
      </p:grpSp>
      <p:sp>
        <p:nvSpPr>
          <p:cNvPr id="18" name="Freeform 18"/>
          <p:cNvSpPr/>
          <p:nvPr/>
        </p:nvSpPr>
        <p:spPr>
          <a:xfrm>
            <a:off x="11443681" y="2001469"/>
            <a:ext cx="7268699" cy="7057246"/>
          </a:xfrm>
          <a:custGeom>
            <a:avLst/>
            <a:gdLst/>
            <a:ahLst/>
            <a:cxnLst/>
            <a:rect l="l" t="t" r="r" b="b"/>
            <a:pathLst>
              <a:path w="7268699" h="7057246">
                <a:moveTo>
                  <a:pt x="0" y="0"/>
                </a:moveTo>
                <a:lnTo>
                  <a:pt x="7268698" y="0"/>
                </a:lnTo>
                <a:lnTo>
                  <a:pt x="7268698" y="7057246"/>
                </a:lnTo>
                <a:lnTo>
                  <a:pt x="0" y="70572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a:off x="889191" y="3812008"/>
            <a:ext cx="3140164" cy="5127906"/>
          </a:xfrm>
          <a:custGeom>
            <a:avLst/>
            <a:gdLst/>
            <a:ahLst/>
            <a:cxnLst/>
            <a:rect l="l" t="t" r="r" b="b"/>
            <a:pathLst>
              <a:path w="3059140" h="3305554">
                <a:moveTo>
                  <a:pt x="0" y="0"/>
                </a:moveTo>
                <a:lnTo>
                  <a:pt x="3059140" y="0"/>
                </a:lnTo>
                <a:lnTo>
                  <a:pt x="3059140" y="3305554"/>
                </a:lnTo>
                <a:lnTo>
                  <a:pt x="0" y="330555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1" name="TextBox 21"/>
          <p:cNvSpPr txBox="1"/>
          <p:nvPr/>
        </p:nvSpPr>
        <p:spPr>
          <a:xfrm>
            <a:off x="1201250" y="1253943"/>
            <a:ext cx="11506827" cy="1102866"/>
          </a:xfrm>
          <a:prstGeom prst="rect">
            <a:avLst/>
          </a:prstGeom>
        </p:spPr>
        <p:txBody>
          <a:bodyPr wrap="square" lIns="0" tIns="0" rIns="0" bIns="0" rtlCol="0" anchor="t">
            <a:spAutoFit/>
          </a:bodyPr>
          <a:lstStyle/>
          <a:p>
            <a:pPr algn="l">
              <a:lnSpc>
                <a:spcPts val="8560"/>
              </a:lnSpc>
            </a:pPr>
            <a:r>
              <a:rPr lang="en-US" sz="8000" b="1" dirty="0">
                <a:solidFill>
                  <a:srgbClr val="FFFFFF"/>
                </a:solidFill>
                <a:latin typeface="Antonio Bold"/>
                <a:ea typeface="Antonio Bold"/>
                <a:cs typeface="Antonio Bold"/>
                <a:sym typeface="Antonio Bold"/>
              </a:rPr>
              <a:t>PROJECT REQUIREMENTS</a:t>
            </a:r>
          </a:p>
        </p:txBody>
      </p:sp>
      <p:sp>
        <p:nvSpPr>
          <p:cNvPr id="23" name="Freeform 23"/>
          <p:cNvSpPr/>
          <p:nvPr/>
        </p:nvSpPr>
        <p:spPr>
          <a:xfrm>
            <a:off x="4509382" y="3834065"/>
            <a:ext cx="3059140" cy="3305554"/>
          </a:xfrm>
          <a:custGeom>
            <a:avLst/>
            <a:gdLst/>
            <a:ahLst/>
            <a:cxnLst/>
            <a:rect l="l" t="t" r="r" b="b"/>
            <a:pathLst>
              <a:path w="3059140" h="3305554">
                <a:moveTo>
                  <a:pt x="0" y="0"/>
                </a:moveTo>
                <a:lnTo>
                  <a:pt x="3059139" y="0"/>
                </a:lnTo>
                <a:lnTo>
                  <a:pt x="3059139" y="3305554"/>
                </a:lnTo>
                <a:lnTo>
                  <a:pt x="0" y="330555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4" name="Freeform 24"/>
          <p:cNvSpPr/>
          <p:nvPr/>
        </p:nvSpPr>
        <p:spPr>
          <a:xfrm>
            <a:off x="8048549" y="3856122"/>
            <a:ext cx="3193534" cy="3610354"/>
          </a:xfrm>
          <a:custGeom>
            <a:avLst/>
            <a:gdLst/>
            <a:ahLst/>
            <a:cxnLst/>
            <a:rect l="l" t="t" r="r" b="b"/>
            <a:pathLst>
              <a:path w="3059140" h="3305554">
                <a:moveTo>
                  <a:pt x="0" y="0"/>
                </a:moveTo>
                <a:lnTo>
                  <a:pt x="3059140" y="0"/>
                </a:lnTo>
                <a:lnTo>
                  <a:pt x="3059140" y="3305554"/>
                </a:lnTo>
                <a:lnTo>
                  <a:pt x="0" y="330555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5" name="TextBox 25"/>
          <p:cNvSpPr txBox="1"/>
          <p:nvPr/>
        </p:nvSpPr>
        <p:spPr>
          <a:xfrm>
            <a:off x="1324330" y="4418476"/>
            <a:ext cx="2256722" cy="3666645"/>
          </a:xfrm>
          <a:prstGeom prst="rect">
            <a:avLst/>
          </a:prstGeom>
        </p:spPr>
        <p:txBody>
          <a:bodyPr wrap="square" lIns="0" tIns="0" rIns="0" bIns="0" rtlCol="0" anchor="t">
            <a:spAutoFit/>
          </a:bodyPr>
          <a:lstStyle/>
          <a:p>
            <a:pPr marL="367034" lvl="1" indent="-183517">
              <a:lnSpc>
                <a:spcPts val="2380"/>
              </a:lnSpc>
              <a:buFont typeface="Arial"/>
              <a:buChar char="•"/>
            </a:pPr>
            <a:r>
              <a:rPr lang="en-US" sz="1500" dirty="0">
                <a:solidFill>
                  <a:srgbClr val="FFFFFF"/>
                </a:solidFill>
                <a:latin typeface="Poppins"/>
                <a:ea typeface="Poppins"/>
                <a:cs typeface="Poppins"/>
                <a:sym typeface="Poppins"/>
              </a:rPr>
              <a:t>Python 3.x</a:t>
            </a:r>
          </a:p>
          <a:p>
            <a:pPr marL="367034" lvl="1" indent="-183517">
              <a:lnSpc>
                <a:spcPts val="2380"/>
              </a:lnSpc>
              <a:buFont typeface="Arial"/>
              <a:buChar char="•"/>
            </a:pPr>
            <a:r>
              <a:rPr lang="en-US" sz="1500" dirty="0">
                <a:solidFill>
                  <a:srgbClr val="FFFFFF"/>
                </a:solidFill>
                <a:latin typeface="Poppins"/>
                <a:ea typeface="Poppins"/>
                <a:cs typeface="Poppins"/>
                <a:sym typeface="Poppins"/>
              </a:rPr>
              <a:t>Flask (for web application)</a:t>
            </a:r>
          </a:p>
          <a:p>
            <a:pPr marL="367034" lvl="1" indent="-183517">
              <a:lnSpc>
                <a:spcPts val="2380"/>
              </a:lnSpc>
              <a:buFont typeface="Arial"/>
              <a:buChar char="•"/>
            </a:pPr>
            <a:r>
              <a:rPr lang="en-US" sz="1500" dirty="0">
                <a:solidFill>
                  <a:srgbClr val="FFFFFF"/>
                </a:solidFill>
                <a:latin typeface="Poppins"/>
                <a:ea typeface="Poppins"/>
                <a:cs typeface="Poppins"/>
                <a:sym typeface="Poppins"/>
              </a:rPr>
              <a:t>Pandas and NumPy (for data manipulation)</a:t>
            </a:r>
          </a:p>
          <a:p>
            <a:pPr marL="367034" lvl="1" indent="-183517">
              <a:lnSpc>
                <a:spcPts val="2380"/>
              </a:lnSpc>
              <a:buFont typeface="Arial"/>
              <a:buChar char="•"/>
            </a:pPr>
            <a:r>
              <a:rPr lang="en-US" sz="1500" dirty="0">
                <a:solidFill>
                  <a:srgbClr val="FFFFFF"/>
                </a:solidFill>
                <a:latin typeface="Poppins"/>
                <a:ea typeface="Poppins"/>
                <a:cs typeface="Poppins"/>
                <a:sym typeface="Poppins"/>
              </a:rPr>
              <a:t>Scikit-learn (for model training)</a:t>
            </a:r>
          </a:p>
          <a:p>
            <a:pPr marL="367034" lvl="1" indent="-183517">
              <a:lnSpc>
                <a:spcPts val="2380"/>
              </a:lnSpc>
              <a:buFont typeface="Arial"/>
              <a:buChar char="•"/>
            </a:pPr>
            <a:r>
              <a:rPr lang="en-US" sz="1500" dirty="0" err="1">
                <a:solidFill>
                  <a:srgbClr val="FFFFFF"/>
                </a:solidFill>
                <a:latin typeface="Poppins"/>
                <a:ea typeface="Poppins"/>
                <a:cs typeface="Poppins"/>
                <a:sym typeface="Poppins"/>
              </a:rPr>
              <a:t>Jupyter</a:t>
            </a:r>
            <a:r>
              <a:rPr lang="en-US" sz="1500" dirty="0">
                <a:solidFill>
                  <a:srgbClr val="FFFFFF"/>
                </a:solidFill>
                <a:latin typeface="Poppins"/>
                <a:ea typeface="Poppins"/>
                <a:cs typeface="Poppins"/>
                <a:sym typeface="Poppins"/>
              </a:rPr>
              <a:t> Notebook (for model testing)</a:t>
            </a:r>
          </a:p>
          <a:p>
            <a:pPr marL="367034" lvl="1" indent="-183517">
              <a:lnSpc>
                <a:spcPts val="2380"/>
              </a:lnSpc>
              <a:buFont typeface="Arial"/>
              <a:buChar char="•"/>
            </a:pPr>
            <a:r>
              <a:rPr lang="en-US" sz="1500" dirty="0">
                <a:solidFill>
                  <a:srgbClr val="FFFFFF"/>
                </a:solidFill>
                <a:latin typeface="Poppins"/>
                <a:ea typeface="Poppins"/>
                <a:cs typeface="Poppins"/>
                <a:sym typeface="Poppins"/>
              </a:rPr>
              <a:t>HTML/CSS for the web interface</a:t>
            </a:r>
          </a:p>
        </p:txBody>
      </p:sp>
      <p:sp>
        <p:nvSpPr>
          <p:cNvPr id="26" name="TextBox 26"/>
          <p:cNvSpPr txBox="1"/>
          <p:nvPr/>
        </p:nvSpPr>
        <p:spPr>
          <a:xfrm>
            <a:off x="4864506" y="4447198"/>
            <a:ext cx="2255903" cy="1333057"/>
          </a:xfrm>
          <a:prstGeom prst="rect">
            <a:avLst/>
          </a:prstGeom>
        </p:spPr>
        <p:txBody>
          <a:bodyPr lIns="0" tIns="0" rIns="0" bIns="0" rtlCol="0" anchor="t">
            <a:spAutoFit/>
          </a:bodyPr>
          <a:lstStyle/>
          <a:p>
            <a:pPr marL="323855" lvl="1" indent="-161927" algn="just">
              <a:lnSpc>
                <a:spcPts val="2100"/>
              </a:lnSpc>
              <a:buFont typeface="Arial"/>
              <a:buChar char="•"/>
            </a:pPr>
            <a:r>
              <a:rPr lang="en-US" sz="1500" dirty="0">
                <a:solidFill>
                  <a:srgbClr val="FFFFFF"/>
                </a:solidFill>
                <a:latin typeface="Poppins"/>
                <a:ea typeface="Poppins"/>
                <a:cs typeface="Poppins"/>
                <a:sym typeface="Poppins"/>
              </a:rPr>
              <a:t>Processor: Intel i5 or above</a:t>
            </a:r>
          </a:p>
          <a:p>
            <a:pPr marL="323855" lvl="1" indent="-161927" algn="just">
              <a:lnSpc>
                <a:spcPts val="2100"/>
              </a:lnSpc>
              <a:buFont typeface="Arial"/>
              <a:buChar char="•"/>
            </a:pPr>
            <a:r>
              <a:rPr lang="en-US" sz="1500" dirty="0">
                <a:solidFill>
                  <a:srgbClr val="FFFFFF"/>
                </a:solidFill>
                <a:latin typeface="Poppins"/>
                <a:ea typeface="Poppins"/>
                <a:cs typeface="Poppins"/>
                <a:sym typeface="Poppins"/>
              </a:rPr>
              <a:t>RAM: 8 GB or higher</a:t>
            </a:r>
          </a:p>
          <a:p>
            <a:pPr marL="323855" lvl="1" indent="-161927" algn="just">
              <a:lnSpc>
                <a:spcPts val="2100"/>
              </a:lnSpc>
              <a:buFont typeface="Arial"/>
              <a:buChar char="•"/>
            </a:pPr>
            <a:r>
              <a:rPr lang="en-US" sz="1500" dirty="0">
                <a:solidFill>
                  <a:srgbClr val="FFFFFF"/>
                </a:solidFill>
                <a:latin typeface="Poppins"/>
                <a:ea typeface="Poppins"/>
                <a:cs typeface="Poppins"/>
                <a:sym typeface="Poppins"/>
              </a:rPr>
              <a:t>Storage: 20 GB of free disk space</a:t>
            </a:r>
          </a:p>
        </p:txBody>
      </p:sp>
      <p:sp>
        <p:nvSpPr>
          <p:cNvPr id="27" name="TextBox 27"/>
          <p:cNvSpPr txBox="1"/>
          <p:nvPr/>
        </p:nvSpPr>
        <p:spPr>
          <a:xfrm>
            <a:off x="8449796" y="4368776"/>
            <a:ext cx="2401469" cy="2439129"/>
          </a:xfrm>
          <a:prstGeom prst="rect">
            <a:avLst/>
          </a:prstGeom>
        </p:spPr>
        <p:txBody>
          <a:bodyPr wrap="square" lIns="0" tIns="0" rIns="0" bIns="0" rtlCol="0" anchor="t">
            <a:spAutoFit/>
          </a:bodyPr>
          <a:lstStyle/>
          <a:p>
            <a:pPr marL="367034" lvl="1" indent="-183517">
              <a:lnSpc>
                <a:spcPts val="2380"/>
              </a:lnSpc>
              <a:buFont typeface="Arial"/>
              <a:buChar char="•"/>
            </a:pPr>
            <a:r>
              <a:rPr lang="en-US" sz="1500" dirty="0">
                <a:solidFill>
                  <a:srgbClr val="FFFFFF"/>
                </a:solidFill>
                <a:latin typeface="Poppins"/>
                <a:ea typeface="Poppins"/>
                <a:cs typeface="Poppins"/>
                <a:sym typeface="Poppins"/>
              </a:rPr>
              <a:t>Symptoms and disease mapping dataset</a:t>
            </a:r>
          </a:p>
          <a:p>
            <a:pPr marL="367034" lvl="1" indent="-183517">
              <a:lnSpc>
                <a:spcPts val="2380"/>
              </a:lnSpc>
              <a:buFont typeface="Arial"/>
              <a:buChar char="•"/>
            </a:pPr>
            <a:r>
              <a:rPr lang="en-US" sz="1500" dirty="0">
                <a:solidFill>
                  <a:srgbClr val="FFFFFF"/>
                </a:solidFill>
                <a:latin typeface="Poppins"/>
                <a:ea typeface="Poppins"/>
                <a:cs typeface="Poppins"/>
                <a:sym typeface="Poppins"/>
              </a:rPr>
              <a:t>Precautionary measures dataset</a:t>
            </a:r>
          </a:p>
          <a:p>
            <a:pPr marL="367034" lvl="1" indent="-183517">
              <a:lnSpc>
                <a:spcPts val="2380"/>
              </a:lnSpc>
              <a:buFont typeface="Arial"/>
              <a:buChar char="•"/>
            </a:pPr>
            <a:r>
              <a:rPr lang="en-US" sz="1500" dirty="0">
                <a:solidFill>
                  <a:srgbClr val="FFFFFF"/>
                </a:solidFill>
                <a:latin typeface="Poppins"/>
                <a:ea typeface="Poppins"/>
                <a:cs typeface="Poppins"/>
                <a:sym typeface="Poppins"/>
              </a:rPr>
              <a:t>Medications dataset</a:t>
            </a:r>
          </a:p>
          <a:p>
            <a:pPr marL="367034" lvl="1" indent="-183517">
              <a:lnSpc>
                <a:spcPts val="2380"/>
              </a:lnSpc>
              <a:buFont typeface="Arial"/>
              <a:buChar char="•"/>
            </a:pPr>
            <a:r>
              <a:rPr lang="en-US" sz="1500" dirty="0">
                <a:solidFill>
                  <a:srgbClr val="FFFFFF"/>
                </a:solidFill>
                <a:latin typeface="Poppins"/>
                <a:ea typeface="Poppins"/>
                <a:cs typeface="Poppins"/>
                <a:sym typeface="Poppins"/>
              </a:rPr>
              <a:t>Diet and workout dataset</a:t>
            </a:r>
          </a:p>
        </p:txBody>
      </p:sp>
      <p:sp>
        <p:nvSpPr>
          <p:cNvPr id="29" name="TextBox 23">
            <a:extLst>
              <a:ext uri="{FF2B5EF4-FFF2-40B4-BE49-F238E27FC236}">
                <a16:creationId xmlns:a16="http://schemas.microsoft.com/office/drawing/2014/main" id="{3DA8AFDA-F6B1-A713-25F3-B0B1D04365B9}"/>
              </a:ext>
            </a:extLst>
          </p:cNvPr>
          <p:cNvSpPr txBox="1"/>
          <p:nvPr/>
        </p:nvSpPr>
        <p:spPr>
          <a:xfrm>
            <a:off x="1220166" y="2933700"/>
            <a:ext cx="2666034" cy="875176"/>
          </a:xfrm>
          <a:prstGeom prst="rect">
            <a:avLst/>
          </a:prstGeom>
        </p:spPr>
        <p:txBody>
          <a:bodyPr wrap="square" lIns="0" tIns="0" rIns="0" bIns="0" rtlCol="0" anchor="t">
            <a:spAutoFit/>
          </a:bodyPr>
          <a:lstStyle/>
          <a:p>
            <a:pPr algn="just">
              <a:lnSpc>
                <a:spcPts val="3499"/>
              </a:lnSpc>
            </a:pPr>
            <a:r>
              <a:rPr lang="en-US" sz="2499" b="1" dirty="0">
                <a:solidFill>
                  <a:srgbClr val="FFFFFF"/>
                </a:solidFill>
                <a:latin typeface="Poppins Bold"/>
                <a:ea typeface="Poppins Bold"/>
                <a:cs typeface="Poppins Bold"/>
                <a:sym typeface="Poppins Bold"/>
              </a:rPr>
              <a:t>Software</a:t>
            </a:r>
          </a:p>
          <a:p>
            <a:pPr algn="just">
              <a:lnSpc>
                <a:spcPts val="3499"/>
              </a:lnSpc>
            </a:pPr>
            <a:r>
              <a:rPr lang="en-US" sz="2499" b="1" dirty="0">
                <a:solidFill>
                  <a:srgbClr val="FFFFFF"/>
                </a:solidFill>
                <a:latin typeface="Poppins Bold"/>
                <a:ea typeface="Poppins Bold"/>
                <a:cs typeface="Poppins Bold"/>
                <a:sym typeface="Poppins Bold"/>
              </a:rPr>
              <a:t>Requirements:</a:t>
            </a:r>
          </a:p>
        </p:txBody>
      </p:sp>
      <p:sp>
        <p:nvSpPr>
          <p:cNvPr id="30" name="TextBox 23">
            <a:extLst>
              <a:ext uri="{FF2B5EF4-FFF2-40B4-BE49-F238E27FC236}">
                <a16:creationId xmlns:a16="http://schemas.microsoft.com/office/drawing/2014/main" id="{0B715FC8-1B23-41D5-5EF8-D9F830088530}"/>
              </a:ext>
            </a:extLst>
          </p:cNvPr>
          <p:cNvSpPr txBox="1"/>
          <p:nvPr/>
        </p:nvSpPr>
        <p:spPr>
          <a:xfrm>
            <a:off x="4717369" y="2970676"/>
            <a:ext cx="2674031" cy="875176"/>
          </a:xfrm>
          <a:prstGeom prst="rect">
            <a:avLst/>
          </a:prstGeom>
        </p:spPr>
        <p:txBody>
          <a:bodyPr wrap="square" lIns="0" tIns="0" rIns="0" bIns="0" rtlCol="0" anchor="t">
            <a:spAutoFit/>
          </a:bodyPr>
          <a:lstStyle/>
          <a:p>
            <a:pPr algn="just">
              <a:lnSpc>
                <a:spcPts val="3499"/>
              </a:lnSpc>
            </a:pPr>
            <a:r>
              <a:rPr lang="en-US" sz="2499" b="1" dirty="0">
                <a:solidFill>
                  <a:srgbClr val="FFFFFF"/>
                </a:solidFill>
                <a:latin typeface="Poppins Bold"/>
                <a:ea typeface="Poppins Bold"/>
                <a:cs typeface="Poppins Bold"/>
                <a:sym typeface="Poppins Bold"/>
              </a:rPr>
              <a:t>Hardware</a:t>
            </a:r>
          </a:p>
          <a:p>
            <a:pPr algn="just">
              <a:lnSpc>
                <a:spcPts val="3499"/>
              </a:lnSpc>
            </a:pPr>
            <a:r>
              <a:rPr lang="en-US" sz="2499" b="1" dirty="0">
                <a:solidFill>
                  <a:srgbClr val="FFFFFF"/>
                </a:solidFill>
                <a:latin typeface="Poppins Bold"/>
                <a:ea typeface="Poppins Bold"/>
                <a:cs typeface="Poppins Bold"/>
                <a:sym typeface="Poppins Bold"/>
              </a:rPr>
              <a:t>Requirements:</a:t>
            </a:r>
          </a:p>
        </p:txBody>
      </p:sp>
      <p:sp>
        <p:nvSpPr>
          <p:cNvPr id="31" name="TextBox 23">
            <a:extLst>
              <a:ext uri="{FF2B5EF4-FFF2-40B4-BE49-F238E27FC236}">
                <a16:creationId xmlns:a16="http://schemas.microsoft.com/office/drawing/2014/main" id="{6241B6D8-947E-F0C2-5A41-E224BA72B6D6}"/>
              </a:ext>
            </a:extLst>
          </p:cNvPr>
          <p:cNvSpPr txBox="1"/>
          <p:nvPr/>
        </p:nvSpPr>
        <p:spPr>
          <a:xfrm>
            <a:off x="8168872" y="3421765"/>
            <a:ext cx="1584728" cy="426335"/>
          </a:xfrm>
          <a:prstGeom prst="rect">
            <a:avLst/>
          </a:prstGeom>
        </p:spPr>
        <p:txBody>
          <a:bodyPr wrap="square" lIns="0" tIns="0" rIns="0" bIns="0" rtlCol="0" anchor="t">
            <a:spAutoFit/>
          </a:bodyPr>
          <a:lstStyle/>
          <a:p>
            <a:pPr algn="just">
              <a:lnSpc>
                <a:spcPts val="3499"/>
              </a:lnSpc>
            </a:pPr>
            <a:r>
              <a:rPr lang="en-US" sz="2499" b="1" dirty="0">
                <a:solidFill>
                  <a:srgbClr val="FFFFFF"/>
                </a:solidFill>
                <a:latin typeface="Poppins Bold"/>
                <a:ea typeface="Poppins Bold"/>
                <a:cs typeface="Poppins Bold"/>
                <a:sym typeface="Poppins Bold"/>
              </a:rPr>
              <a:t>Datasets: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48581"/>
        </a:solidFill>
        <a:effectLst/>
      </p:bgPr>
    </p:bg>
    <p:spTree>
      <p:nvGrpSpPr>
        <p:cNvPr id="1" name="">
          <a:extLst>
            <a:ext uri="{FF2B5EF4-FFF2-40B4-BE49-F238E27FC236}">
              <a16:creationId xmlns:a16="http://schemas.microsoft.com/office/drawing/2014/main" id="{97DC9F4A-A8A8-1425-1770-B50382890B5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C3D3BFB-13DC-9807-ADAA-9B66B80D0C8A}"/>
              </a:ext>
            </a:extLst>
          </p:cNvPr>
          <p:cNvGrpSpPr/>
          <p:nvPr/>
        </p:nvGrpSpPr>
        <p:grpSpPr>
          <a:xfrm>
            <a:off x="-755259" y="9058715"/>
            <a:ext cx="19043259" cy="3086100"/>
            <a:chOff x="0" y="0"/>
            <a:chExt cx="5015509" cy="812800"/>
          </a:xfrm>
        </p:grpSpPr>
        <p:sp>
          <p:nvSpPr>
            <p:cNvPr id="3" name="Freeform 3">
              <a:extLst>
                <a:ext uri="{FF2B5EF4-FFF2-40B4-BE49-F238E27FC236}">
                  <a16:creationId xmlns:a16="http://schemas.microsoft.com/office/drawing/2014/main" id="{93C5A608-A23F-32D2-EE4D-4118C1D66FF6}"/>
                </a:ext>
              </a:extLst>
            </p:cNvPr>
            <p:cNvSpPr/>
            <p:nvPr/>
          </p:nvSpPr>
          <p:spPr>
            <a:xfrm>
              <a:off x="0" y="0"/>
              <a:ext cx="5015509" cy="812800"/>
            </a:xfrm>
            <a:custGeom>
              <a:avLst/>
              <a:gdLst/>
              <a:ahLst/>
              <a:cxnLst/>
              <a:rect l="l" t="t" r="r" b="b"/>
              <a:pathLst>
                <a:path w="5015509" h="812800">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id="4" name="TextBox 4">
              <a:extLst>
                <a:ext uri="{FF2B5EF4-FFF2-40B4-BE49-F238E27FC236}">
                  <a16:creationId xmlns:a16="http://schemas.microsoft.com/office/drawing/2014/main" id="{6EACC7B4-E846-D8CC-0520-847613F39C0D}"/>
                </a:ext>
              </a:extLst>
            </p:cNvPr>
            <p:cNvSpPr txBox="1"/>
            <p:nvPr/>
          </p:nvSpPr>
          <p:spPr>
            <a:xfrm>
              <a:off x="0" y="-38100"/>
              <a:ext cx="5015509"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0A729670-34B8-798C-8FB2-CFC7507C1722}"/>
              </a:ext>
            </a:extLst>
          </p:cNvPr>
          <p:cNvGrpSpPr/>
          <p:nvPr/>
        </p:nvGrpSpPr>
        <p:grpSpPr>
          <a:xfrm>
            <a:off x="-1253768" y="9058715"/>
            <a:ext cx="15921577" cy="3086100"/>
            <a:chOff x="0" y="0"/>
            <a:chExt cx="4193337" cy="812800"/>
          </a:xfrm>
        </p:grpSpPr>
        <p:sp>
          <p:nvSpPr>
            <p:cNvPr id="6" name="Freeform 6">
              <a:extLst>
                <a:ext uri="{FF2B5EF4-FFF2-40B4-BE49-F238E27FC236}">
                  <a16:creationId xmlns:a16="http://schemas.microsoft.com/office/drawing/2014/main" id="{929279EF-48D3-6FE3-C29F-FAE1074DBDAB}"/>
                </a:ext>
              </a:extLst>
            </p:cNvPr>
            <p:cNvSpPr/>
            <p:nvPr/>
          </p:nvSpPr>
          <p:spPr>
            <a:xfrm>
              <a:off x="0" y="0"/>
              <a:ext cx="4193337" cy="812800"/>
            </a:xfrm>
            <a:custGeom>
              <a:avLst/>
              <a:gdLst/>
              <a:ahLst/>
              <a:cxnLst/>
              <a:rect l="l" t="t" r="r" b="b"/>
              <a:pathLst>
                <a:path w="4193337" h="812800">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id="7" name="TextBox 7">
              <a:extLst>
                <a:ext uri="{FF2B5EF4-FFF2-40B4-BE49-F238E27FC236}">
                  <a16:creationId xmlns:a16="http://schemas.microsoft.com/office/drawing/2014/main" id="{CF9214EB-ECC1-33E0-6313-0CB6DEC73807}"/>
                </a:ext>
              </a:extLst>
            </p:cNvPr>
            <p:cNvSpPr txBox="1"/>
            <p:nvPr/>
          </p:nvSpPr>
          <p:spPr>
            <a:xfrm>
              <a:off x="0" y="-38100"/>
              <a:ext cx="4193337"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a:extLst>
              <a:ext uri="{FF2B5EF4-FFF2-40B4-BE49-F238E27FC236}">
                <a16:creationId xmlns:a16="http://schemas.microsoft.com/office/drawing/2014/main" id="{120BDBD6-4735-AF99-B017-D387E3359E52}"/>
              </a:ext>
            </a:extLst>
          </p:cNvPr>
          <p:cNvGrpSpPr/>
          <p:nvPr/>
        </p:nvGrpSpPr>
        <p:grpSpPr>
          <a:xfrm>
            <a:off x="-5375442" y="9058715"/>
            <a:ext cx="14519442" cy="3086100"/>
            <a:chOff x="0" y="0"/>
            <a:chExt cx="3824051" cy="812800"/>
          </a:xfrm>
        </p:grpSpPr>
        <p:sp>
          <p:nvSpPr>
            <p:cNvPr id="9" name="Freeform 9">
              <a:extLst>
                <a:ext uri="{FF2B5EF4-FFF2-40B4-BE49-F238E27FC236}">
                  <a16:creationId xmlns:a16="http://schemas.microsoft.com/office/drawing/2014/main" id="{9C9C2150-2D9D-CC69-3A9D-9B6E9624A149}"/>
                </a:ext>
              </a:extLst>
            </p:cNvPr>
            <p:cNvSpPr/>
            <p:nvPr/>
          </p:nvSpPr>
          <p:spPr>
            <a:xfrm>
              <a:off x="0" y="0"/>
              <a:ext cx="3824051" cy="812800"/>
            </a:xfrm>
            <a:custGeom>
              <a:avLst/>
              <a:gdLst/>
              <a:ahLst/>
              <a:cxnLst/>
              <a:rect l="l" t="t" r="r" b="b"/>
              <a:pathLst>
                <a:path w="3824051" h="812800">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id="10" name="TextBox 10">
              <a:extLst>
                <a:ext uri="{FF2B5EF4-FFF2-40B4-BE49-F238E27FC236}">
                  <a16:creationId xmlns:a16="http://schemas.microsoft.com/office/drawing/2014/main" id="{A284553F-EBC5-0897-F728-AFD410DDA7F2}"/>
                </a:ext>
              </a:extLst>
            </p:cNvPr>
            <p:cNvSpPr txBox="1"/>
            <p:nvPr/>
          </p:nvSpPr>
          <p:spPr>
            <a:xfrm>
              <a:off x="0" y="-38100"/>
              <a:ext cx="3824051" cy="8509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a:extLst>
              <a:ext uri="{FF2B5EF4-FFF2-40B4-BE49-F238E27FC236}">
                <a16:creationId xmlns:a16="http://schemas.microsoft.com/office/drawing/2014/main" id="{9C309005-DD96-581B-41A3-7AD85B87C582}"/>
              </a:ext>
            </a:extLst>
          </p:cNvPr>
          <p:cNvSpPr/>
          <p:nvPr/>
        </p:nvSpPr>
        <p:spPr>
          <a:xfrm>
            <a:off x="16368813" y="423496"/>
            <a:ext cx="1325616" cy="1294283"/>
          </a:xfrm>
          <a:custGeom>
            <a:avLst/>
            <a:gdLst/>
            <a:ahLst/>
            <a:cxnLst/>
            <a:rect l="l" t="t" r="r" b="b"/>
            <a:pathLst>
              <a:path w="1325616" h="1294283">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a:extLst>
              <a:ext uri="{FF2B5EF4-FFF2-40B4-BE49-F238E27FC236}">
                <a16:creationId xmlns:a16="http://schemas.microsoft.com/office/drawing/2014/main" id="{C0BD1A9C-A976-C2D9-016B-E1D537783DA3}"/>
              </a:ext>
            </a:extLst>
          </p:cNvPr>
          <p:cNvGrpSpPr/>
          <p:nvPr/>
        </p:nvGrpSpPr>
        <p:grpSpPr>
          <a:xfrm>
            <a:off x="6471276" y="2134013"/>
            <a:ext cx="5347714" cy="65013"/>
            <a:chOff x="0" y="0"/>
            <a:chExt cx="1408451" cy="17123"/>
          </a:xfrm>
        </p:grpSpPr>
        <p:sp>
          <p:nvSpPr>
            <p:cNvPr id="13" name="Freeform 13">
              <a:extLst>
                <a:ext uri="{FF2B5EF4-FFF2-40B4-BE49-F238E27FC236}">
                  <a16:creationId xmlns:a16="http://schemas.microsoft.com/office/drawing/2014/main" id="{3F270C5C-AD21-58DA-BA59-C40A37CDAA01}"/>
                </a:ext>
              </a:extLst>
            </p:cNvPr>
            <p:cNvSpPr/>
            <p:nvPr/>
          </p:nvSpPr>
          <p:spPr>
            <a:xfrm>
              <a:off x="0" y="0"/>
              <a:ext cx="1408451" cy="17123"/>
            </a:xfrm>
            <a:custGeom>
              <a:avLst/>
              <a:gdLst/>
              <a:ahLst/>
              <a:cxnLst/>
              <a:rect l="l" t="t" r="r" b="b"/>
              <a:pathLst>
                <a:path w="1408451" h="17123">
                  <a:moveTo>
                    <a:pt x="8561" y="0"/>
                  </a:moveTo>
                  <a:lnTo>
                    <a:pt x="1399890" y="0"/>
                  </a:lnTo>
                  <a:cubicBezTo>
                    <a:pt x="1404618" y="0"/>
                    <a:pt x="1408451" y="3833"/>
                    <a:pt x="1408451" y="8561"/>
                  </a:cubicBezTo>
                  <a:lnTo>
                    <a:pt x="1408451" y="8561"/>
                  </a:lnTo>
                  <a:cubicBezTo>
                    <a:pt x="1408451" y="10832"/>
                    <a:pt x="1407549" y="13010"/>
                    <a:pt x="1405944" y="14615"/>
                  </a:cubicBezTo>
                  <a:cubicBezTo>
                    <a:pt x="1404338" y="16221"/>
                    <a:pt x="1402161" y="17123"/>
                    <a:pt x="1399890" y="17123"/>
                  </a:cubicBezTo>
                  <a:lnTo>
                    <a:pt x="8561" y="17123"/>
                  </a:lnTo>
                  <a:cubicBezTo>
                    <a:pt x="3833" y="17123"/>
                    <a:pt x="0" y="13290"/>
                    <a:pt x="0" y="8561"/>
                  </a:cubicBezTo>
                  <a:lnTo>
                    <a:pt x="0" y="8561"/>
                  </a:lnTo>
                  <a:cubicBezTo>
                    <a:pt x="0" y="3833"/>
                    <a:pt x="3833" y="0"/>
                    <a:pt x="8561" y="0"/>
                  </a:cubicBezTo>
                  <a:close/>
                </a:path>
              </a:pathLst>
            </a:custGeom>
            <a:solidFill>
              <a:srgbClr val="FFFFFF"/>
            </a:solidFill>
          </p:spPr>
        </p:sp>
        <p:sp>
          <p:nvSpPr>
            <p:cNvPr id="14" name="TextBox 14">
              <a:extLst>
                <a:ext uri="{FF2B5EF4-FFF2-40B4-BE49-F238E27FC236}">
                  <a16:creationId xmlns:a16="http://schemas.microsoft.com/office/drawing/2014/main" id="{BC23FDD7-BF7F-0035-34F0-B08693DCB841}"/>
                </a:ext>
              </a:extLst>
            </p:cNvPr>
            <p:cNvSpPr txBox="1"/>
            <p:nvPr/>
          </p:nvSpPr>
          <p:spPr>
            <a:xfrm>
              <a:off x="0" y="-38100"/>
              <a:ext cx="1408451" cy="55223"/>
            </a:xfrm>
            <a:prstGeom prst="rect">
              <a:avLst/>
            </a:prstGeom>
          </p:spPr>
          <p:txBody>
            <a:bodyPr lIns="50800" tIns="50800" rIns="50800" bIns="50800" rtlCol="0" anchor="ctr"/>
            <a:lstStyle/>
            <a:p>
              <a:pPr algn="ctr">
                <a:lnSpc>
                  <a:spcPts val="2659"/>
                </a:lnSpc>
              </a:pPr>
              <a:endParaRPr/>
            </a:p>
          </p:txBody>
        </p:sp>
      </p:grpSp>
      <p:sp>
        <p:nvSpPr>
          <p:cNvPr id="28" name="TextBox 28">
            <a:extLst>
              <a:ext uri="{FF2B5EF4-FFF2-40B4-BE49-F238E27FC236}">
                <a16:creationId xmlns:a16="http://schemas.microsoft.com/office/drawing/2014/main" id="{0E0BDEF0-F6B9-2D98-5C61-DEE6CAA8D411}"/>
              </a:ext>
            </a:extLst>
          </p:cNvPr>
          <p:cNvSpPr txBox="1"/>
          <p:nvPr/>
        </p:nvSpPr>
        <p:spPr>
          <a:xfrm>
            <a:off x="5361441" y="876300"/>
            <a:ext cx="7565119" cy="1122680"/>
          </a:xfrm>
          <a:prstGeom prst="rect">
            <a:avLst/>
          </a:prstGeom>
        </p:spPr>
        <p:txBody>
          <a:bodyPr lIns="0" tIns="0" rIns="0" bIns="0" rtlCol="0" anchor="t">
            <a:spAutoFit/>
          </a:bodyPr>
          <a:lstStyle/>
          <a:p>
            <a:pPr algn="ctr">
              <a:lnSpc>
                <a:spcPts val="8560"/>
              </a:lnSpc>
            </a:pPr>
            <a:r>
              <a:rPr lang="en-US" sz="8000" b="1" dirty="0">
                <a:solidFill>
                  <a:srgbClr val="FFFFFF"/>
                </a:solidFill>
                <a:latin typeface="Antonio Bold"/>
                <a:ea typeface="Antonio Bold"/>
                <a:cs typeface="Antonio Bold"/>
                <a:sym typeface="Antonio Bold"/>
              </a:rPr>
              <a:t>PROJECT DESIGN</a:t>
            </a:r>
          </a:p>
        </p:txBody>
      </p:sp>
      <p:sp>
        <p:nvSpPr>
          <p:cNvPr id="30" name="TextBox 30">
            <a:extLst>
              <a:ext uri="{FF2B5EF4-FFF2-40B4-BE49-F238E27FC236}">
                <a16:creationId xmlns:a16="http://schemas.microsoft.com/office/drawing/2014/main" id="{348C0FE9-E23A-6B52-A27B-105F0BF245A5}"/>
              </a:ext>
            </a:extLst>
          </p:cNvPr>
          <p:cNvSpPr txBox="1"/>
          <p:nvPr/>
        </p:nvSpPr>
        <p:spPr>
          <a:xfrm>
            <a:off x="7928902" y="2400300"/>
            <a:ext cx="2434298" cy="441325"/>
          </a:xfrm>
          <a:prstGeom prst="rect">
            <a:avLst/>
          </a:prstGeom>
        </p:spPr>
        <p:txBody>
          <a:bodyPr lIns="0" tIns="0" rIns="0" bIns="0" rtlCol="0" anchor="t">
            <a:spAutoFit/>
          </a:bodyPr>
          <a:lstStyle/>
          <a:p>
            <a:pPr algn="ctr">
              <a:lnSpc>
                <a:spcPts val="3499"/>
              </a:lnSpc>
            </a:pPr>
            <a:r>
              <a:rPr lang="en-US" sz="2499" b="1" dirty="0">
                <a:solidFill>
                  <a:srgbClr val="FFFFFF"/>
                </a:solidFill>
                <a:latin typeface="Poppins Bold"/>
                <a:ea typeface="Poppins Bold"/>
                <a:cs typeface="Poppins Bold"/>
                <a:sym typeface="Poppins Bold"/>
              </a:rPr>
              <a:t>FLOW CHART</a:t>
            </a:r>
          </a:p>
        </p:txBody>
      </p:sp>
      <p:pic>
        <p:nvPicPr>
          <p:cNvPr id="16" name="Picture 15">
            <a:extLst>
              <a:ext uri="{FF2B5EF4-FFF2-40B4-BE49-F238E27FC236}">
                <a16:creationId xmlns:a16="http://schemas.microsoft.com/office/drawing/2014/main" id="{DEA7C937-FEF1-E8D9-27A9-29078FB1F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7044" y="3042899"/>
            <a:ext cx="8876556" cy="5671110"/>
          </a:xfrm>
          <a:prstGeom prst="rect">
            <a:avLst/>
          </a:prstGeom>
        </p:spPr>
      </p:pic>
    </p:spTree>
    <p:extLst>
      <p:ext uri="{BB962C8B-B14F-4D97-AF65-F5344CB8AC3E}">
        <p14:creationId xmlns:p14="http://schemas.microsoft.com/office/powerpoint/2010/main" val="521309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TotalTime>
  <Words>799</Words>
  <Application>Microsoft Office PowerPoint</Application>
  <PresentationFormat>Custom</PresentationFormat>
  <Paragraphs>93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Antonio Bold</vt:lpstr>
      <vt:lpstr>Calibri</vt:lpstr>
      <vt:lpstr>Courier New</vt:lpstr>
      <vt:lpstr>Poppins Bold</vt:lpstr>
      <vt:lpstr>Antonio Ultra-Bold</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White Illustrative Medical Healthcare Presentation</dc:title>
  <dc:creator>Sai k</dc:creator>
  <cp:lastModifiedBy>Sai k</cp:lastModifiedBy>
  <cp:revision>11</cp:revision>
  <dcterms:created xsi:type="dcterms:W3CDTF">2006-08-16T00:00:00Z</dcterms:created>
  <dcterms:modified xsi:type="dcterms:W3CDTF">2025-05-30T07:30:58Z</dcterms:modified>
  <dc:identifier>DAGjIueGPy4</dc:identifier>
</cp:coreProperties>
</file>