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44" r:id="rId1"/>
  </p:sldMasterIdLst>
  <p:notesMasterIdLst>
    <p:notesMasterId r:id="rId29"/>
  </p:notesMasterIdLst>
  <p:sldIdLst>
    <p:sldId id="256" r:id="rId2"/>
    <p:sldId id="257" r:id="rId3"/>
    <p:sldId id="277" r:id="rId4"/>
    <p:sldId id="258" r:id="rId5"/>
    <p:sldId id="279" r:id="rId6"/>
    <p:sldId id="301" r:id="rId7"/>
    <p:sldId id="281" r:id="rId8"/>
    <p:sldId id="299" r:id="rId9"/>
    <p:sldId id="282" r:id="rId10"/>
    <p:sldId id="283" r:id="rId11"/>
    <p:sldId id="285" r:id="rId12"/>
    <p:sldId id="284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300" r:id="rId24"/>
    <p:sldId id="297" r:id="rId25"/>
    <p:sldId id="286" r:id="rId26"/>
    <p:sldId id="298" r:id="rId27"/>
    <p:sldId id="271" r:id="rId28"/>
  </p:sldIdLst>
  <p:sldSz cx="18288000" cy="10287000"/>
  <p:notesSz cx="6858000" cy="9144000"/>
  <p:embeddedFontLst>
    <p:embeddedFont>
      <p:font typeface="Arial Rounded MT Bold" panose="020F0704030504030204" pitchFamily="34" charset="0"/>
      <p:regular r:id="rId30"/>
    </p:embeddedFont>
    <p:embeddedFont>
      <p:font typeface="Baguet Script" panose="00000500000000000000" pitchFamily="2" charset="0"/>
      <p:regular r:id="rId31"/>
    </p:embeddedFont>
    <p:embeddedFont>
      <p:font typeface="Century Gothic" panose="020B0502020202020204" pitchFamily="34" charset="0"/>
      <p:regular r:id="rId32"/>
      <p:bold r:id="rId33"/>
      <p:italic r:id="rId34"/>
      <p:boldItalic r:id="rId35"/>
    </p:embeddedFont>
    <p:embeddedFont>
      <p:font typeface="Clear Sans Regular" panose="020B0604020202020204" charset="0"/>
      <p:regular r:id="rId36"/>
    </p:embeddedFont>
    <p:embeddedFont>
      <p:font typeface="Garamond" panose="02020404030301010803" pitchFamily="18" charset="0"/>
      <p:regular r:id="rId37"/>
      <p:bold r:id="rId38"/>
      <p:italic r:id="rId39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DD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97779A-29AC-4D1A-899D-087542A33EA9}" type="datetimeFigureOut">
              <a:rPr lang="en-IN" smtClean="0"/>
              <a:t>31-05-2025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3B0CBF-4981-4562-8749-DD8B30B381A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667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0CBF-4981-4562-8749-DD8B30B381A4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115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0C3F8-C26E-BD9C-9823-79460CC09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60DF7-4BC2-8FB7-9055-69377F87F9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7ABE0-40B9-30ED-8AF0-9C4547ED39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7E679E-7815-134A-93F9-0603E148D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3B0CBF-4981-4562-8749-DD8B30B381A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42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2171702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42562" y="3136895"/>
            <a:ext cx="13602879" cy="38862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10800" b="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150" y="7023094"/>
            <a:ext cx="13606272" cy="685802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spc="120" baseline="0">
                <a:solidFill>
                  <a:schemeClr val="tx1"/>
                </a:solidFill>
              </a:defRPr>
            </a:lvl1pPr>
            <a:lvl2pPr marL="685800" indent="0" algn="ctr">
              <a:buNone/>
              <a:defRPr sz="2400"/>
            </a:lvl2pPr>
            <a:lvl3pPr marL="1371600" indent="0" algn="ctr">
              <a:buNone/>
              <a:defRPr sz="24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7978140" y="2011883"/>
            <a:ext cx="2331720" cy="790820"/>
          </a:xfrm>
        </p:spPr>
        <p:txBody>
          <a:bodyPr/>
          <a:lstStyle>
            <a:lvl1pPr algn="ctr">
              <a:defRPr sz="195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2180844" y="7816590"/>
            <a:ext cx="8858250" cy="3429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12910379" y="7818120"/>
            <a:ext cx="3167822" cy="3429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04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114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487400" y="1143000"/>
            <a:ext cx="3543300" cy="7886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1143000"/>
            <a:ext cx="12115800" cy="7886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195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961805" y="1901595"/>
            <a:ext cx="14364393" cy="6461925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2171700" y="2117423"/>
            <a:ext cx="13944600" cy="6052155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7703820" y="1901595"/>
            <a:ext cx="2880360" cy="10972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7875270" y="1901596"/>
            <a:ext cx="2537460" cy="967943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45435" y="3141464"/>
            <a:ext cx="13606272" cy="3881628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10800" kern="1200" cap="all" spc="-15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45436" y="7023093"/>
            <a:ext cx="13606272" cy="685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effectLst/>
              </a:defRPr>
            </a:lvl1pPr>
            <a:lvl2pPr marL="685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2712" y="2016753"/>
            <a:ext cx="2331720" cy="795528"/>
          </a:xfrm>
        </p:spPr>
        <p:txBody>
          <a:bodyPr/>
          <a:lstStyle>
            <a:lvl1pPr algn="ctr">
              <a:defRPr lang="en-US" sz="195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0330" y="7816590"/>
            <a:ext cx="8860536" cy="3429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2906756" y="7816590"/>
            <a:ext cx="3168396" cy="3429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978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55480" y="3154680"/>
            <a:ext cx="7132320" cy="562356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4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477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  <a:latin typeface="+mn-lt"/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4772" y="4133847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0052" y="3111501"/>
            <a:ext cx="7132320" cy="96012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850" b="0">
                <a:solidFill>
                  <a:schemeClr val="tx2"/>
                </a:solidFill>
              </a:defRPr>
            </a:lvl1pPr>
            <a:lvl2pPr marL="685800" indent="0">
              <a:buNone/>
              <a:defRPr sz="285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0052" y="4134872"/>
            <a:ext cx="7132320" cy="48006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80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737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368294" y="356616"/>
            <a:ext cx="12797028" cy="95737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11088"/>
            <a:ext cx="3646170" cy="2468880"/>
          </a:xfrm>
        </p:spPr>
        <p:txBody>
          <a:bodyPr anchor="b">
            <a:normAutofit/>
          </a:bodyPr>
          <a:lstStyle>
            <a:lvl1pPr algn="l" defTabSz="13716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2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700" y="914400"/>
            <a:ext cx="11658600" cy="8001000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6170" cy="5257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5590516" y="9334503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75071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3530579" y="356616"/>
            <a:ext cx="4389120" cy="95737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4600" y="905256"/>
            <a:ext cx="3648456" cy="2468880"/>
          </a:xfrm>
        </p:spPr>
        <p:txBody>
          <a:bodyPr anchor="b">
            <a:noAutofit/>
          </a:bodyPr>
          <a:lstStyle>
            <a:lvl1pPr algn="l">
              <a:defRPr sz="42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2898" y="356616"/>
            <a:ext cx="12797028" cy="9573768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944600" y="3429000"/>
            <a:ext cx="3648456" cy="5253228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1200"/>
              </a:spcBef>
              <a:buNone/>
              <a:defRPr sz="2100">
                <a:solidFill>
                  <a:srgbClr val="FFFFFF"/>
                </a:solidFill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1371600" rtl="0" eaLnBrk="1" latinLnBrk="0" hangingPunct="1">
              <a:defRPr lang="en-US" sz="15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5595092" y="9340596"/>
            <a:ext cx="2194560" cy="41148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736319" y="562356"/>
            <a:ext cx="3977640" cy="916228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83588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52044" y="356616"/>
            <a:ext cx="17583912" cy="9573768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00200" y="963891"/>
            <a:ext cx="15087600" cy="2057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3154680"/>
            <a:ext cx="15087600" cy="5897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11480" y="9461508"/>
            <a:ext cx="411480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34940" y="9461508"/>
            <a:ext cx="781812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04820" y="9461508"/>
            <a:ext cx="2194560" cy="41148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5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75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lang="en-US" sz="72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74320" indent="-274320" algn="l" defTabSz="1371600" rtl="0" eaLnBrk="1" latinLnBrk="0" hangingPunct="1">
        <a:lnSpc>
          <a:spcPct val="100000"/>
        </a:lnSpc>
        <a:spcBef>
          <a:spcPts val="135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indent="-27432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28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30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750000" indent="-342900" algn="l" defTabSz="1371600" rtl="0" eaLnBrk="1" latinLnBrk="0" hangingPunct="1">
        <a:lnSpc>
          <a:spcPct val="100000"/>
        </a:lnSpc>
        <a:spcBef>
          <a:spcPts val="75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41162049_Population-Specific_Genetic_and_Expression_Differentiation_in_European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clanthology.org/D19-1057.pdf" TargetMode="External"/><Relationship Id="rId4" Type="http://schemas.openxmlformats.org/officeDocument/2006/relationships/hyperlink" Target="https://ieeexplore.ieee.org/document/9443964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abs/10.1145/3487360.3487428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sciencedirect.com/science/article/abs/pii/S1877050918305348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7086600" y="3344593"/>
            <a:ext cx="9908141" cy="205184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INTELLIGENT VOICE ASSISTANT</a:t>
            </a:r>
          </a:p>
        </p:txBody>
      </p:sp>
      <p:sp>
        <p:nvSpPr>
          <p:cNvPr id="8" name="Freeform 8" descr="an isometric lined laptop"/>
          <p:cNvSpPr/>
          <p:nvPr/>
        </p:nvSpPr>
        <p:spPr>
          <a:xfrm flipH="1">
            <a:off x="2095190" y="2021154"/>
            <a:ext cx="5357753" cy="5591583"/>
          </a:xfrm>
          <a:custGeom>
            <a:avLst/>
            <a:gdLst/>
            <a:ahLst/>
            <a:cxnLst/>
            <a:rect l="l" t="t" r="r" b="b"/>
            <a:pathLst>
              <a:path w="5357753" h="5591583">
                <a:moveTo>
                  <a:pt x="5357753" y="0"/>
                </a:moveTo>
                <a:lnTo>
                  <a:pt x="0" y="0"/>
                </a:lnTo>
                <a:lnTo>
                  <a:pt x="0" y="5591582"/>
                </a:lnTo>
                <a:lnTo>
                  <a:pt x="5357753" y="5591582"/>
                </a:lnTo>
                <a:lnTo>
                  <a:pt x="5357753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 descr="an isometric lined potted plants"/>
          <p:cNvSpPr/>
          <p:nvPr/>
        </p:nvSpPr>
        <p:spPr>
          <a:xfrm>
            <a:off x="624872" y="5005800"/>
            <a:ext cx="1894295" cy="4252500"/>
          </a:xfrm>
          <a:custGeom>
            <a:avLst/>
            <a:gdLst/>
            <a:ahLst/>
            <a:cxnLst/>
            <a:rect l="l" t="t" r="r" b="b"/>
            <a:pathLst>
              <a:path w="1894295" h="4252500">
                <a:moveTo>
                  <a:pt x="0" y="0"/>
                </a:moveTo>
                <a:lnTo>
                  <a:pt x="1894295" y="0"/>
                </a:lnTo>
                <a:lnTo>
                  <a:pt x="1894295" y="4252500"/>
                </a:lnTo>
                <a:lnTo>
                  <a:pt x="0" y="42525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B9AE70-9C08-EA3A-44F1-34F2EE994EA7}"/>
              </a:ext>
            </a:extLst>
          </p:cNvPr>
          <p:cNvSpPr txBox="1"/>
          <p:nvPr/>
        </p:nvSpPr>
        <p:spPr>
          <a:xfrm>
            <a:off x="3136716" y="721211"/>
            <a:ext cx="1096028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SCHOOL OF INFORMATICS DEPARTMENT OF COMPUTER SCIENCE</a:t>
            </a:r>
            <a:endParaRPr lang="en-IN" sz="4000" b="1" dirty="0">
              <a:solidFill>
                <a:schemeClr val="accent2">
                  <a:lumMod val="50000"/>
                </a:schemeClr>
              </a:solidFill>
              <a:latin typeface="Aptos" panose="020B00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F7386D-2AEA-1869-9452-12AF0EB2B781}"/>
              </a:ext>
            </a:extLst>
          </p:cNvPr>
          <p:cNvSpPr txBox="1"/>
          <p:nvPr/>
        </p:nvSpPr>
        <p:spPr>
          <a:xfrm>
            <a:off x="5395543" y="7608996"/>
            <a:ext cx="41148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Presenting by: </a:t>
            </a:r>
            <a:endParaRPr lang="en-IN" sz="4000" dirty="0">
              <a:latin typeface="Aptos" panose="020B0004020202020204" pitchFamily="34" charset="0"/>
            </a:endParaRPr>
          </a:p>
          <a:p>
            <a:r>
              <a:rPr lang="en-IN" sz="4000" dirty="0">
                <a:latin typeface="Aptos" panose="020B0004020202020204" pitchFamily="34" charset="0"/>
              </a:rPr>
              <a:t>K. Ranga Sai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87AC04-4AF4-523C-8634-E4A75F33A369}"/>
              </a:ext>
            </a:extLst>
          </p:cNvPr>
          <p:cNvSpPr txBox="1"/>
          <p:nvPr/>
        </p:nvSpPr>
        <p:spPr>
          <a:xfrm>
            <a:off x="11811000" y="7616366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dirty="0">
                <a:solidFill>
                  <a:schemeClr val="accent2">
                    <a:lumMod val="50000"/>
                  </a:schemeClr>
                </a:solidFill>
                <a:latin typeface="Aptos" panose="020B0004020202020204" pitchFamily="34" charset="0"/>
              </a:rPr>
              <a:t>Course instructor:</a:t>
            </a:r>
          </a:p>
          <a:p>
            <a:r>
              <a:rPr lang="en-IN" sz="4000" dirty="0">
                <a:latin typeface="Aptos" panose="020B0004020202020204" pitchFamily="34" charset="0"/>
              </a:rPr>
              <a:t>Dr. V Harsha Shastri</a:t>
            </a:r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53356ADB-3773-99EA-5933-71E40AFF30C4}"/>
              </a:ext>
            </a:extLst>
          </p:cNvPr>
          <p:cNvSpPr txBox="1"/>
          <p:nvPr/>
        </p:nvSpPr>
        <p:spPr>
          <a:xfrm>
            <a:off x="17256151" y="9210675"/>
            <a:ext cx="158698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C56B3-B054-E40C-CF1A-4FC7B2B8A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9888493-FD68-BEC1-91AB-36C1AAF2E996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6D860C-A91A-622B-63B4-C90BD2AFBEDC}"/>
              </a:ext>
            </a:extLst>
          </p:cNvPr>
          <p:cNvSpPr txBox="1"/>
          <p:nvPr/>
        </p:nvSpPr>
        <p:spPr>
          <a:xfrm>
            <a:off x="3048000" y="952500"/>
            <a:ext cx="123444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CEC97-A25B-A985-1426-768E6B38473F}"/>
              </a:ext>
            </a:extLst>
          </p:cNvPr>
          <p:cNvSpPr txBox="1"/>
          <p:nvPr/>
        </p:nvSpPr>
        <p:spPr>
          <a:xfrm>
            <a:off x="914400" y="2247900"/>
            <a:ext cx="15735300" cy="6613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4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Hardware: 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Microphone-enabled device, speakers/headphones, and a computer with internet access.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4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Software: 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4000" b="1" dirty="0">
                <a:latin typeface="Aptos" panose="020B0004020202020204" pitchFamily="34" charset="0"/>
                <a:ea typeface="Calibri" panose="020F0502020204030204" pitchFamily="34" charset="0"/>
              </a:rPr>
              <a:t>		&gt;&gt; 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Python 3.x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4000" b="1" dirty="0">
                <a:latin typeface="Aptos" panose="020B0004020202020204" pitchFamily="34" charset="0"/>
                <a:ea typeface="Calibri" panose="020F0502020204030204" pitchFamily="34" charset="0"/>
              </a:rPr>
              <a:t>		&gt;&gt; 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Libraries: pyttsx3, </a:t>
            </a:r>
            <a:r>
              <a:rPr lang="en-US" sz="40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speech_recognition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, </a:t>
            </a:r>
            <a:r>
              <a:rPr lang="en-US" sz="40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tensorflow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, </a:t>
            </a:r>
            <a:r>
              <a:rPr lang="en-US" sz="40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tkinter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, 					requests, etc.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4000" b="1" dirty="0">
                <a:latin typeface="Aptos" panose="020B0004020202020204" pitchFamily="34" charset="0"/>
                <a:ea typeface="Calibri" panose="020F0502020204030204" pitchFamily="34" charset="0"/>
              </a:rPr>
              <a:t>		&gt;&gt; 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Pre-trained NLP model (chat_model.h5) and tokenizer files.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4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APIs: </a:t>
            </a:r>
            <a:r>
              <a:rPr lang="en-US" sz="40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NewsAPI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key, </a:t>
            </a:r>
            <a:r>
              <a:rPr lang="en-US" sz="40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OpenWeatherMap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 key.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40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Environment: </a:t>
            </a:r>
            <a:r>
              <a:rPr lang="en-US" sz="40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Windows OS (for SAPI5 voice engine compatibility).</a:t>
            </a:r>
          </a:p>
        </p:txBody>
      </p:sp>
    </p:spTree>
    <p:extLst>
      <p:ext uri="{BB962C8B-B14F-4D97-AF65-F5344CB8AC3E}">
        <p14:creationId xmlns:p14="http://schemas.microsoft.com/office/powerpoint/2010/main" val="13274515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7AAE2-8F13-6435-D796-FB141A3A0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EC5E2F6-1486-7A14-3B9E-ADD22676FD19}"/>
              </a:ext>
            </a:extLst>
          </p:cNvPr>
          <p:cNvSpPr txBox="1"/>
          <p:nvPr/>
        </p:nvSpPr>
        <p:spPr>
          <a:xfrm>
            <a:off x="17176802" y="9210675"/>
            <a:ext cx="317396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34C0FC-700F-2148-172D-34531CA34AC3}"/>
              </a:ext>
            </a:extLst>
          </p:cNvPr>
          <p:cNvSpPr txBox="1"/>
          <p:nvPr/>
        </p:nvSpPr>
        <p:spPr>
          <a:xfrm>
            <a:off x="5943600" y="991557"/>
            <a:ext cx="624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Design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5AB0C-5CBD-2609-F455-29CE78BE6E7E}"/>
              </a:ext>
            </a:extLst>
          </p:cNvPr>
          <p:cNvSpPr txBox="1"/>
          <p:nvPr/>
        </p:nvSpPr>
        <p:spPr>
          <a:xfrm>
            <a:off x="1524000" y="1866900"/>
            <a:ext cx="14478000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FLOW CHART</a:t>
            </a:r>
          </a:p>
        </p:txBody>
      </p:sp>
      <p:pic>
        <p:nvPicPr>
          <p:cNvPr id="5" name="Picture 4" descr="IMG_256">
            <a:extLst>
              <a:ext uri="{FF2B5EF4-FFF2-40B4-BE49-F238E27FC236}">
                <a16:creationId xmlns:a16="http://schemas.microsoft.com/office/drawing/2014/main" id="{94C6225C-E0F8-E237-0250-AD3EB5CD8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2552700"/>
            <a:ext cx="11506200" cy="66812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79408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DF829F-80BD-848C-BC63-CB55783DA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43C30F8-A014-833D-6BE4-E094D93D28EE}"/>
              </a:ext>
            </a:extLst>
          </p:cNvPr>
          <p:cNvSpPr txBox="1"/>
          <p:nvPr/>
        </p:nvSpPr>
        <p:spPr>
          <a:xfrm>
            <a:off x="17176802" y="9210675"/>
            <a:ext cx="317396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379575-55AE-3168-F32A-0C422DB820DD}"/>
              </a:ext>
            </a:extLst>
          </p:cNvPr>
          <p:cNvSpPr txBox="1"/>
          <p:nvPr/>
        </p:nvSpPr>
        <p:spPr>
          <a:xfrm>
            <a:off x="5943600" y="991557"/>
            <a:ext cx="624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Design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770794-22BF-7B8E-9320-A8C5EE676785}"/>
              </a:ext>
            </a:extLst>
          </p:cNvPr>
          <p:cNvSpPr txBox="1"/>
          <p:nvPr/>
        </p:nvSpPr>
        <p:spPr>
          <a:xfrm>
            <a:off x="1524000" y="1887903"/>
            <a:ext cx="14478000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UML DIAGRAM</a:t>
            </a:r>
          </a:p>
        </p:txBody>
      </p:sp>
      <p:pic>
        <p:nvPicPr>
          <p:cNvPr id="2" name="Picture 1" descr="IMG_256">
            <a:extLst>
              <a:ext uri="{FF2B5EF4-FFF2-40B4-BE49-F238E27FC236}">
                <a16:creationId xmlns:a16="http://schemas.microsoft.com/office/drawing/2014/main" id="{3915F6C4-77D6-AA15-9C3E-2E40724E4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2803762"/>
            <a:ext cx="8915400" cy="635401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66742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9FBB-DCD3-3E24-FA00-5BF2BCF3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B1C56CE-C165-6E2A-4EB4-D4326D9BAB82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B32DC-A82F-3854-EFB4-03BA75181C3A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27A2BA-E5A6-D986-7C93-58602EB08D64}"/>
              </a:ext>
            </a:extLst>
          </p:cNvPr>
          <p:cNvSpPr txBox="1"/>
          <p:nvPr/>
        </p:nvSpPr>
        <p:spPr>
          <a:xfrm>
            <a:off x="2895600" y="2370877"/>
            <a:ext cx="1280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1. Initialization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Load necessary libraries and modules.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Initialize the </a:t>
            </a:r>
            <a:r>
              <a:rPr lang="en-US" sz="3600" b="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Tkinter</a:t>
            </a:r>
            <a:r>
              <a:rPr lang="en-US" sz="3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window for the voice assistant interface.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b="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Load pre-trained models and tokenizer for NLP functions.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C28354-82A2-8A57-FF5C-B195C908F2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420"/>
          <a:stretch/>
        </p:blipFill>
        <p:spPr>
          <a:xfrm>
            <a:off x="4876801" y="4762500"/>
            <a:ext cx="7696199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062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E8F1-017A-16C6-2680-DCC8C3297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C5A8F0B-00AF-36FD-34A6-2D3655B7E30D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CBE350-8AE6-35C7-90F3-07F52661BA52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6F5CC-A34B-13A9-DA4E-3E9EAB6DD7FB}"/>
              </a:ext>
            </a:extLst>
          </p:cNvPr>
          <p:cNvSpPr txBox="1"/>
          <p:nvPr/>
        </p:nvSpPr>
        <p:spPr>
          <a:xfrm>
            <a:off x="2895600" y="2370877"/>
            <a:ext cx="12801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None/>
            </a:pPr>
            <a:r>
              <a:rPr lang="en-US" sz="3600" b="1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2. User Interface Setup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Create a simple user interface with a text area to display conversation and a label for the current time.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US" sz="36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Bind keyboard events for functionality, including a </a:t>
            </a:r>
            <a:r>
              <a:rPr lang="en-US" sz="3600" i="0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fullscreen</a:t>
            </a:r>
            <a:r>
              <a:rPr lang="en-US" sz="3600" i="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 toggle.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B4BCB1-8538-4F05-997E-3C3C9F8E8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466" y="5295900"/>
            <a:ext cx="979306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6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98492-86CA-8CCA-B01A-B31E6A0F2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2C5AB8AB-B7E9-8926-FB96-EBA29B38B81D}"/>
              </a:ext>
            </a:extLst>
          </p:cNvPr>
          <p:cNvSpPr txBox="1"/>
          <p:nvPr/>
        </p:nvSpPr>
        <p:spPr>
          <a:xfrm>
            <a:off x="17176803" y="9210675"/>
            <a:ext cx="317396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7C794-7E69-0B7F-AE74-28B48B081329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E4482-0781-9B60-329D-0D26E884336B}"/>
              </a:ext>
            </a:extLst>
          </p:cNvPr>
          <p:cNvSpPr txBox="1"/>
          <p:nvPr/>
        </p:nvSpPr>
        <p:spPr>
          <a:xfrm>
            <a:off x="2895600" y="2370877"/>
            <a:ext cx="12801600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 Speech Recognition</a:t>
            </a:r>
            <a:endParaRPr lang="en-IN" sz="3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Utilize the </a:t>
            </a:r>
            <a:r>
              <a:rPr lang="en-IN" sz="36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SpeechRecognition</a:t>
            </a: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library to capture and interpret user voice commands.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CBA54A-13E5-0744-9C7A-9D87380617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2362" y="4609589"/>
            <a:ext cx="9344638" cy="434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FADCFF-39EC-8956-586C-508A1FCF3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7A1BCA13-2A21-BEBD-8E7E-9280E1386390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BCC7AB-8D6F-BBCE-39C0-DC3039DD2019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3F6F6A-4A0D-D3BE-4F99-96313CD2DA55}"/>
              </a:ext>
            </a:extLst>
          </p:cNvPr>
          <p:cNvSpPr txBox="1"/>
          <p:nvPr/>
        </p:nvSpPr>
        <p:spPr>
          <a:xfrm>
            <a:off x="2895600" y="2370877"/>
            <a:ext cx="12801600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4. Text-to-Speech Functionality</a:t>
            </a:r>
            <a:endParaRPr lang="en-IN" sz="3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the pyttsx3 library to allow the assistant to speak responses.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F0214E-4396-7A78-DE5F-3EAF49625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986" y="4660994"/>
            <a:ext cx="9559014" cy="411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7960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9BDA5-B391-EC64-7948-20EC520C2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07461F1D-D1E5-01B0-3BC1-E38548B9C8A0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689C1-F2B9-CD5B-0028-493819AD0BAB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46CF7-BEF6-884B-0C11-A91942F70E70}"/>
              </a:ext>
            </a:extLst>
          </p:cNvPr>
          <p:cNvSpPr txBox="1"/>
          <p:nvPr/>
        </p:nvSpPr>
        <p:spPr>
          <a:xfrm>
            <a:off x="2895600" y="2370877"/>
            <a:ext cx="12801600" cy="2545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5. Command Processing</a:t>
            </a:r>
          </a:p>
          <a:p>
            <a:pPr marL="571500" indent="-5715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user queries to execute specific tasks, such as accessing social media, providing schedules, and fetching news.</a:t>
            </a:r>
            <a:endParaRPr lang="en-IN" sz="3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FC0C3B-A8AC-4BB9-0C5F-9A0B2071CF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9505"/>
          <a:stretch/>
        </p:blipFill>
        <p:spPr>
          <a:xfrm>
            <a:off x="4953000" y="4806931"/>
            <a:ext cx="8458199" cy="451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5238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FF2B0-9F57-F99D-C303-525947934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A8D3F08A-F21B-B095-8ECD-336306C81562}"/>
              </a:ext>
            </a:extLst>
          </p:cNvPr>
          <p:cNvSpPr txBox="1"/>
          <p:nvPr/>
        </p:nvSpPr>
        <p:spPr>
          <a:xfrm>
            <a:off x="17176803" y="9210675"/>
            <a:ext cx="317395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95DFAE-AE54-EDB1-C3CD-EE17E8CB8126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9C08C4-2E66-FFCF-8501-C92E6CDE9984}"/>
              </a:ext>
            </a:extLst>
          </p:cNvPr>
          <p:cNvSpPr txBox="1"/>
          <p:nvPr/>
        </p:nvSpPr>
        <p:spPr>
          <a:xfrm>
            <a:off x="2895600" y="2370877"/>
            <a:ext cx="12801600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36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6. Fetching External Data</a:t>
            </a:r>
          </a:p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functions to retrieve weather information and news via API calls.</a:t>
            </a:r>
            <a:endParaRPr lang="en-IN" sz="3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7495D1-B0BF-03C7-4716-1F84280BF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8766" y="4533900"/>
            <a:ext cx="10698068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88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BE16F-198B-0C69-86D3-96D36A63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6998D69A-66AF-68E6-839F-6E6DC957369A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06326A-1311-0CF4-5AAA-87EF0520525C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Implementation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8BC620-280C-5FF4-9FF7-1E3B5B0E4B2E}"/>
              </a:ext>
            </a:extLst>
          </p:cNvPr>
          <p:cNvSpPr txBox="1"/>
          <p:nvPr/>
        </p:nvSpPr>
        <p:spPr>
          <a:xfrm>
            <a:off x="2895600" y="2370877"/>
            <a:ext cx="12801600" cy="19529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7. Main Loop and Execution</a:t>
            </a:r>
            <a:endParaRPr lang="en-IN" sz="3600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 the application running, continuously listening for user commands and responding appropriately.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BF262-9FD9-28E8-AA55-8271B455A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4764448"/>
            <a:ext cx="10183646" cy="289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6991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val 31">
            <a:extLst>
              <a:ext uri="{FF2B5EF4-FFF2-40B4-BE49-F238E27FC236}">
                <a16:creationId xmlns:a16="http://schemas.microsoft.com/office/drawing/2014/main" id="{69D82844-033D-44CF-7C57-D96072CAE28A}"/>
              </a:ext>
            </a:extLst>
          </p:cNvPr>
          <p:cNvSpPr/>
          <p:nvPr/>
        </p:nvSpPr>
        <p:spPr>
          <a:xfrm>
            <a:off x="6324600" y="818973"/>
            <a:ext cx="4724400" cy="1200328"/>
          </a:xfrm>
          <a:prstGeom prst="ellipse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4400" b="1" i="0" dirty="0">
                <a:solidFill>
                  <a:schemeClr val="bg1"/>
                </a:solidFill>
                <a:latin typeface="Arial Rounded MT Bold" panose="020F0704030504030204" pitchFamily="34" charset="0"/>
              </a:rPr>
              <a:t>CONTENTS</a:t>
            </a:r>
            <a:endParaRPr lang="en-IN" sz="4400" dirty="0">
              <a:solidFill>
                <a:schemeClr val="bg1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9CCB6ECE-8D20-A4F5-5643-75859C143372}"/>
              </a:ext>
            </a:extLst>
          </p:cNvPr>
          <p:cNvSpPr/>
          <p:nvPr/>
        </p:nvSpPr>
        <p:spPr>
          <a:xfrm>
            <a:off x="2573596" y="24765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01</a:t>
            </a:r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AB33AD48-F8B9-0BA9-26FB-86AC5B7C9C4E}"/>
              </a:ext>
            </a:extLst>
          </p:cNvPr>
          <p:cNvSpPr/>
          <p:nvPr/>
        </p:nvSpPr>
        <p:spPr>
          <a:xfrm>
            <a:off x="2573597" y="37719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02</a:t>
            </a:r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47206E02-24EF-0FA6-79B4-9A60CB0C6947}"/>
              </a:ext>
            </a:extLst>
          </p:cNvPr>
          <p:cNvSpPr/>
          <p:nvPr/>
        </p:nvSpPr>
        <p:spPr>
          <a:xfrm>
            <a:off x="2573596" y="51435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03</a:t>
            </a:r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C714EA6E-29BF-41F0-8116-8B972FA4EB2A}"/>
              </a:ext>
            </a:extLst>
          </p:cNvPr>
          <p:cNvSpPr/>
          <p:nvPr/>
        </p:nvSpPr>
        <p:spPr>
          <a:xfrm>
            <a:off x="2573597" y="65151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321BA543-8D11-60E5-9521-F6654B790A14}"/>
              </a:ext>
            </a:extLst>
          </p:cNvPr>
          <p:cNvSpPr/>
          <p:nvPr/>
        </p:nvSpPr>
        <p:spPr>
          <a:xfrm>
            <a:off x="2544098" y="8018502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05</a:t>
            </a:r>
          </a:p>
        </p:txBody>
      </p:sp>
      <p:sp>
        <p:nvSpPr>
          <p:cNvPr id="38" name="Flowchart: Connector 37">
            <a:extLst>
              <a:ext uri="{FF2B5EF4-FFF2-40B4-BE49-F238E27FC236}">
                <a16:creationId xmlns:a16="http://schemas.microsoft.com/office/drawing/2014/main" id="{83AF88AF-6C8C-4433-52BB-DA043AD89F70}"/>
              </a:ext>
            </a:extLst>
          </p:cNvPr>
          <p:cNvSpPr/>
          <p:nvPr/>
        </p:nvSpPr>
        <p:spPr>
          <a:xfrm>
            <a:off x="9630699" y="2532102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06</a:t>
            </a:r>
          </a:p>
        </p:txBody>
      </p:sp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85877159-CAA0-7A42-244E-3C07EB5439E5}"/>
              </a:ext>
            </a:extLst>
          </p:cNvPr>
          <p:cNvSpPr/>
          <p:nvPr/>
        </p:nvSpPr>
        <p:spPr>
          <a:xfrm>
            <a:off x="9630698" y="3903702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07</a:t>
            </a:r>
          </a:p>
        </p:txBody>
      </p:sp>
      <p:sp>
        <p:nvSpPr>
          <p:cNvPr id="40" name="Flowchart: Connector 39">
            <a:extLst>
              <a:ext uri="{FF2B5EF4-FFF2-40B4-BE49-F238E27FC236}">
                <a16:creationId xmlns:a16="http://schemas.microsoft.com/office/drawing/2014/main" id="{6B42D00B-E8A2-56C0-2EE6-FB6068760D48}"/>
              </a:ext>
            </a:extLst>
          </p:cNvPr>
          <p:cNvSpPr/>
          <p:nvPr/>
        </p:nvSpPr>
        <p:spPr>
          <a:xfrm>
            <a:off x="9630699" y="52959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08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A83C16-39C9-9572-788D-3471A011B6C7}"/>
              </a:ext>
            </a:extLst>
          </p:cNvPr>
          <p:cNvSpPr txBox="1"/>
          <p:nvPr/>
        </p:nvSpPr>
        <p:spPr>
          <a:xfrm>
            <a:off x="3688352" y="2572434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ABSTRACT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466894B-DEC7-5E2F-C13E-1BE3488B9C41}"/>
              </a:ext>
            </a:extLst>
          </p:cNvPr>
          <p:cNvSpPr txBox="1"/>
          <p:nvPr/>
        </p:nvSpPr>
        <p:spPr>
          <a:xfrm>
            <a:off x="3669894" y="3887569"/>
            <a:ext cx="4038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4CC1FF-B2A1-2480-ECD5-40A46849C43B}"/>
              </a:ext>
            </a:extLst>
          </p:cNvPr>
          <p:cNvSpPr txBox="1"/>
          <p:nvPr/>
        </p:nvSpPr>
        <p:spPr>
          <a:xfrm>
            <a:off x="3669893" y="5259169"/>
            <a:ext cx="5474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LITERATURE REVIEW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3530F48-9C28-67FD-9C6D-07CD084D226C}"/>
              </a:ext>
            </a:extLst>
          </p:cNvPr>
          <p:cNvSpPr txBox="1"/>
          <p:nvPr/>
        </p:nvSpPr>
        <p:spPr>
          <a:xfrm>
            <a:off x="3669894" y="6515100"/>
            <a:ext cx="4038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RESEARCH METHODOLOGY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99FDFF1-A407-A836-1355-E52B1892C6BD}"/>
              </a:ext>
            </a:extLst>
          </p:cNvPr>
          <p:cNvSpPr txBox="1"/>
          <p:nvPr/>
        </p:nvSpPr>
        <p:spPr>
          <a:xfrm>
            <a:off x="10726996" y="2647771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PROJECT DESIG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C5A8B0F-BABC-0F43-9B6B-C5D6BDDD7D5C}"/>
              </a:ext>
            </a:extLst>
          </p:cNvPr>
          <p:cNvSpPr txBox="1"/>
          <p:nvPr/>
        </p:nvSpPr>
        <p:spPr>
          <a:xfrm>
            <a:off x="3640396" y="8039100"/>
            <a:ext cx="45892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PROJECT REQUIREMENTS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D22382B-0FC5-DC1A-84D9-F5A45F10B54D}"/>
              </a:ext>
            </a:extLst>
          </p:cNvPr>
          <p:cNvSpPr txBox="1"/>
          <p:nvPr/>
        </p:nvSpPr>
        <p:spPr>
          <a:xfrm>
            <a:off x="10726996" y="3848100"/>
            <a:ext cx="43606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PROJECT IMPLEMENTATION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0EB2E-477F-B703-184B-99DEC7D2AB12}"/>
              </a:ext>
            </a:extLst>
          </p:cNvPr>
          <p:cNvSpPr txBox="1"/>
          <p:nvPr/>
        </p:nvSpPr>
        <p:spPr>
          <a:xfrm>
            <a:off x="10744200" y="54115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PROJECT RESULT</a:t>
            </a:r>
          </a:p>
        </p:txBody>
      </p:sp>
      <p:sp>
        <p:nvSpPr>
          <p:cNvPr id="53" name="Flowchart: Connector 52">
            <a:extLst>
              <a:ext uri="{FF2B5EF4-FFF2-40B4-BE49-F238E27FC236}">
                <a16:creationId xmlns:a16="http://schemas.microsoft.com/office/drawing/2014/main" id="{98EFE986-2D9E-B44B-AF93-56C14D5D0212}"/>
              </a:ext>
            </a:extLst>
          </p:cNvPr>
          <p:cNvSpPr/>
          <p:nvPr/>
        </p:nvSpPr>
        <p:spPr>
          <a:xfrm>
            <a:off x="9630699" y="66675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09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D5CCB67-F2F2-69CF-E5F3-93DAF6DCF168}"/>
              </a:ext>
            </a:extLst>
          </p:cNvPr>
          <p:cNvSpPr txBox="1"/>
          <p:nvPr/>
        </p:nvSpPr>
        <p:spPr>
          <a:xfrm>
            <a:off x="10744200" y="67831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FUTURE SCOPE</a:t>
            </a:r>
          </a:p>
        </p:txBody>
      </p:sp>
      <p:sp>
        <p:nvSpPr>
          <p:cNvPr id="55" name="Flowchart: Connector 54">
            <a:extLst>
              <a:ext uri="{FF2B5EF4-FFF2-40B4-BE49-F238E27FC236}">
                <a16:creationId xmlns:a16="http://schemas.microsoft.com/office/drawing/2014/main" id="{3D3EB94E-97FB-A779-7E48-C7B8B00F7E0B}"/>
              </a:ext>
            </a:extLst>
          </p:cNvPr>
          <p:cNvSpPr/>
          <p:nvPr/>
        </p:nvSpPr>
        <p:spPr>
          <a:xfrm>
            <a:off x="9630699" y="7962900"/>
            <a:ext cx="943897" cy="838200"/>
          </a:xfrm>
          <a:prstGeom prst="flowChartConnector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latin typeface="Baguet Script" panose="00000500000000000000" pitchFamily="2" charset="0"/>
              </a:rPr>
              <a:t>09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5F85723-9AF3-C40A-52CA-E72553433FFE}"/>
              </a:ext>
            </a:extLst>
          </p:cNvPr>
          <p:cNvSpPr txBox="1"/>
          <p:nvPr/>
        </p:nvSpPr>
        <p:spPr>
          <a:xfrm>
            <a:off x="10744200" y="8078569"/>
            <a:ext cx="464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Arial Rounded MT Bold" panose="020F0704030504030204" pitchFamily="34" charset="0"/>
              </a:rPr>
              <a:t>CONCLUSION</a:t>
            </a:r>
          </a:p>
        </p:txBody>
      </p:sp>
      <p:sp>
        <p:nvSpPr>
          <p:cNvPr id="57" name="TextBox 6">
            <a:extLst>
              <a:ext uri="{FF2B5EF4-FFF2-40B4-BE49-F238E27FC236}">
                <a16:creationId xmlns:a16="http://schemas.microsoft.com/office/drawing/2014/main" id="{8E2D14D7-6EF6-9F86-7C54-ED31AB74B85C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2A3B7-BB27-1A4D-89E9-38C616688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347FC7A-9F8A-5770-331E-7A3BF4D993C8}"/>
              </a:ext>
            </a:extLst>
          </p:cNvPr>
          <p:cNvSpPr txBox="1"/>
          <p:nvPr/>
        </p:nvSpPr>
        <p:spPr>
          <a:xfrm>
            <a:off x="17181612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19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A23A07-66AF-E6E9-F8FE-DA1DD48900E9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Result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1E15FC-48C7-47A2-9D17-E3A45B9DC2AA}"/>
              </a:ext>
            </a:extLst>
          </p:cNvPr>
          <p:cNvSpPr txBox="1"/>
          <p:nvPr/>
        </p:nvSpPr>
        <p:spPr>
          <a:xfrm>
            <a:off x="2895600" y="2370877"/>
            <a:ext cx="12801600" cy="2018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Successfully built a voice assistant capable of: 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Responding to queries (e.g., "tell me a joke", "what's the weather").</a:t>
            </a:r>
            <a:endParaRPr lang="en-IN" sz="54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61F446-237A-7DA7-3B2C-789F70486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5090" y="4573648"/>
            <a:ext cx="11197819" cy="4721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6397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7E99E-3A23-E1ED-F5C3-6E8B6ECA5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4FDD1D2-7791-1EAA-6190-4A4F087D0155}"/>
              </a:ext>
            </a:extLst>
          </p:cNvPr>
          <p:cNvSpPr txBox="1"/>
          <p:nvPr/>
        </p:nvSpPr>
        <p:spPr>
          <a:xfrm>
            <a:off x="17181611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059170-BE7D-37E9-7DF9-AF3D7AFD4CF9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Result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E3A0FA-8FF4-EE1F-275B-0BC967DFC9F7}"/>
              </a:ext>
            </a:extLst>
          </p:cNvPr>
          <p:cNvSpPr txBox="1"/>
          <p:nvPr/>
        </p:nvSpPr>
        <p:spPr>
          <a:xfrm>
            <a:off x="2895600" y="2370877"/>
            <a:ext cx="12801600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Managing schedules and opening applications.</a:t>
            </a:r>
            <a:endParaRPr lang="en-IN" sz="54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48A613-AC3A-7C00-33D0-CDAF524FE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1280" y="3397647"/>
            <a:ext cx="11093039" cy="5813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05730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AAA26-E805-6704-9D7D-7FDC2EFA6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991A65A3-9390-EE60-930F-CB536B0721A7}"/>
              </a:ext>
            </a:extLst>
          </p:cNvPr>
          <p:cNvSpPr txBox="1"/>
          <p:nvPr/>
        </p:nvSpPr>
        <p:spPr>
          <a:xfrm>
            <a:off x="17181611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DD433E-6AD6-956F-03D7-998DB0F5B3E9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Result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8FDE6D-716C-66D2-951E-37A771BDC342}"/>
              </a:ext>
            </a:extLst>
          </p:cNvPr>
          <p:cNvSpPr txBox="1"/>
          <p:nvPr/>
        </p:nvSpPr>
        <p:spPr>
          <a:xfrm>
            <a:off x="2895600" y="2370877"/>
            <a:ext cx="12801600" cy="125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Displaying responses in a GUI and monitoring system conditions.</a:t>
            </a:r>
            <a:endParaRPr lang="en-IN" sz="54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D68D05-AA59-7967-C411-EA6264CEFE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643" y="3809017"/>
            <a:ext cx="10283513" cy="540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0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4DFDB-01B1-FBB2-7BF0-55956E431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D37DDF1B-3BD0-E6D7-A71F-D88CE5CE1D24}"/>
              </a:ext>
            </a:extLst>
          </p:cNvPr>
          <p:cNvSpPr txBox="1"/>
          <p:nvPr/>
        </p:nvSpPr>
        <p:spPr>
          <a:xfrm>
            <a:off x="17181611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8206D6-8352-9F56-F2CA-6AE6930CB168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Result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BADC5-B010-09DD-B42A-85AC139D73D6}"/>
              </a:ext>
            </a:extLst>
          </p:cNvPr>
          <p:cNvSpPr txBox="1"/>
          <p:nvPr/>
        </p:nvSpPr>
        <p:spPr>
          <a:xfrm>
            <a:off x="2895600" y="2370877"/>
            <a:ext cx="12801600" cy="1257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By giving command as open calculator displaying that calculator.</a:t>
            </a:r>
            <a:endParaRPr lang="en-IN" sz="5400" b="1" kern="100" dirty="0"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E4BFF-FA54-80EC-6A15-3E3D904E4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71704"/>
            <a:ext cx="11277600" cy="570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13790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AACC22-7E28-B084-641C-78E83F6B5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E59D3ED3-45EA-0570-B52C-544D0932421E}"/>
              </a:ext>
            </a:extLst>
          </p:cNvPr>
          <p:cNvSpPr txBox="1"/>
          <p:nvPr/>
        </p:nvSpPr>
        <p:spPr>
          <a:xfrm>
            <a:off x="17186420" y="9210675"/>
            <a:ext cx="298159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F25A59-00A5-8705-6367-B109C4DED560}"/>
              </a:ext>
            </a:extLst>
          </p:cNvPr>
          <p:cNvSpPr txBox="1"/>
          <p:nvPr/>
        </p:nvSpPr>
        <p:spPr>
          <a:xfrm>
            <a:off x="4038600" y="991557"/>
            <a:ext cx="10058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Project Result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7D68D4-A754-4A21-F58F-298AA3357628}"/>
              </a:ext>
            </a:extLst>
          </p:cNvPr>
          <p:cNvSpPr txBox="1"/>
          <p:nvPr/>
        </p:nvSpPr>
        <p:spPr>
          <a:xfrm>
            <a:off x="2895600" y="2370877"/>
            <a:ext cx="12801600" cy="38951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44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</a:t>
            </a:r>
            <a:r>
              <a:rPr lang="en-IN" sz="4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sz="4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recognition accuracy: ~85% in quiet environments.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sz="44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Response time: &lt;2 seconds for most commands.</a:t>
            </a:r>
          </a:p>
        </p:txBody>
      </p:sp>
    </p:spTree>
    <p:extLst>
      <p:ext uri="{BB962C8B-B14F-4D97-AF65-F5344CB8AC3E}">
        <p14:creationId xmlns:p14="http://schemas.microsoft.com/office/powerpoint/2010/main" val="40172530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68A33C-4A19-D8A2-81AB-5156A27ED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77DB42E-939F-702E-9D0E-46959AA6FB0F}"/>
              </a:ext>
            </a:extLst>
          </p:cNvPr>
          <p:cNvSpPr txBox="1"/>
          <p:nvPr/>
        </p:nvSpPr>
        <p:spPr>
          <a:xfrm>
            <a:off x="17186420" y="9210675"/>
            <a:ext cx="29816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52AE3E-1AAC-1571-123D-A518E9DE295B}"/>
              </a:ext>
            </a:extLst>
          </p:cNvPr>
          <p:cNvSpPr txBox="1"/>
          <p:nvPr/>
        </p:nvSpPr>
        <p:spPr>
          <a:xfrm>
            <a:off x="6629400" y="1461581"/>
            <a:ext cx="47244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Conclusion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C9D52-65EA-0027-8F25-F3371764BBDA}"/>
              </a:ext>
            </a:extLst>
          </p:cNvPr>
          <p:cNvSpPr txBox="1"/>
          <p:nvPr/>
        </p:nvSpPr>
        <p:spPr>
          <a:xfrm>
            <a:off x="1600200" y="2781300"/>
            <a:ext cx="14630400" cy="5646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project demonstrates the feasibility of creating a lightweight, feature-rich voice assistant using Python.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bridges academic needs (e.g., timetable management) with general utility (e.g., news, weather).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Limitations include dependency on internet connectivity and occasional speech recognition errors in noisy settings.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 the goal of enhancing productivity through an AI-driven tool.</a:t>
            </a:r>
          </a:p>
        </p:txBody>
      </p:sp>
    </p:spTree>
    <p:extLst>
      <p:ext uri="{BB962C8B-B14F-4D97-AF65-F5344CB8AC3E}">
        <p14:creationId xmlns:p14="http://schemas.microsoft.com/office/powerpoint/2010/main" val="3741630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712C1-8364-EFEA-99D1-3C87BF27A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84A3693F-32F0-C59E-1CB5-882F98AA3D32}"/>
              </a:ext>
            </a:extLst>
          </p:cNvPr>
          <p:cNvSpPr txBox="1"/>
          <p:nvPr/>
        </p:nvSpPr>
        <p:spPr>
          <a:xfrm>
            <a:off x="17181611" y="9210675"/>
            <a:ext cx="307777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90D001-6C1E-C279-E390-82B628A344A4}"/>
              </a:ext>
            </a:extLst>
          </p:cNvPr>
          <p:cNvSpPr txBox="1"/>
          <p:nvPr/>
        </p:nvSpPr>
        <p:spPr>
          <a:xfrm>
            <a:off x="6324600" y="1004381"/>
            <a:ext cx="57912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Future Scope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75D5C6A-E1F9-0384-7542-078E0A34F3AD}"/>
              </a:ext>
            </a:extLst>
          </p:cNvPr>
          <p:cNvSpPr txBox="1"/>
          <p:nvPr/>
        </p:nvSpPr>
        <p:spPr>
          <a:xfrm>
            <a:off x="1981200" y="2171700"/>
            <a:ext cx="14630400" cy="6510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Enhancements</a:t>
            </a: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multilingual support for broader accessibility.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Integrate with mobile devices or cloud platforms.</a:t>
            </a:r>
          </a:p>
          <a:p>
            <a:pPr marL="1485900" lvl="2" indent="-571500">
              <a:lnSpc>
                <a:spcPct val="107000"/>
              </a:lnSpc>
              <a:spcAft>
                <a:spcPts val="800"/>
              </a:spcAft>
              <a:buSzPct val="120000"/>
              <a:buFont typeface="Arial" panose="020B0604020202020204" pitchFamily="34" charset="0"/>
              <a:buChar char="•"/>
              <a:tabLst>
                <a:tab pos="13716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 NLP model with larger datasets for better accuracy.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Applications</a:t>
            </a: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Extend to smart home control or educational tutoring systems.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SzPts val="1000"/>
              <a:tabLst>
                <a:tab pos="914400" algn="l"/>
              </a:tabLst>
            </a:pPr>
            <a:r>
              <a:rPr lang="en-IN" sz="40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Research</a:t>
            </a: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Explore real-time learning capabilities to adapt to user preferences over time.</a:t>
            </a:r>
          </a:p>
        </p:txBody>
      </p:sp>
    </p:spTree>
    <p:extLst>
      <p:ext uri="{BB962C8B-B14F-4D97-AF65-F5344CB8AC3E}">
        <p14:creationId xmlns:p14="http://schemas.microsoft.com/office/powerpoint/2010/main" val="27628471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42551" y="4781772"/>
            <a:ext cx="7312717" cy="1108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20"/>
              </a:lnSpc>
            </a:pPr>
            <a:r>
              <a:rPr lang="en-US" sz="13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Thank</a:t>
            </a:r>
            <a:r>
              <a:rPr lang="en-US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 You</a:t>
            </a:r>
          </a:p>
        </p:txBody>
      </p:sp>
      <p:sp>
        <p:nvSpPr>
          <p:cNvPr id="5" name="Freeform 5" descr="an isometric lined paper airplane"/>
          <p:cNvSpPr/>
          <p:nvPr/>
        </p:nvSpPr>
        <p:spPr>
          <a:xfrm>
            <a:off x="9854137" y="3018272"/>
            <a:ext cx="7411325" cy="4635447"/>
          </a:xfrm>
          <a:custGeom>
            <a:avLst/>
            <a:gdLst/>
            <a:ahLst/>
            <a:cxnLst/>
            <a:rect l="l" t="t" r="r" b="b"/>
            <a:pathLst>
              <a:path w="7411325" h="4635447">
                <a:moveTo>
                  <a:pt x="0" y="0"/>
                </a:moveTo>
                <a:lnTo>
                  <a:pt x="7411325" y="0"/>
                </a:lnTo>
                <a:lnTo>
                  <a:pt x="7411325" y="4635447"/>
                </a:lnTo>
                <a:lnTo>
                  <a:pt x="0" y="463544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 descr="an isometric lined paper airplane"/>
          <p:cNvSpPr/>
          <p:nvPr/>
        </p:nvSpPr>
        <p:spPr>
          <a:xfrm>
            <a:off x="8665100" y="8613636"/>
            <a:ext cx="4338720" cy="2713672"/>
          </a:xfrm>
          <a:custGeom>
            <a:avLst/>
            <a:gdLst/>
            <a:ahLst/>
            <a:cxnLst/>
            <a:rect l="l" t="t" r="r" b="b"/>
            <a:pathLst>
              <a:path w="4338720" h="2713672">
                <a:moveTo>
                  <a:pt x="0" y="0"/>
                </a:moveTo>
                <a:lnTo>
                  <a:pt x="4338720" y="0"/>
                </a:lnTo>
                <a:lnTo>
                  <a:pt x="4338720" y="2713671"/>
                </a:lnTo>
                <a:lnTo>
                  <a:pt x="0" y="2713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 descr="an isometric lined paper airplane"/>
          <p:cNvSpPr/>
          <p:nvPr/>
        </p:nvSpPr>
        <p:spPr>
          <a:xfrm>
            <a:off x="13976014" y="7483497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 descr="an isometric lined paper airplane"/>
          <p:cNvSpPr/>
          <p:nvPr/>
        </p:nvSpPr>
        <p:spPr>
          <a:xfrm>
            <a:off x="13320348" y="712171"/>
            <a:ext cx="3289448" cy="2057400"/>
          </a:xfrm>
          <a:custGeom>
            <a:avLst/>
            <a:gdLst/>
            <a:ahLst/>
            <a:cxnLst/>
            <a:rect l="l" t="t" r="r" b="b"/>
            <a:pathLst>
              <a:path w="3289448" h="2057400">
                <a:moveTo>
                  <a:pt x="0" y="0"/>
                </a:moveTo>
                <a:lnTo>
                  <a:pt x="3289448" y="0"/>
                </a:lnTo>
                <a:lnTo>
                  <a:pt x="3289448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7186420" y="9210675"/>
            <a:ext cx="298159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25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63A0A-20F8-8BDE-DE2D-8EF4C8D33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61DFB93-FEB7-6581-0868-99E94C9D1EC0}"/>
              </a:ext>
            </a:extLst>
          </p:cNvPr>
          <p:cNvSpPr txBox="1"/>
          <p:nvPr/>
        </p:nvSpPr>
        <p:spPr>
          <a:xfrm>
            <a:off x="6705600" y="952500"/>
            <a:ext cx="5105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ABSTRACT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B98102-8837-D69C-F683-2FFD8F28124E}"/>
              </a:ext>
            </a:extLst>
          </p:cNvPr>
          <p:cNvSpPr txBox="1"/>
          <p:nvPr/>
        </p:nvSpPr>
        <p:spPr>
          <a:xfrm>
            <a:off x="1295400" y="2247900"/>
            <a:ext cx="14859000" cy="6900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presents an intelligent voice assistant developed using Python, leveraging natural language processing (NLP) and machine learning techniques.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assistant can perform tasks such as fetching news, providing weather updates, managing schedules, opening applications, and engaging in basic conversations.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include voice recognition, text-to-speech conversion, and integration with external APIs for real-time data.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goal is to create an</a:t>
            </a:r>
            <a:r>
              <a:rPr lang="en-IN" sz="3600" kern="100" dirty="0"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demonstrate a user-friendly, interactive assistant capable of enhancing productivity and user experience.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9E50A27E-BF32-6EA0-876C-CB704984980F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03572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7256151" y="9210675"/>
            <a:ext cx="158698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E07161B-778D-1627-5412-91AC291FDB38}"/>
              </a:ext>
            </a:extLst>
          </p:cNvPr>
          <p:cNvSpPr txBox="1"/>
          <p:nvPr/>
        </p:nvSpPr>
        <p:spPr>
          <a:xfrm>
            <a:off x="5410200" y="1181100"/>
            <a:ext cx="716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D2DA3E-8054-EB62-529F-32390EBD120F}"/>
              </a:ext>
            </a:extLst>
          </p:cNvPr>
          <p:cNvSpPr txBox="1"/>
          <p:nvPr/>
        </p:nvSpPr>
        <p:spPr>
          <a:xfrm>
            <a:off x="1524000" y="2552700"/>
            <a:ext cx="14478000" cy="6305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assistants are becoming integral to modern technology, aiding in daily tasks and improving efficiency.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project aims to design a customizable voice assistant tailored for academic and personal use.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Built using Python, it integrates libraries like pyttsx3 for text-to-speech, </a:t>
            </a:r>
            <a:r>
              <a:rPr lang="en-IN" sz="40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speech_recognition</a:t>
            </a: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voice input, and </a:t>
            </a:r>
            <a:r>
              <a:rPr lang="en-IN" sz="4000" kern="100" dirty="0" err="1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tensorflow</a:t>
            </a: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NLP.</a:t>
            </a:r>
          </a:p>
          <a:p>
            <a:pPr marL="914400" lvl="1" indent="-4572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40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Motivation: To explore AI-driven solutions and provide a practical tool for students and professionals.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8FAE7-0853-EEC4-49AD-F80CAE934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75FF7E5C-8709-D2F1-F262-B24BE8530353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D392E-66BB-E9FF-7498-5DE759B0D826}"/>
              </a:ext>
            </a:extLst>
          </p:cNvPr>
          <p:cNvSpPr txBox="1"/>
          <p:nvPr/>
        </p:nvSpPr>
        <p:spPr>
          <a:xfrm>
            <a:off x="4267200" y="952500"/>
            <a:ext cx="929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05D552-1B32-6557-CC46-A02948CD00B8}"/>
              </a:ext>
            </a:extLst>
          </p:cNvPr>
          <p:cNvSpPr txBox="1"/>
          <p:nvPr/>
        </p:nvSpPr>
        <p:spPr>
          <a:xfrm>
            <a:off x="1524000" y="2281621"/>
            <a:ext cx="14478000" cy="7251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https://www.researchgate.net/publication/341162049_Population-Specific_Genetic_and_Expression_Differentiation_in_Europeans</a:t>
            </a:r>
            <a:endParaRPr lang="en-US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Speech Recognition using Deep Learning: A Survey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reviews various deep learning approaches for speech recognition, highlighting advancements and challenges in the field.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https://ieeexplore.ieee.org/document/9443964</a:t>
            </a:r>
            <a:endParaRPr lang="en-US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Comprehensive Review on Intent Recognition for Voice Assistants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study examines different techniques for intent recognition in voice assistants, focusing on the effectiveness of various machine learning models.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https://aclanthology.org/D19-1057.pdf</a:t>
            </a:r>
            <a:endParaRPr lang="en-US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NLP Techniques for Building Conversational Agents: A Survey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surveys natural language processing techniques essential for developing conversational agents, discussing their applications and future directions.</a:t>
            </a:r>
          </a:p>
        </p:txBody>
      </p:sp>
    </p:spTree>
    <p:extLst>
      <p:ext uri="{BB962C8B-B14F-4D97-AF65-F5344CB8AC3E}">
        <p14:creationId xmlns:p14="http://schemas.microsoft.com/office/powerpoint/2010/main" val="41415812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31B09-AFD5-E8C4-6BCA-241522162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30E92F9A-BF8E-1CEA-90A4-240B42A5BACA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25FBB0-0E6B-C4C2-20DF-372DA7467E93}"/>
              </a:ext>
            </a:extLst>
          </p:cNvPr>
          <p:cNvSpPr txBox="1"/>
          <p:nvPr/>
        </p:nvSpPr>
        <p:spPr>
          <a:xfrm>
            <a:off x="4267200" y="952500"/>
            <a:ext cx="9296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>
                <a:solidFill>
                  <a:schemeClr val="accent2">
                    <a:lumMod val="50000"/>
                  </a:schemeClr>
                </a:solidFill>
                <a:latin typeface="Arial Rounded MT Bold" panose="020F0704030504030204" pitchFamily="34" charset="0"/>
              </a:rPr>
              <a:t>LITERATURE REVIEW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7A9919-D700-A074-261D-4FE2616A4B35}"/>
              </a:ext>
            </a:extLst>
          </p:cNvPr>
          <p:cNvSpPr txBox="1"/>
          <p:nvPr/>
        </p:nvSpPr>
        <p:spPr>
          <a:xfrm>
            <a:off x="1524000" y="2281621"/>
            <a:ext cx="14478000" cy="4996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https://dl.acm.org/doi/abs/10.1145/3487360.3487428</a:t>
            </a:r>
            <a:endParaRPr lang="en-US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Designing a Voice Assistant for Interactive Learning Experiences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research explores the design and implementation of a voice assistant aimed at enhancing user engagement and learning in educational contexts.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kern="100" dirty="0">
                <a:solidFill>
                  <a:schemeClr val="accent2">
                    <a:lumMod val="75000"/>
                  </a:schemeClr>
                </a:solidFill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https://www.sciencedirect.com/science/article/abs/pii/S1877050918305348</a:t>
            </a:r>
            <a:endParaRPr lang="en-US" kern="100" dirty="0">
              <a:solidFill>
                <a:schemeClr val="accent2">
                  <a:lumMod val="75000"/>
                </a:schemeClr>
              </a:solidFill>
              <a:effectLst/>
              <a:latin typeface="Aptos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b="1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APIs: Important Architectural Decisions in Music Assistant Design</a:t>
            </a:r>
          </a:p>
          <a:p>
            <a:pPr lvl="1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tabLst>
                <a:tab pos="914400" algn="l"/>
              </a:tabLst>
            </a:pPr>
            <a:r>
              <a:rPr lang="en-US" sz="3200" kern="100" dirty="0">
                <a:effectLst/>
                <a:latin typeface="Aptos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paper discusses the crucial architectural decisions involved in the design of music assistants, emphasizing the role of APIs in functionality and user experience.</a:t>
            </a:r>
          </a:p>
        </p:txBody>
      </p:sp>
    </p:spTree>
    <p:extLst>
      <p:ext uri="{BB962C8B-B14F-4D97-AF65-F5344CB8AC3E}">
        <p14:creationId xmlns:p14="http://schemas.microsoft.com/office/powerpoint/2010/main" val="27696387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92B6F-E37A-C30F-48D6-103C23CE9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413C14B4-31E0-59E3-4918-7BB63BBBDE28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6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967107-AAF7-5211-8D13-BFAECDF5B056}"/>
              </a:ext>
            </a:extLst>
          </p:cNvPr>
          <p:cNvSpPr txBox="1"/>
          <p:nvPr/>
        </p:nvSpPr>
        <p:spPr>
          <a:xfrm>
            <a:off x="850490" y="4686300"/>
            <a:ext cx="10820400" cy="3152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5400" dirty="0">
                <a:solidFill>
                  <a:schemeClr val="tx1">
                    <a:lumMod val="95000"/>
                    <a:lumOff val="5000"/>
                  </a:schemeClr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EXISTING METHODOLOGY</a:t>
            </a:r>
          </a:p>
          <a:p>
            <a:pPr marL="685800" indent="-685800" algn="l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sz="5400" dirty="0">
                <a:latin typeface="Arial Rounded MT Bold" panose="020F0704030504030204" pitchFamily="34" charset="0"/>
              </a:rPr>
              <a:t>PROPOSED METHODOLOGY</a:t>
            </a:r>
          </a:p>
        </p:txBody>
      </p:sp>
      <p:sp>
        <p:nvSpPr>
          <p:cNvPr id="2" name="Freeform 3" descr="an isometric lined bar graph">
            <a:extLst>
              <a:ext uri="{FF2B5EF4-FFF2-40B4-BE49-F238E27FC236}">
                <a16:creationId xmlns:a16="http://schemas.microsoft.com/office/drawing/2014/main" id="{F0FB80D3-E1AF-F0CA-BF00-433A515B31F4}"/>
              </a:ext>
            </a:extLst>
          </p:cNvPr>
          <p:cNvSpPr/>
          <p:nvPr/>
        </p:nvSpPr>
        <p:spPr>
          <a:xfrm>
            <a:off x="10668000" y="2657475"/>
            <a:ext cx="6156158" cy="6553200"/>
          </a:xfrm>
          <a:custGeom>
            <a:avLst/>
            <a:gdLst/>
            <a:ahLst/>
            <a:cxnLst/>
            <a:rect l="l" t="t" r="r" b="b"/>
            <a:pathLst>
              <a:path w="2332479" h="2349566">
                <a:moveTo>
                  <a:pt x="0" y="0"/>
                </a:moveTo>
                <a:lnTo>
                  <a:pt x="2332479" y="0"/>
                </a:lnTo>
                <a:lnTo>
                  <a:pt x="2332479" y="2349566"/>
                </a:lnTo>
                <a:lnTo>
                  <a:pt x="0" y="2349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1E1B9-29C7-6B43-A50E-3D6227131491}"/>
              </a:ext>
            </a:extLst>
          </p:cNvPr>
          <p:cNvSpPr txBox="1"/>
          <p:nvPr/>
        </p:nvSpPr>
        <p:spPr>
          <a:xfrm>
            <a:off x="1752600" y="1790700"/>
            <a:ext cx="1082040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8800" b="1" dirty="0">
                <a:solidFill>
                  <a:schemeClr val="accent2">
                    <a:lumMod val="50000"/>
                  </a:schemeClr>
                </a:solidFill>
                <a:effectLst/>
                <a:latin typeface="Arial Rounded MT Bold" panose="020F0704030504030204" pitchFamily="34" charset="0"/>
                <a:ea typeface="Calibri" panose="020F0502020204030204" pitchFamily="34" charset="0"/>
              </a:rPr>
              <a:t>Research Methodology</a:t>
            </a:r>
            <a:endParaRPr lang="en-IN" sz="8800" dirty="0">
              <a:solidFill>
                <a:schemeClr val="accent2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2946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7D156-E1D8-8A3C-0577-CA638EDB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BB612440-6C7C-1D1A-4FC8-B2CC0B995452}"/>
              </a:ext>
            </a:extLst>
          </p:cNvPr>
          <p:cNvSpPr txBox="1"/>
          <p:nvPr/>
        </p:nvSpPr>
        <p:spPr>
          <a:xfrm>
            <a:off x="17256151" y="9210675"/>
            <a:ext cx="158698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C7DA7-F7BD-ECF5-A639-CE7BE2215FC6}"/>
              </a:ext>
            </a:extLst>
          </p:cNvPr>
          <p:cNvSpPr txBox="1"/>
          <p:nvPr/>
        </p:nvSpPr>
        <p:spPr>
          <a:xfrm>
            <a:off x="3505200" y="991557"/>
            <a:ext cx="118110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60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EXISTING METHODOLOGY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2A8D7B-CCE6-723E-41F4-84034181013B}"/>
              </a:ext>
            </a:extLst>
          </p:cNvPr>
          <p:cNvSpPr txBox="1"/>
          <p:nvPr/>
        </p:nvSpPr>
        <p:spPr>
          <a:xfrm>
            <a:off x="1524000" y="2281621"/>
            <a:ext cx="14478000" cy="6307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Basic Voice Recognition: </a:t>
            </a: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Uses old technology that relies on fixed models to understand spoken words. Struggles with different accents and requires a lot of training data.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Rule-Based Assistants: </a:t>
            </a: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Follows a strict set of commands. Responds only if a known command is used, making them less flexible.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Simple Machine Learning: </a:t>
            </a: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Uses basic techniques to recognize user intents but struggles with complex or unclear requests.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6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Using Predefined APIs: </a:t>
            </a:r>
            <a:r>
              <a:rPr lang="en-US" sz="36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Relies on outside services (like Google Assistant API) for tasks, limiting customization options.</a:t>
            </a:r>
          </a:p>
        </p:txBody>
      </p:sp>
    </p:spTree>
    <p:extLst>
      <p:ext uri="{BB962C8B-B14F-4D97-AF65-F5344CB8AC3E}">
        <p14:creationId xmlns:p14="http://schemas.microsoft.com/office/powerpoint/2010/main" val="4230006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018C8-7F48-D621-D5D5-33AD79EB4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>
            <a:extLst>
              <a:ext uri="{FF2B5EF4-FFF2-40B4-BE49-F238E27FC236}">
                <a16:creationId xmlns:a16="http://schemas.microsoft.com/office/drawing/2014/main" id="{C4535712-09A7-E15A-C091-0C289B2193FD}"/>
              </a:ext>
            </a:extLst>
          </p:cNvPr>
          <p:cNvSpPr txBox="1"/>
          <p:nvPr/>
        </p:nvSpPr>
        <p:spPr>
          <a:xfrm>
            <a:off x="17260960" y="9210675"/>
            <a:ext cx="149080" cy="331886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dirty="0">
                <a:solidFill>
                  <a:srgbClr val="31356E"/>
                </a:solidFill>
                <a:latin typeface="Clear Sans Regular"/>
                <a:ea typeface="Clear Sans Regular"/>
                <a:cs typeface="Clear Sans Regular"/>
                <a:sym typeface="Clear Sans Regular"/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C5AF55-8E95-E6F8-CFFD-F6FEA79201CA}"/>
              </a:ext>
            </a:extLst>
          </p:cNvPr>
          <p:cNvSpPr txBox="1"/>
          <p:nvPr/>
        </p:nvSpPr>
        <p:spPr>
          <a:xfrm>
            <a:off x="3048000" y="952500"/>
            <a:ext cx="12344400" cy="951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6720"/>
              </a:lnSpc>
              <a:defRPr/>
            </a:pPr>
            <a:r>
              <a:rPr lang="en-US" sz="6600" b="1" dirty="0">
                <a:solidFill>
                  <a:srgbClr val="2B4B82"/>
                </a:solidFill>
                <a:latin typeface="Arial Rounded MT Bold" panose="020F0704030504030204" pitchFamily="34" charset="0"/>
                <a:ea typeface="Clear Sans Bold"/>
                <a:cs typeface="Clear Sans Bold"/>
                <a:sym typeface="Clear Sans Bold"/>
              </a:rPr>
              <a:t>PROPOSED METHODOLOGY</a:t>
            </a:r>
            <a:endParaRPr lang="en-US" sz="1200" dirty="0">
              <a:latin typeface="Arial Rounded MT Bold" panose="020F07040305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67EA8A-2882-C8A3-A51B-CC7FC8366148}"/>
              </a:ext>
            </a:extLst>
          </p:cNvPr>
          <p:cNvSpPr txBox="1"/>
          <p:nvPr/>
        </p:nvSpPr>
        <p:spPr>
          <a:xfrm>
            <a:off x="1524000" y="2281621"/>
            <a:ext cx="14478000" cy="69105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Advanced NLP Model: </a:t>
            </a:r>
            <a:r>
              <a:rPr lang="en-US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Utilizes deep learning tools like TensorFlow and Keras to create a powerful model that understands complex user questions.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Better Understanding of Context</a:t>
            </a:r>
            <a:r>
              <a:rPr lang="en-US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: Allows the assistant to track conversation and better understand user intent.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Quick Responses: </a:t>
            </a:r>
            <a:r>
              <a:rPr lang="en-US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Designed for real-time listening and responding, making interactions </a:t>
            </a:r>
            <a:r>
              <a:rPr lang="en-US" sz="3200" dirty="0" err="1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fast.w</a:t>
            </a:r>
            <a:endParaRPr lang="en-US" sz="32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Learning from Users: </a:t>
            </a:r>
            <a:r>
              <a:rPr lang="en-US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Features that let the assistant learn from interactions, improving its responses over time.</a:t>
            </a:r>
            <a:endParaRPr lang="en-IN" sz="3200" dirty="0">
              <a:effectLst/>
              <a:latin typeface="Aptos" panose="020B0004020202020204" pitchFamily="34" charset="0"/>
              <a:ea typeface="Calibri" panose="020F0502020204030204" pitchFamily="34" charset="0"/>
            </a:endParaRP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User-Friendly Interface: </a:t>
            </a:r>
            <a:r>
              <a:rPr lang="en-IN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Simple interface that shows ongoing conversations for better user clarity.</a:t>
            </a:r>
          </a:p>
          <a:p>
            <a:pPr marL="1028700" lvl="1" indent="-571500" algn="just">
              <a:lnSpc>
                <a:spcPct val="107000"/>
              </a:lnSpc>
              <a:spcAft>
                <a:spcPts val="800"/>
              </a:spcAft>
              <a:buClr>
                <a:schemeClr val="bg2">
                  <a:lumMod val="25000"/>
                </a:schemeClr>
              </a:buClr>
              <a:buSzPct val="12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IN" sz="3200" b="1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Connecting to External Data: </a:t>
            </a:r>
            <a:r>
              <a:rPr lang="en-IN" sz="3200" dirty="0">
                <a:effectLst/>
                <a:latin typeface="Aptos" panose="020B0004020202020204" pitchFamily="34" charset="0"/>
                <a:ea typeface="Calibri" panose="020F0502020204030204" pitchFamily="34" charset="0"/>
              </a:rPr>
              <a:t>Accesses external services (like weather or news) while performing tasks independently.</a:t>
            </a:r>
          </a:p>
        </p:txBody>
      </p:sp>
    </p:spTree>
    <p:extLst>
      <p:ext uri="{BB962C8B-B14F-4D97-AF65-F5344CB8AC3E}">
        <p14:creationId xmlns:p14="http://schemas.microsoft.com/office/powerpoint/2010/main" val="29931665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Savon</Template>
  <TotalTime>748</TotalTime>
  <Words>1163</Words>
  <Application>Microsoft Office PowerPoint</Application>
  <PresentationFormat>Custom</PresentationFormat>
  <Paragraphs>160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Arial Rounded MT Bold</vt:lpstr>
      <vt:lpstr>Garamond</vt:lpstr>
      <vt:lpstr>Clear Sans Regular</vt:lpstr>
      <vt:lpstr>Calibri</vt:lpstr>
      <vt:lpstr>Aptos</vt:lpstr>
      <vt:lpstr>Century Gothic</vt:lpstr>
      <vt:lpstr>Baguet Script</vt:lpstr>
      <vt:lpstr>Arial</vt:lpstr>
      <vt:lpstr>Savon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in Education Technology Presentation in Blue Peach Illustrative Style</dc:title>
  <dc:creator>Sai k</dc:creator>
  <cp:lastModifiedBy>Sai k</cp:lastModifiedBy>
  <cp:revision>9</cp:revision>
  <dcterms:created xsi:type="dcterms:W3CDTF">2006-08-16T00:00:00Z</dcterms:created>
  <dcterms:modified xsi:type="dcterms:W3CDTF">2025-05-31T15:17:21Z</dcterms:modified>
  <dc:identifier>DAGjFnJiR58</dc:identifier>
</cp:coreProperties>
</file>