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88" r:id="rId3"/>
    <p:sldId id="295" r:id="rId4"/>
    <p:sldId id="257" r:id="rId5"/>
    <p:sldId id="258" r:id="rId6"/>
    <p:sldId id="260" r:id="rId7"/>
    <p:sldId id="261" r:id="rId8"/>
    <p:sldId id="262" r:id="rId9"/>
    <p:sldId id="296" r:id="rId10"/>
    <p:sldId id="263" r:id="rId11"/>
    <p:sldId id="264" r:id="rId12"/>
    <p:sldId id="265" r:id="rId13"/>
    <p:sldId id="266" r:id="rId14"/>
  </p:sldIdLst>
  <p:sldSz cx="9144000" cy="5143500" type="screen16x9"/>
  <p:notesSz cx="6858000" cy="9144000"/>
  <p:embeddedFontLst>
    <p:embeddedFont>
      <p:font typeface="Cinzel" pitchFamily="2" charset="0"/>
      <p:regular r:id="rId16"/>
      <p:bold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3AB21C-F81B-4AE0-BC1B-9D4B83972B87}">
  <a:tblStyle styleId="{1A3AB21C-F81B-4AE0-BC1B-9D4B83972B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4FCA45-03BC-45BD-BB16-C2BAAE2C37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c3fd0bf086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c3fd0bf08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61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798700" y="1991850"/>
            <a:ext cx="3546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03228"/>
              </a:buClr>
              <a:buSzPts val="3600"/>
              <a:buNone/>
              <a:defRPr sz="3600">
                <a:solidFill>
                  <a:srgbClr val="403228"/>
                </a:solidFill>
              </a:defRPr>
            </a:lvl1pPr>
            <a:lvl2pPr lvl="1" algn="ctr">
              <a:spcBef>
                <a:spcPts val="0"/>
              </a:spcBef>
              <a:spcAft>
                <a:spcPts val="0"/>
              </a:spcAft>
              <a:buClr>
                <a:srgbClr val="403228"/>
              </a:buClr>
              <a:buSzPts val="3600"/>
              <a:buNone/>
              <a:defRPr sz="3600">
                <a:solidFill>
                  <a:srgbClr val="403228"/>
                </a:solidFill>
              </a:defRPr>
            </a:lvl2pPr>
            <a:lvl3pPr lvl="2" algn="ctr">
              <a:spcBef>
                <a:spcPts val="0"/>
              </a:spcBef>
              <a:spcAft>
                <a:spcPts val="0"/>
              </a:spcAft>
              <a:buClr>
                <a:srgbClr val="403228"/>
              </a:buClr>
              <a:buSzPts val="3600"/>
              <a:buNone/>
              <a:defRPr sz="3600">
                <a:solidFill>
                  <a:srgbClr val="403228"/>
                </a:solidFill>
              </a:defRPr>
            </a:lvl3pPr>
            <a:lvl4pPr lvl="3" algn="ctr">
              <a:spcBef>
                <a:spcPts val="0"/>
              </a:spcBef>
              <a:spcAft>
                <a:spcPts val="0"/>
              </a:spcAft>
              <a:buClr>
                <a:srgbClr val="403228"/>
              </a:buClr>
              <a:buSzPts val="3600"/>
              <a:buNone/>
              <a:defRPr sz="3600">
                <a:solidFill>
                  <a:srgbClr val="403228"/>
                </a:solidFill>
              </a:defRPr>
            </a:lvl4pPr>
            <a:lvl5pPr lvl="4" algn="ctr">
              <a:spcBef>
                <a:spcPts val="0"/>
              </a:spcBef>
              <a:spcAft>
                <a:spcPts val="0"/>
              </a:spcAft>
              <a:buClr>
                <a:srgbClr val="403228"/>
              </a:buClr>
              <a:buSzPts val="3600"/>
              <a:buNone/>
              <a:defRPr sz="3600">
                <a:solidFill>
                  <a:srgbClr val="403228"/>
                </a:solidFill>
              </a:defRPr>
            </a:lvl5pPr>
            <a:lvl6pPr lvl="5" algn="ctr">
              <a:spcBef>
                <a:spcPts val="0"/>
              </a:spcBef>
              <a:spcAft>
                <a:spcPts val="0"/>
              </a:spcAft>
              <a:buClr>
                <a:srgbClr val="403228"/>
              </a:buClr>
              <a:buSzPts val="3600"/>
              <a:buNone/>
              <a:defRPr sz="3600">
                <a:solidFill>
                  <a:srgbClr val="403228"/>
                </a:solidFill>
              </a:defRPr>
            </a:lvl6pPr>
            <a:lvl7pPr lvl="6" algn="ctr">
              <a:spcBef>
                <a:spcPts val="0"/>
              </a:spcBef>
              <a:spcAft>
                <a:spcPts val="0"/>
              </a:spcAft>
              <a:buClr>
                <a:srgbClr val="403228"/>
              </a:buClr>
              <a:buSzPts val="3600"/>
              <a:buNone/>
              <a:defRPr sz="3600">
                <a:solidFill>
                  <a:srgbClr val="403228"/>
                </a:solidFill>
              </a:defRPr>
            </a:lvl7pPr>
            <a:lvl8pPr lvl="7" algn="ctr">
              <a:spcBef>
                <a:spcPts val="0"/>
              </a:spcBef>
              <a:spcAft>
                <a:spcPts val="0"/>
              </a:spcAft>
              <a:buClr>
                <a:srgbClr val="403228"/>
              </a:buClr>
              <a:buSzPts val="3600"/>
              <a:buNone/>
              <a:defRPr sz="3600">
                <a:solidFill>
                  <a:srgbClr val="403228"/>
                </a:solidFill>
              </a:defRPr>
            </a:lvl8pPr>
            <a:lvl9pPr lvl="8" algn="ctr">
              <a:spcBef>
                <a:spcPts val="0"/>
              </a:spcBef>
              <a:spcAft>
                <a:spcPts val="0"/>
              </a:spcAft>
              <a:buClr>
                <a:srgbClr val="403228"/>
              </a:buClr>
              <a:buSzPts val="3600"/>
              <a:buNone/>
              <a:defRPr sz="3600">
                <a:solidFill>
                  <a:srgbClr val="40322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1411350" y="1333000"/>
            <a:ext cx="6321300" cy="2477400"/>
          </a:xfrm>
          <a:prstGeom prst="rect">
            <a:avLst/>
          </a:prstGeom>
          <a:noFill/>
          <a:ln w="28575" cap="flat" cmpd="sng">
            <a:solidFill>
              <a:srgbClr val="40322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1"/>
            </a:lvl1pPr>
            <a:lvl2pPr lvl="1" algn="ctr" rtl="0">
              <a:spcBef>
                <a:spcPts val="0"/>
              </a:spcBef>
              <a:spcAft>
                <a:spcPts val="0"/>
              </a:spcAft>
              <a:buSzPts val="2400"/>
              <a:buNone/>
              <a:defRPr b="1"/>
            </a:lvl2pPr>
            <a:lvl3pPr lvl="2" algn="ctr" rtl="0">
              <a:spcBef>
                <a:spcPts val="0"/>
              </a:spcBef>
              <a:spcAft>
                <a:spcPts val="0"/>
              </a:spcAft>
              <a:buSzPts val="2400"/>
              <a:buNone/>
              <a:defRPr b="1"/>
            </a:lvl3pPr>
            <a:lvl4pPr lvl="3" algn="ctr" rtl="0">
              <a:spcBef>
                <a:spcPts val="0"/>
              </a:spcBef>
              <a:spcAft>
                <a:spcPts val="0"/>
              </a:spcAft>
              <a:buSzPts val="2400"/>
              <a:buNone/>
              <a:defRPr b="1"/>
            </a:lvl4pPr>
            <a:lvl5pPr lvl="4" algn="ctr" rtl="0">
              <a:spcBef>
                <a:spcPts val="0"/>
              </a:spcBef>
              <a:spcAft>
                <a:spcPts val="0"/>
              </a:spcAft>
              <a:buSzPts val="2400"/>
              <a:buNone/>
              <a:defRPr b="1"/>
            </a:lvl5pPr>
            <a:lvl6pPr lvl="5" algn="ctr" rtl="0">
              <a:spcBef>
                <a:spcPts val="0"/>
              </a:spcBef>
              <a:spcAft>
                <a:spcPts val="0"/>
              </a:spcAft>
              <a:buSzPts val="2400"/>
              <a:buNone/>
              <a:defRPr b="1"/>
            </a:lvl6pPr>
            <a:lvl7pPr lvl="6" algn="ctr" rtl="0">
              <a:spcBef>
                <a:spcPts val="0"/>
              </a:spcBef>
              <a:spcAft>
                <a:spcPts val="0"/>
              </a:spcAft>
              <a:buSzPts val="2400"/>
              <a:buNone/>
              <a:defRPr b="1"/>
            </a:lvl7pPr>
            <a:lvl8pPr lvl="7" algn="ctr" rtl="0">
              <a:spcBef>
                <a:spcPts val="0"/>
              </a:spcBef>
              <a:spcAft>
                <a:spcPts val="0"/>
              </a:spcAft>
              <a:buSzPts val="2400"/>
              <a:buNone/>
              <a:defRPr b="1"/>
            </a:lvl8pPr>
            <a:lvl9pPr lvl="8" algn="ctr" rtl="0">
              <a:spcBef>
                <a:spcPts val="0"/>
              </a:spcBef>
              <a:spcAft>
                <a:spcPts val="0"/>
              </a:spcAft>
              <a:buSzPts val="2400"/>
              <a:buNone/>
              <a:defRPr b="1"/>
            </a:lvl9pPr>
          </a:lstStyle>
          <a:p>
            <a:endParaRPr/>
          </a:p>
        </p:txBody>
      </p:sp>
      <p:sp>
        <p:nvSpPr>
          <p:cNvPr id="14" name="Google Shape;14;p3"/>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03228"/>
              </a:buClr>
              <a:buSzPts val="1600"/>
              <a:buNone/>
              <a:defRPr sz="1600" i="1"/>
            </a:lvl1pPr>
            <a:lvl2pPr lvl="1" algn="ctr" rtl="0">
              <a:spcBef>
                <a:spcPts val="0"/>
              </a:spcBef>
              <a:spcAft>
                <a:spcPts val="0"/>
              </a:spcAft>
              <a:buClr>
                <a:srgbClr val="403228"/>
              </a:buClr>
              <a:buSzPts val="1600"/>
              <a:buNone/>
              <a:defRPr sz="1600" i="1"/>
            </a:lvl2pPr>
            <a:lvl3pPr lvl="2" algn="ctr" rtl="0">
              <a:spcBef>
                <a:spcPts val="0"/>
              </a:spcBef>
              <a:spcAft>
                <a:spcPts val="0"/>
              </a:spcAft>
              <a:buClr>
                <a:srgbClr val="403228"/>
              </a:buClr>
              <a:buSzPts val="1600"/>
              <a:buNone/>
              <a:defRPr sz="1600" i="1"/>
            </a:lvl3pPr>
            <a:lvl4pPr lvl="3" algn="ctr" rtl="0">
              <a:spcBef>
                <a:spcPts val="0"/>
              </a:spcBef>
              <a:spcAft>
                <a:spcPts val="0"/>
              </a:spcAft>
              <a:buClr>
                <a:srgbClr val="403228"/>
              </a:buClr>
              <a:buSzPts val="1600"/>
              <a:buNone/>
              <a:defRPr i="1"/>
            </a:lvl4pPr>
            <a:lvl5pPr lvl="4" algn="ctr" rtl="0">
              <a:spcBef>
                <a:spcPts val="0"/>
              </a:spcBef>
              <a:spcAft>
                <a:spcPts val="0"/>
              </a:spcAft>
              <a:buClr>
                <a:srgbClr val="403228"/>
              </a:buClr>
              <a:buSzPts val="1600"/>
              <a:buNone/>
              <a:defRPr i="1"/>
            </a:lvl5pPr>
            <a:lvl6pPr lvl="5" algn="ctr" rtl="0">
              <a:spcBef>
                <a:spcPts val="0"/>
              </a:spcBef>
              <a:spcAft>
                <a:spcPts val="0"/>
              </a:spcAft>
              <a:buClr>
                <a:srgbClr val="403228"/>
              </a:buClr>
              <a:buSzPts val="1600"/>
              <a:buNone/>
              <a:defRPr i="1"/>
            </a:lvl6pPr>
            <a:lvl7pPr lvl="6" algn="ctr" rtl="0">
              <a:spcBef>
                <a:spcPts val="0"/>
              </a:spcBef>
              <a:spcAft>
                <a:spcPts val="0"/>
              </a:spcAft>
              <a:buSzPts val="1600"/>
              <a:buNone/>
              <a:defRPr i="1"/>
            </a:lvl7pPr>
            <a:lvl8pPr lvl="7" algn="ctr" rtl="0">
              <a:spcBef>
                <a:spcPts val="0"/>
              </a:spcBef>
              <a:spcAft>
                <a:spcPts val="0"/>
              </a:spcAft>
              <a:buSzPts val="1600"/>
              <a:buNone/>
              <a:defRPr i="1"/>
            </a:lvl8pPr>
            <a:lvl9pPr lvl="8" algn="ctr" rtl="0">
              <a:spcBef>
                <a:spcPts val="0"/>
              </a:spcBef>
              <a:spcAft>
                <a:spcPts val="0"/>
              </a:spcAft>
              <a:buSzPts val="1600"/>
              <a:buNone/>
              <a:defRPr i="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p:nvPr/>
        </p:nvSpPr>
        <p:spPr>
          <a:xfrm>
            <a:off x="1411350" y="720000"/>
            <a:ext cx="6321300" cy="3703500"/>
          </a:xfrm>
          <a:prstGeom prst="rect">
            <a:avLst/>
          </a:prstGeom>
          <a:noFill/>
          <a:ln w="28575" cap="flat" cmpd="sng">
            <a:solidFill>
              <a:srgbClr val="40322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03228"/>
              </a:solidFill>
            </a:endParaRPr>
          </a:p>
        </p:txBody>
      </p:sp>
      <p:sp>
        <p:nvSpPr>
          <p:cNvPr id="17" name="Google Shape;17;p4"/>
          <p:cNvSpPr txBox="1">
            <a:spLocks noGrp="1"/>
          </p:cNvSpPr>
          <p:nvPr>
            <p:ph type="body" idx="1"/>
          </p:nvPr>
        </p:nvSpPr>
        <p:spPr>
          <a:xfrm>
            <a:off x="2105050" y="720000"/>
            <a:ext cx="4933800" cy="37035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30200" algn="ctr" rtl="0">
              <a:spcBef>
                <a:spcPts val="0"/>
              </a:spcBef>
              <a:spcAft>
                <a:spcPts val="0"/>
              </a:spcAft>
              <a:buSzPts val="1600"/>
              <a:buChar char="●"/>
              <a:defRPr i="1"/>
            </a:lvl4pPr>
            <a:lvl5pPr marL="2286000" lvl="4" indent="-330200" algn="ctr" rtl="0">
              <a:spcBef>
                <a:spcPts val="0"/>
              </a:spcBef>
              <a:spcAft>
                <a:spcPts val="0"/>
              </a:spcAft>
              <a:buSzPts val="1600"/>
              <a:buChar char="○"/>
              <a:defRPr i="1"/>
            </a:lvl5pPr>
            <a:lvl6pPr marL="2743200" lvl="5" indent="-330200" algn="ctr" rtl="0">
              <a:spcBef>
                <a:spcPts val="0"/>
              </a:spcBef>
              <a:spcAft>
                <a:spcPts val="0"/>
              </a:spcAft>
              <a:buSzPts val="1600"/>
              <a:buChar char="■"/>
              <a:defRPr i="1"/>
            </a:lvl6pPr>
            <a:lvl7pPr marL="3200400" lvl="6" indent="-330200" algn="ctr" rtl="0">
              <a:spcBef>
                <a:spcPts val="0"/>
              </a:spcBef>
              <a:spcAft>
                <a:spcPts val="0"/>
              </a:spcAft>
              <a:buSzPts val="1600"/>
              <a:buChar char="●"/>
              <a:defRPr i="1"/>
            </a:lvl7pPr>
            <a:lvl8pPr marL="3657600" lvl="7" indent="-330200" algn="ctr" rtl="0">
              <a:spcBef>
                <a:spcPts val="0"/>
              </a:spcBef>
              <a:spcAft>
                <a:spcPts val="0"/>
              </a:spcAft>
              <a:buSzPts val="1600"/>
              <a:buChar char="○"/>
              <a:defRPr i="1"/>
            </a:lvl8pPr>
            <a:lvl9pPr marL="4114800" lvl="8" indent="-330200" algn="ctr">
              <a:spcBef>
                <a:spcPts val="0"/>
              </a:spcBef>
              <a:spcAft>
                <a:spcPts val="0"/>
              </a:spcAft>
              <a:buSzPts val="1600"/>
              <a:buChar char="■"/>
              <a:defRPr i="1"/>
            </a:lvl9pPr>
          </a:lstStyle>
          <a:p>
            <a:endParaRPr/>
          </a:p>
        </p:txBody>
      </p:sp>
      <p:sp>
        <p:nvSpPr>
          <p:cNvPr id="18" name="Google Shape;18;p4"/>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1" name="Google Shape;21;p5"/>
          <p:cNvSpPr txBox="1">
            <a:spLocks noGrp="1"/>
          </p:cNvSpPr>
          <p:nvPr>
            <p:ph type="body" idx="1"/>
          </p:nvPr>
        </p:nvSpPr>
        <p:spPr>
          <a:xfrm>
            <a:off x="1224425" y="1477750"/>
            <a:ext cx="6695100" cy="3448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cxnSp>
        <p:nvCxnSpPr>
          <p:cNvPr id="22" name="Google Shape;22;p5"/>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23" name="Google Shape;23;p5"/>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6"/>
          <p:cNvSpPr txBox="1">
            <a:spLocks noGrp="1"/>
          </p:cNvSpPr>
          <p:nvPr>
            <p:ph type="body" idx="1"/>
          </p:nvPr>
        </p:nvSpPr>
        <p:spPr>
          <a:xfrm>
            <a:off x="1351075" y="1518375"/>
            <a:ext cx="3126900" cy="3255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body" idx="2"/>
          </p:nvPr>
        </p:nvSpPr>
        <p:spPr>
          <a:xfrm>
            <a:off x="4666144" y="1518375"/>
            <a:ext cx="3126900" cy="3255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28" name="Google Shape;28;p6"/>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29" name="Google Shape;29;p6"/>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2" name="Google Shape;32;p7"/>
          <p:cNvSpPr txBox="1">
            <a:spLocks noGrp="1"/>
          </p:cNvSpPr>
          <p:nvPr>
            <p:ph type="body" idx="1"/>
          </p:nvPr>
        </p:nvSpPr>
        <p:spPr>
          <a:xfrm>
            <a:off x="961200" y="1552350"/>
            <a:ext cx="2307000" cy="32973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3" name="Google Shape;33;p7"/>
          <p:cNvSpPr txBox="1">
            <a:spLocks noGrp="1"/>
          </p:cNvSpPr>
          <p:nvPr>
            <p:ph type="body" idx="2"/>
          </p:nvPr>
        </p:nvSpPr>
        <p:spPr>
          <a:xfrm>
            <a:off x="3386413" y="1552350"/>
            <a:ext cx="2307000" cy="32973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4" name="Google Shape;34;p7"/>
          <p:cNvSpPr txBox="1">
            <a:spLocks noGrp="1"/>
          </p:cNvSpPr>
          <p:nvPr>
            <p:ph type="body" idx="3"/>
          </p:nvPr>
        </p:nvSpPr>
        <p:spPr>
          <a:xfrm>
            <a:off x="5811626" y="1552350"/>
            <a:ext cx="2307000" cy="32973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cxnSp>
        <p:nvCxnSpPr>
          <p:cNvPr id="35" name="Google Shape;35;p7"/>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36" name="Google Shape;36;p7"/>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cxnSp>
        <p:nvCxnSpPr>
          <p:cNvPr id="39" name="Google Shape;39;p8"/>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40" name="Google Shape;40;p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jp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87900" y="434575"/>
            <a:ext cx="53682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1224425" y="1477750"/>
            <a:ext cx="6695100" cy="3448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marL="914400" lvl="1"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marL="1371600" lvl="2"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marL="1828800" lvl="3"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marL="2286000" lvl="4"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marL="2743200" lvl="5"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marL="3200400" lvl="6"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marL="3657600" lvl="7"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marL="4114800" lvl="8"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sldNum" idx="12"/>
          </p:nvPr>
        </p:nvSpPr>
        <p:spPr>
          <a:xfrm>
            <a:off x="4297650" y="474990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926940"/>
                </a:solidFill>
                <a:latin typeface="Cinzel"/>
                <a:ea typeface="Cinzel"/>
                <a:cs typeface="Cinzel"/>
                <a:sym typeface="Cinzel"/>
              </a:defRPr>
            </a:lvl1pPr>
            <a:lvl2pPr lvl="1" algn="ctr">
              <a:buNone/>
              <a:defRPr sz="1200">
                <a:solidFill>
                  <a:srgbClr val="926940"/>
                </a:solidFill>
                <a:latin typeface="Cinzel"/>
                <a:ea typeface="Cinzel"/>
                <a:cs typeface="Cinzel"/>
                <a:sym typeface="Cinzel"/>
              </a:defRPr>
            </a:lvl2pPr>
            <a:lvl3pPr lvl="2" algn="ctr">
              <a:buNone/>
              <a:defRPr sz="1200">
                <a:solidFill>
                  <a:srgbClr val="926940"/>
                </a:solidFill>
                <a:latin typeface="Cinzel"/>
                <a:ea typeface="Cinzel"/>
                <a:cs typeface="Cinzel"/>
                <a:sym typeface="Cinzel"/>
              </a:defRPr>
            </a:lvl3pPr>
            <a:lvl4pPr lvl="3" algn="ctr">
              <a:buNone/>
              <a:defRPr sz="1200">
                <a:solidFill>
                  <a:srgbClr val="926940"/>
                </a:solidFill>
                <a:latin typeface="Cinzel"/>
                <a:ea typeface="Cinzel"/>
                <a:cs typeface="Cinzel"/>
                <a:sym typeface="Cinzel"/>
              </a:defRPr>
            </a:lvl4pPr>
            <a:lvl5pPr lvl="4" algn="ctr">
              <a:buNone/>
              <a:defRPr sz="1200">
                <a:solidFill>
                  <a:srgbClr val="926940"/>
                </a:solidFill>
                <a:latin typeface="Cinzel"/>
                <a:ea typeface="Cinzel"/>
                <a:cs typeface="Cinzel"/>
                <a:sym typeface="Cinzel"/>
              </a:defRPr>
            </a:lvl5pPr>
            <a:lvl6pPr lvl="5" algn="ctr">
              <a:buNone/>
              <a:defRPr sz="1200">
                <a:solidFill>
                  <a:srgbClr val="926940"/>
                </a:solidFill>
                <a:latin typeface="Cinzel"/>
                <a:ea typeface="Cinzel"/>
                <a:cs typeface="Cinzel"/>
                <a:sym typeface="Cinzel"/>
              </a:defRPr>
            </a:lvl6pPr>
            <a:lvl7pPr lvl="6" algn="ctr">
              <a:buNone/>
              <a:defRPr sz="1200">
                <a:solidFill>
                  <a:srgbClr val="926940"/>
                </a:solidFill>
                <a:latin typeface="Cinzel"/>
                <a:ea typeface="Cinzel"/>
                <a:cs typeface="Cinzel"/>
                <a:sym typeface="Cinzel"/>
              </a:defRPr>
            </a:lvl7pPr>
            <a:lvl8pPr lvl="7" algn="ctr">
              <a:buNone/>
              <a:defRPr sz="1200">
                <a:solidFill>
                  <a:srgbClr val="926940"/>
                </a:solidFill>
                <a:latin typeface="Cinzel"/>
                <a:ea typeface="Cinzel"/>
                <a:cs typeface="Cinzel"/>
                <a:sym typeface="Cinzel"/>
              </a:defRPr>
            </a:lvl8pPr>
            <a:lvl9pPr lvl="8" algn="ctr">
              <a:buNone/>
              <a:defRPr sz="1200">
                <a:solidFill>
                  <a:srgbClr val="926940"/>
                </a:solidFill>
                <a:latin typeface="Cinzel"/>
                <a:ea typeface="Cinzel"/>
                <a:cs typeface="Cinzel"/>
                <a:sym typeface="Cinze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7.xml" /><Relationship Id="rId5" Type="http://schemas.openxmlformats.org/officeDocument/2006/relationships/image" Target="../media/image6.jpeg"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txBox="1">
            <a:spLocks noGrp="1"/>
          </p:cNvSpPr>
          <p:nvPr>
            <p:ph type="ctrTitle"/>
          </p:nvPr>
        </p:nvSpPr>
        <p:spPr>
          <a:xfrm>
            <a:off x="871868" y="1502735"/>
            <a:ext cx="6726867" cy="2034363"/>
          </a:xfrm>
          <a:prstGeom prst="rect">
            <a:avLst/>
          </a:prstGeom>
        </p:spPr>
        <p:txBody>
          <a:bodyPr spcFirstLastPara="1" wrap="square" lIns="91425" tIns="91425" rIns="91425" bIns="91425" anchor="ctr" anchorCtr="0">
            <a:noAutofit/>
          </a:bodyPr>
          <a:lstStyle/>
          <a:p>
            <a:r>
              <a:rPr lang="en-US" sz="4400">
                <a:solidFill>
                  <a:schemeClr val="bg2">
                    <a:lumMod val="50000"/>
                  </a:schemeClr>
                </a:solidFill>
                <a:latin typeface="Times New Roman" panose="02020603050405020304" pitchFamily="18" charset="0"/>
                <a:cs typeface="Times New Roman" panose="02020603050405020304" pitchFamily="18" charset="0"/>
              </a:rPr>
              <a:t>Adventure Class</a:t>
            </a:r>
            <a:br>
              <a:rPr lang="en-US" sz="3600" dirty="0">
                <a:solidFill>
                  <a:schemeClr val="bg2">
                    <a:lumMod val="50000"/>
                  </a:schemeClr>
                </a:solidFill>
                <a:latin typeface="Times New Roman" panose="02020603050405020304" pitchFamily="18" charset="0"/>
                <a:cs typeface="Times New Roman" panose="02020603050405020304" pitchFamily="18" charset="0"/>
              </a:rPr>
            </a:br>
            <a:r>
              <a:rPr lang="en-US" sz="3600" dirty="0">
                <a:solidFill>
                  <a:schemeClr val="bg2">
                    <a:lumMod val="50000"/>
                  </a:schemeClr>
                </a:solidFill>
                <a:latin typeface="Times New Roman" panose="02020603050405020304" pitchFamily="18" charset="0"/>
                <a:cs typeface="Times New Roman" panose="02020603050405020304" pitchFamily="18" charset="0"/>
              </a:rPr>
              <a:t>Theme</a:t>
            </a:r>
            <a:r>
              <a:rPr lang="en-US" sz="3600">
                <a:solidFill>
                  <a:schemeClr val="bg2">
                    <a:lumMod val="50000"/>
                  </a:schemeClr>
                </a:solidFill>
                <a:latin typeface="Times New Roman" panose="02020603050405020304" pitchFamily="18" charset="0"/>
                <a:cs typeface="Times New Roman" panose="02020603050405020304" pitchFamily="18" charset="0"/>
              </a:rPr>
              <a:t>: Create a solution to make virtual classes more interactive </a:t>
            </a:r>
            <a:br>
              <a:rPr lang="en-US" sz="3600">
                <a:solidFill>
                  <a:schemeClr val="bg2">
                    <a:lumMod val="50000"/>
                  </a:schemeClr>
                </a:solidFill>
                <a:latin typeface="Times New Roman" panose="02020603050405020304" pitchFamily="18" charset="0"/>
                <a:cs typeface="Times New Roman" panose="02020603050405020304" pitchFamily="18" charset="0"/>
              </a:rPr>
            </a:br>
            <a:br>
              <a:rPr lang="en-IN" sz="3600" dirty="0">
                <a:solidFill>
                  <a:schemeClr val="bg2">
                    <a:lumMod val="50000"/>
                  </a:schemeClr>
                </a:solidFill>
                <a:latin typeface="Times New Roman" panose="02020603050405020304" pitchFamily="18" charset="0"/>
                <a:cs typeface="Times New Roman" panose="02020603050405020304" pitchFamily="18" charset="0"/>
              </a:rPr>
            </a:br>
            <a:endParaRPr lang="en-US"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body" idx="1"/>
          </p:nvPr>
        </p:nvSpPr>
        <p:spPr>
          <a:xfrm>
            <a:off x="989819" y="1518375"/>
            <a:ext cx="1796162" cy="325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jf</a:t>
            </a:r>
            <a:endParaRPr dirty="0"/>
          </a:p>
        </p:txBody>
      </p:sp>
      <p:sp>
        <p:nvSpPr>
          <p:cNvPr id="107" name="Google Shape;107;p18"/>
          <p:cNvSpPr txBox="1">
            <a:spLocks noGrp="1"/>
          </p:cNvSpPr>
          <p:nvPr>
            <p:ph type="title"/>
          </p:nvPr>
        </p:nvSpPr>
        <p:spPr>
          <a:xfrm>
            <a:off x="1887900" y="680483"/>
            <a:ext cx="5368200" cy="6114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FUTURE PROSPECTS</a:t>
            </a:r>
            <a:endParaRPr sz="3200" dirty="0"/>
          </a:p>
        </p:txBody>
      </p:sp>
      <p:sp>
        <p:nvSpPr>
          <p:cNvPr id="108" name="Google Shape;108;p18"/>
          <p:cNvSpPr txBox="1">
            <a:spLocks noGrp="1"/>
          </p:cNvSpPr>
          <p:nvPr>
            <p:ph type="body" idx="2"/>
          </p:nvPr>
        </p:nvSpPr>
        <p:spPr>
          <a:xfrm>
            <a:off x="3600893" y="1518375"/>
            <a:ext cx="4827181" cy="3255000"/>
          </a:xfrm>
          <a:prstGeom prst="rect">
            <a:avLst/>
          </a:prstGeom>
        </p:spPr>
        <p:txBody>
          <a:bodyPr spcFirstLastPara="1" wrap="square" lIns="91425" tIns="91425" rIns="91425" bIns="91425" anchor="t" anchorCtr="0">
            <a:noAutofit/>
          </a:bodyPr>
          <a:lstStyle/>
          <a:p>
            <a:pPr marL="0" indent="0">
              <a:buNone/>
            </a:pPr>
            <a:r>
              <a:rPr lang="en-US" sz="2000" b="1" i="1" dirty="0">
                <a:solidFill>
                  <a:schemeClr val="accent5"/>
                </a:solidFill>
                <a:latin typeface="Times New Roman" panose="02020603050405020304" pitchFamily="18" charset="0"/>
                <a:cs typeface="Times New Roman" panose="02020603050405020304" pitchFamily="18" charset="0"/>
              </a:rPr>
              <a:t>Technological Prerequisites:</a:t>
            </a:r>
          </a:p>
          <a:p>
            <a:pPr marL="0" indent="0">
              <a:buNone/>
            </a:pPr>
            <a:r>
              <a:rPr lang="en-IN" sz="2000" i="1" dirty="0">
                <a:solidFill>
                  <a:schemeClr val="accent5"/>
                </a:solidFill>
                <a:latin typeface="Times New Roman" panose="02020603050405020304" pitchFamily="18" charset="0"/>
                <a:cs typeface="Times New Roman" panose="02020603050405020304" pitchFamily="18" charset="0"/>
              </a:rPr>
              <a:t>1. Collaboration with a Gaming Company.</a:t>
            </a:r>
          </a:p>
          <a:p>
            <a:pPr marL="0" indent="0">
              <a:buNone/>
            </a:pPr>
            <a:r>
              <a:rPr lang="en-IN" sz="2000" i="1" dirty="0">
                <a:solidFill>
                  <a:schemeClr val="accent5"/>
                </a:solidFill>
                <a:latin typeface="Times New Roman" panose="02020603050405020304" pitchFamily="18" charset="0"/>
                <a:cs typeface="Times New Roman" panose="02020603050405020304" pitchFamily="18" charset="0"/>
              </a:rPr>
              <a:t>2. Fully Internet Enabled School/College System.</a:t>
            </a:r>
          </a:p>
          <a:p>
            <a:pPr marL="0" indent="0">
              <a:buNone/>
            </a:pPr>
            <a:r>
              <a:rPr lang="en-IN" sz="2000" i="1" dirty="0">
                <a:solidFill>
                  <a:schemeClr val="accent5"/>
                </a:solidFill>
                <a:latin typeface="Times New Roman" panose="02020603050405020304" pitchFamily="18" charset="0"/>
                <a:cs typeface="Times New Roman" panose="02020603050405020304" pitchFamily="18" charset="0"/>
              </a:rPr>
              <a:t>3. Advanced Computer System for tracking student activity online with strong commitment to privacy.</a:t>
            </a:r>
          </a:p>
          <a:p>
            <a:pPr marL="0" indent="0">
              <a:buNone/>
            </a:pPr>
            <a:r>
              <a:rPr lang="en-IN" sz="2000" i="1" dirty="0">
                <a:solidFill>
                  <a:schemeClr val="accent5"/>
                </a:solidFill>
                <a:latin typeface="Times New Roman" panose="02020603050405020304" pitchFamily="18" charset="0"/>
                <a:cs typeface="Times New Roman" panose="02020603050405020304" pitchFamily="18" charset="0"/>
              </a:rPr>
              <a:t>4. Considerable funds on education and gaming tools.</a:t>
            </a:r>
          </a:p>
          <a:p>
            <a:pPr marL="0" lvl="0" indent="0" algn="l" rtl="0">
              <a:spcBef>
                <a:spcPts val="600"/>
              </a:spcBef>
              <a:spcAft>
                <a:spcPts val="0"/>
              </a:spcAft>
              <a:buNone/>
            </a:pPr>
            <a:endParaRPr i="1" dirty="0">
              <a:latin typeface="Times New Roman" panose="02020603050405020304" pitchFamily="18" charset="0"/>
              <a:cs typeface="Times New Roman" panose="02020603050405020304" pitchFamily="18" charset="0"/>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2">
            <a:extLst>
              <a:ext uri="{FF2B5EF4-FFF2-40B4-BE49-F238E27FC236}">
                <a16:creationId xmlns:a16="http://schemas.microsoft.com/office/drawing/2014/main" id="{5D622B4F-D263-6743-95C3-D97621BF98E9}"/>
              </a:ext>
            </a:extLst>
          </p:cNvPr>
          <p:cNvPicPr>
            <a:picLocks noChangeAspect="1"/>
          </p:cNvPicPr>
          <p:nvPr/>
        </p:nvPicPr>
        <p:blipFill>
          <a:blip r:embed="rId3"/>
          <a:stretch>
            <a:fillRect/>
          </a:stretch>
        </p:blipFill>
        <p:spPr>
          <a:xfrm>
            <a:off x="321037" y="1668225"/>
            <a:ext cx="3133725" cy="3105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FUTURE PROSPECTS</a:t>
            </a:r>
            <a:endParaRPr sz="3200" dirty="0"/>
          </a:p>
        </p:txBody>
      </p:sp>
      <p:sp>
        <p:nvSpPr>
          <p:cNvPr id="116" name="Google Shape;116;p19"/>
          <p:cNvSpPr txBox="1">
            <a:spLocks noGrp="1"/>
          </p:cNvSpPr>
          <p:nvPr>
            <p:ph type="body" idx="2"/>
          </p:nvPr>
        </p:nvSpPr>
        <p:spPr>
          <a:xfrm>
            <a:off x="898395" y="1580700"/>
            <a:ext cx="2307000" cy="3297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DVG</a:t>
            </a:r>
            <a:endParaRPr dirty="0"/>
          </a:p>
        </p:txBody>
      </p:sp>
      <p:sp>
        <p:nvSpPr>
          <p:cNvPr id="117" name="Google Shape;117;p19"/>
          <p:cNvSpPr txBox="1">
            <a:spLocks noGrp="1"/>
          </p:cNvSpPr>
          <p:nvPr>
            <p:ph type="body" idx="3"/>
          </p:nvPr>
        </p:nvSpPr>
        <p:spPr>
          <a:xfrm>
            <a:off x="3508744" y="1552350"/>
            <a:ext cx="5018568" cy="3297300"/>
          </a:xfrm>
          <a:prstGeom prst="rect">
            <a:avLst/>
          </a:prstGeom>
        </p:spPr>
        <p:txBody>
          <a:bodyPr spcFirstLastPara="1" wrap="square" lIns="91425" tIns="91425" rIns="91425" bIns="91425" anchor="t" anchorCtr="0">
            <a:noAutofit/>
          </a:bodyPr>
          <a:lstStyle/>
          <a:p>
            <a:pPr marL="0" indent="0">
              <a:buNone/>
            </a:pPr>
            <a:r>
              <a:rPr lang="en-US" sz="2000" b="1" i="1" dirty="0">
                <a:solidFill>
                  <a:schemeClr val="accent5"/>
                </a:solidFill>
                <a:latin typeface="Times New Roman" panose="02020603050405020304" pitchFamily="18" charset="0"/>
                <a:cs typeface="Times New Roman" panose="02020603050405020304" pitchFamily="18" charset="0"/>
              </a:rPr>
              <a:t>Educational Prerequisites:</a:t>
            </a:r>
          </a:p>
          <a:p>
            <a:pPr marL="0" indent="0">
              <a:buNone/>
            </a:pPr>
            <a:r>
              <a:rPr lang="en-US" sz="2000" i="1" dirty="0">
                <a:solidFill>
                  <a:schemeClr val="accent5"/>
                </a:solidFill>
                <a:latin typeface="Times New Roman" panose="02020603050405020304" pitchFamily="18" charset="0"/>
                <a:cs typeface="Times New Roman" panose="02020603050405020304" pitchFamily="18" charset="0"/>
              </a:rPr>
              <a:t>1. Teachers must be able to pick and choose the relevant elements of gamification for their students and course, and the ability to apply those elements consistently.</a:t>
            </a:r>
          </a:p>
          <a:p>
            <a:pPr marL="0" indent="0">
              <a:buNone/>
            </a:pPr>
            <a:r>
              <a:rPr lang="en-US" sz="2000" i="1" dirty="0">
                <a:solidFill>
                  <a:schemeClr val="accent5"/>
                </a:solidFill>
                <a:latin typeface="Times New Roman" panose="02020603050405020304" pitchFamily="18" charset="0"/>
                <a:cs typeface="Times New Roman" panose="02020603050405020304" pitchFamily="18" charset="0"/>
              </a:rPr>
              <a:t>2. The reputation of video games as addictive, subversive, and a waste of time must be changed and it should be encouraged as a tool of learning. </a:t>
            </a:r>
            <a:endParaRPr lang="en-IN" sz="2000" i="1" dirty="0">
              <a:solidFill>
                <a:schemeClr val="accent5"/>
              </a:solidFill>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dirty="0"/>
          </a:p>
        </p:txBody>
      </p:sp>
      <p:sp>
        <p:nvSpPr>
          <p:cNvPr id="118" name="Google Shape;118;p19"/>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2">
            <a:extLst>
              <a:ext uri="{FF2B5EF4-FFF2-40B4-BE49-F238E27FC236}">
                <a16:creationId xmlns:a16="http://schemas.microsoft.com/office/drawing/2014/main" id="{389DA8EE-A73A-5C4E-B53F-222BCBB11642}"/>
              </a:ext>
            </a:extLst>
          </p:cNvPr>
          <p:cNvPicPr>
            <a:picLocks noChangeAspect="1"/>
          </p:cNvPicPr>
          <p:nvPr/>
        </p:nvPicPr>
        <p:blipFill>
          <a:blip r:embed="rId3"/>
          <a:stretch>
            <a:fillRect/>
          </a:stretch>
        </p:blipFill>
        <p:spPr>
          <a:xfrm>
            <a:off x="214887" y="1552350"/>
            <a:ext cx="3059823" cy="3121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914399" y="269358"/>
            <a:ext cx="7301023" cy="10226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t>WHY DO WE THINK THAT OUR PROJECT DESERVE A WIN?</a:t>
            </a:r>
            <a:endParaRPr sz="2800" b="1" dirty="0"/>
          </a:p>
        </p:txBody>
      </p:sp>
      <p:sp>
        <p:nvSpPr>
          <p:cNvPr id="124" name="Google Shape;124;p20"/>
          <p:cNvSpPr txBox="1">
            <a:spLocks noGrp="1"/>
          </p:cNvSpPr>
          <p:nvPr>
            <p:ph type="body" idx="1"/>
          </p:nvPr>
        </p:nvSpPr>
        <p:spPr>
          <a:xfrm>
            <a:off x="3985550" y="1722300"/>
            <a:ext cx="4155300" cy="2765700"/>
          </a:xfrm>
          <a:prstGeom prst="rect">
            <a:avLst/>
          </a:prstGeom>
        </p:spPr>
        <p:txBody>
          <a:bodyPr spcFirstLastPara="1" wrap="square" lIns="91425" tIns="91425" rIns="91425" bIns="91425" anchor="ctr" anchorCtr="0">
            <a:noAutofit/>
          </a:bodyPr>
          <a:lstStyle/>
          <a:p>
            <a:pPr lvl="0" indent="-457200" algn="ctr" rtl="0">
              <a:spcBef>
                <a:spcPts val="600"/>
              </a:spcBef>
              <a:spcAft>
                <a:spcPts val="0"/>
              </a:spcAft>
              <a:buAutoNum type="arabicParenBoth"/>
            </a:pPr>
            <a:r>
              <a:rPr lang="en-US" sz="2000" dirty="0">
                <a:solidFill>
                  <a:schemeClr val="accent5"/>
                </a:solidFill>
                <a:latin typeface="Times New Roman" panose="02020603050405020304" pitchFamily="18" charset="0"/>
                <a:cs typeface="Times New Roman" panose="02020603050405020304" pitchFamily="18" charset="0"/>
              </a:rPr>
              <a:t>Our Project aims at Revolutionizing the Concept of Education in an Interactive Gaming Format.</a:t>
            </a:r>
          </a:p>
          <a:p>
            <a:pPr lvl="0" indent="-457200" algn="ctr" rtl="0">
              <a:spcBef>
                <a:spcPts val="600"/>
              </a:spcBef>
              <a:spcAft>
                <a:spcPts val="0"/>
              </a:spcAft>
              <a:buAutoNum type="arabicParenBoth"/>
            </a:pPr>
            <a:r>
              <a:rPr lang="en-US" sz="2000" dirty="0">
                <a:solidFill>
                  <a:schemeClr val="accent5"/>
                </a:solidFill>
                <a:latin typeface="Times New Roman" panose="02020603050405020304" pitchFamily="18" charset="0"/>
                <a:cs typeface="Times New Roman" panose="02020603050405020304" pitchFamily="18" charset="0"/>
              </a:rPr>
              <a:t>We worked harder on HackX than on our Mini Project.</a:t>
            </a:r>
          </a:p>
          <a:p>
            <a:pPr lvl="0" indent="-457200" algn="ctr" rtl="0">
              <a:spcBef>
                <a:spcPts val="600"/>
              </a:spcBef>
              <a:spcAft>
                <a:spcPts val="0"/>
              </a:spcAft>
              <a:buAutoNum type="arabicParenBoth"/>
            </a:pPr>
            <a:r>
              <a:rPr lang="en-US" sz="2000" dirty="0">
                <a:solidFill>
                  <a:schemeClr val="accent5"/>
                </a:solidFill>
                <a:latin typeface="Times New Roman" panose="02020603050405020304" pitchFamily="18" charset="0"/>
                <a:cs typeface="Times New Roman" panose="02020603050405020304" pitchFamily="18" charset="0"/>
              </a:rPr>
              <a:t>Our Game is Fun ;)</a:t>
            </a:r>
            <a:endParaRPr sz="2000" dirty="0">
              <a:solidFill>
                <a:schemeClr val="accent5"/>
              </a:solidFill>
              <a:latin typeface="Times New Roman" panose="02020603050405020304" pitchFamily="18" charset="0"/>
              <a:cs typeface="Times New Roman" panose="02020603050405020304" pitchFamily="18" charset="0"/>
            </a:endParaRPr>
          </a:p>
        </p:txBody>
      </p:sp>
      <p:pic>
        <p:nvPicPr>
          <p:cNvPr id="125" name="Google Shape;125;p20"/>
          <p:cNvPicPr preferRelativeResize="0"/>
          <p:nvPr/>
        </p:nvPicPr>
        <p:blipFill>
          <a:blip r:embed="rId3">
            <a:alphaModFix/>
          </a:blip>
          <a:stretch>
            <a:fillRect/>
          </a:stretch>
        </p:blipFill>
        <p:spPr>
          <a:xfrm>
            <a:off x="914400" y="1722300"/>
            <a:ext cx="2765700" cy="2765700"/>
          </a:xfrm>
          <a:prstGeom prst="plaque">
            <a:avLst>
              <a:gd name="adj" fmla="val 16667"/>
            </a:avLst>
          </a:prstGeom>
          <a:noFill/>
          <a:ln>
            <a:noFill/>
          </a:ln>
        </p:spPr>
      </p:pic>
      <p:sp>
        <p:nvSpPr>
          <p:cNvPr id="126" name="Google Shape;126;p20"/>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1"/>
          <p:cNvSpPr/>
          <p:nvPr/>
        </p:nvSpPr>
        <p:spPr>
          <a:xfrm>
            <a:off x="2423325" y="1990350"/>
            <a:ext cx="4297500" cy="1162800"/>
          </a:xfrm>
          <a:prstGeom prst="rect">
            <a:avLst/>
          </a:prstGeom>
          <a:solidFill>
            <a:srgbClr val="FFFFFF">
              <a:alpha val="53460"/>
            </a:srgbClr>
          </a:solidFill>
          <a:ln w="28575" cap="flat" cmpd="sng">
            <a:solidFill>
              <a:srgbClr val="40322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dirty="0">
                <a:solidFill>
                  <a:srgbClr val="1D1D1B"/>
                </a:solidFill>
                <a:latin typeface="Cinzel"/>
                <a:ea typeface="Cinzel"/>
                <a:cs typeface="Cinzel"/>
                <a:sym typeface="Cinzel"/>
              </a:rPr>
              <a:t>Thank YOU</a:t>
            </a:r>
            <a:endParaRPr dirty="0">
              <a:solidFill>
                <a:srgbClr val="1D1D1B"/>
              </a:solidFill>
            </a:endParaRPr>
          </a:p>
        </p:txBody>
      </p:sp>
      <p:sp>
        <p:nvSpPr>
          <p:cNvPr id="132" name="Google Shape;132;p21"/>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13</a:t>
            </a:fld>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1887900" y="557873"/>
            <a:ext cx="5756484" cy="7341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Our Team</a:t>
            </a:r>
            <a:endParaRPr sz="3600" dirty="0"/>
          </a:p>
        </p:txBody>
      </p:sp>
      <p:sp>
        <p:nvSpPr>
          <p:cNvPr id="459" name="Google Shape;459;p4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461" name="Google Shape;461;p43"/>
          <p:cNvSpPr txBox="1"/>
          <p:nvPr/>
        </p:nvSpPr>
        <p:spPr>
          <a:xfrm>
            <a:off x="1842650" y="3354616"/>
            <a:ext cx="1757828"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latin typeface="Libre Baskerville"/>
                <a:ea typeface="Libre Baskerville"/>
                <a:cs typeface="Libre Baskerville"/>
                <a:sym typeface="Libre Baskerville"/>
              </a:rPr>
              <a:t>Rohan Nagarkatte</a:t>
            </a:r>
          </a:p>
          <a:p>
            <a:pPr marL="0" lvl="0" indent="0" algn="ctr" rtl="0">
              <a:spcBef>
                <a:spcPts val="0"/>
              </a:spcBef>
              <a:spcAft>
                <a:spcPts val="0"/>
              </a:spcAft>
              <a:buNone/>
            </a:pPr>
            <a:endParaRPr lang="en" dirty="0">
              <a:latin typeface="Libre Baskerville"/>
              <a:ea typeface="Libre Baskerville"/>
              <a:cs typeface="Libre Baskerville"/>
              <a:sym typeface="Libre Baskerville"/>
            </a:endParaRPr>
          </a:p>
          <a:p>
            <a:pPr marL="0" lvl="0" indent="0" algn="ctr" rtl="0">
              <a:spcBef>
                <a:spcPts val="0"/>
              </a:spcBef>
              <a:spcAft>
                <a:spcPts val="0"/>
              </a:spcAft>
              <a:buNone/>
            </a:pPr>
            <a:r>
              <a:rPr lang="en" sz="1200" dirty="0">
                <a:latin typeface="Libre Baskerville"/>
                <a:ea typeface="Libre Baskerville"/>
                <a:cs typeface="Libre Baskerville"/>
                <a:sym typeface="Libre Baskerville"/>
              </a:rPr>
              <a:t>USN-1NH20IS134 Sem- 3</a:t>
            </a:r>
          </a:p>
          <a:p>
            <a:pPr marL="0" lvl="0" indent="0" algn="ctr" rtl="0">
              <a:spcBef>
                <a:spcPts val="0"/>
              </a:spcBef>
              <a:spcAft>
                <a:spcPts val="0"/>
              </a:spcAft>
              <a:buNone/>
            </a:pPr>
            <a:r>
              <a:rPr lang="en" sz="1200" dirty="0">
                <a:latin typeface="Libre Baskerville"/>
                <a:ea typeface="Libre Baskerville"/>
                <a:cs typeface="Libre Baskerville"/>
                <a:sym typeface="Libre Baskerville"/>
              </a:rPr>
              <a:t>Sec-3B</a:t>
            </a:r>
            <a:br>
              <a:rPr lang="en" dirty="0">
                <a:latin typeface="Libre Baskerville"/>
                <a:ea typeface="Libre Baskerville"/>
                <a:cs typeface="Libre Baskerville"/>
                <a:sym typeface="Libre Baskerville"/>
              </a:rPr>
            </a:br>
            <a:endParaRPr sz="800" dirty="0">
              <a:solidFill>
                <a:schemeClr val="dk2"/>
              </a:solidFill>
              <a:latin typeface="Libre Baskerville"/>
              <a:ea typeface="Libre Baskerville"/>
              <a:cs typeface="Libre Baskerville"/>
              <a:sym typeface="Libre Baskerville"/>
            </a:endParaRPr>
          </a:p>
        </p:txBody>
      </p:sp>
      <p:sp>
        <p:nvSpPr>
          <p:cNvPr id="463" name="Google Shape;463;p43"/>
          <p:cNvSpPr txBox="1"/>
          <p:nvPr/>
        </p:nvSpPr>
        <p:spPr>
          <a:xfrm>
            <a:off x="3956688" y="3354616"/>
            <a:ext cx="170294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Libre Baskerville"/>
                <a:ea typeface="Libre Baskerville"/>
                <a:cs typeface="Libre Baskerville"/>
                <a:sym typeface="Libre Baskerville"/>
              </a:rPr>
              <a:t>Mohamed Khalid</a:t>
            </a:r>
          </a:p>
          <a:p>
            <a:pPr marL="0" lvl="0" indent="0" algn="ctr" rtl="0">
              <a:spcBef>
                <a:spcPts val="0"/>
              </a:spcBef>
              <a:spcAft>
                <a:spcPts val="0"/>
              </a:spcAft>
              <a:buNone/>
            </a:pPr>
            <a:endParaRPr lang="en-US" sz="1200" b="1" dirty="0">
              <a:solidFill>
                <a:schemeClr val="dk1"/>
              </a:solidFill>
              <a:latin typeface="Libre Baskerville"/>
              <a:ea typeface="Libre Baskerville"/>
              <a:cs typeface="Libre Baskerville"/>
              <a:sym typeface="Libre Baskerville"/>
            </a:endParaRPr>
          </a:p>
          <a:p>
            <a:pPr marL="0" lvl="0" indent="0" algn="ctr" rtl="0">
              <a:spcBef>
                <a:spcPts val="0"/>
              </a:spcBef>
              <a:spcAft>
                <a:spcPts val="0"/>
              </a:spcAft>
              <a:buNone/>
            </a:pPr>
            <a:r>
              <a:rPr lang="en-IN" sz="1200" dirty="0">
                <a:latin typeface="Libre Baskerville"/>
                <a:ea typeface="Libre Baskerville"/>
                <a:cs typeface="Libre Baskerville"/>
                <a:sym typeface="Libre Baskerville"/>
              </a:rPr>
              <a:t>USN-1NH20IS080 Sem- 3</a:t>
            </a:r>
          </a:p>
          <a:p>
            <a:pPr marL="0" lvl="0" indent="0" algn="ctr" rtl="0">
              <a:spcBef>
                <a:spcPts val="0"/>
              </a:spcBef>
              <a:spcAft>
                <a:spcPts val="0"/>
              </a:spcAft>
              <a:buNone/>
            </a:pPr>
            <a:r>
              <a:rPr lang="en-IN" sz="1200" dirty="0">
                <a:latin typeface="Libre Baskerville"/>
                <a:ea typeface="Libre Baskerville"/>
                <a:cs typeface="Libre Baskerville"/>
                <a:sym typeface="Libre Baskerville"/>
              </a:rPr>
              <a:t>Sec-3B</a:t>
            </a:r>
            <a:br>
              <a:rPr lang="en-IN" sz="800" dirty="0">
                <a:latin typeface="Libre Baskerville"/>
                <a:ea typeface="Libre Baskerville"/>
                <a:cs typeface="Libre Baskerville"/>
                <a:sym typeface="Libre Baskerville"/>
              </a:rPr>
            </a:br>
            <a:endParaRPr lang="en-IN" sz="300" dirty="0">
              <a:solidFill>
                <a:schemeClr val="dk2"/>
              </a:solidFill>
              <a:latin typeface="Libre Baskerville"/>
              <a:ea typeface="Libre Baskerville"/>
              <a:cs typeface="Libre Baskerville"/>
              <a:sym typeface="Libre Baskerville"/>
            </a:endParaRPr>
          </a:p>
          <a:p>
            <a:pPr marL="0" lvl="0" indent="0" algn="ctr" rtl="0">
              <a:spcBef>
                <a:spcPts val="0"/>
              </a:spcBef>
              <a:spcAft>
                <a:spcPts val="0"/>
              </a:spcAft>
              <a:buNone/>
            </a:pPr>
            <a:endParaRPr sz="800" dirty="0">
              <a:solidFill>
                <a:schemeClr val="dk2"/>
              </a:solidFill>
              <a:latin typeface="Libre Baskerville"/>
              <a:ea typeface="Libre Baskerville"/>
              <a:cs typeface="Libre Baskerville"/>
              <a:sym typeface="Libre Baskerville"/>
            </a:endParaRPr>
          </a:p>
          <a:p>
            <a:pPr marL="0" lvl="0" indent="0" algn="ctr" rtl="0">
              <a:spcBef>
                <a:spcPts val="400"/>
              </a:spcBef>
              <a:spcAft>
                <a:spcPts val="400"/>
              </a:spcAft>
              <a:buNone/>
            </a:pPr>
            <a:endParaRPr dirty="0">
              <a:latin typeface="Libre Baskerville"/>
              <a:ea typeface="Libre Baskerville"/>
              <a:cs typeface="Libre Baskerville"/>
              <a:sym typeface="Libre Baskerville"/>
            </a:endParaRPr>
          </a:p>
        </p:txBody>
      </p:sp>
      <p:sp>
        <p:nvSpPr>
          <p:cNvPr id="465" name="Google Shape;465;p43"/>
          <p:cNvSpPr txBox="1"/>
          <p:nvPr/>
        </p:nvSpPr>
        <p:spPr>
          <a:xfrm>
            <a:off x="5829541" y="3301358"/>
            <a:ext cx="1702945"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0"/>
              </a:spcAft>
              <a:buNone/>
            </a:pPr>
            <a:r>
              <a:rPr lang="en-US" dirty="0">
                <a:latin typeface="Libre Baskerville"/>
                <a:ea typeface="Libre Baskerville"/>
                <a:cs typeface="Libre Baskerville"/>
                <a:sym typeface="Libre Baskerville"/>
              </a:rPr>
              <a:t>Kamboji Akhilesh</a:t>
            </a:r>
          </a:p>
          <a:p>
            <a:pPr marL="0" lvl="0" indent="0" algn="ctr" rtl="0">
              <a:spcBef>
                <a:spcPts val="400"/>
              </a:spcBef>
              <a:spcAft>
                <a:spcPts val="0"/>
              </a:spcAft>
              <a:buNone/>
            </a:pPr>
            <a:endParaRPr lang="en-US" sz="800" dirty="0">
              <a:latin typeface="Libre Baskerville"/>
              <a:ea typeface="Libre Baskerville"/>
              <a:cs typeface="Libre Baskerville"/>
              <a:sym typeface="Libre Baskerville"/>
            </a:endParaRPr>
          </a:p>
          <a:p>
            <a:pPr marL="0" lvl="0" indent="0" algn="ctr" rtl="0">
              <a:spcBef>
                <a:spcPts val="0"/>
              </a:spcBef>
              <a:spcAft>
                <a:spcPts val="0"/>
              </a:spcAft>
              <a:buNone/>
            </a:pPr>
            <a:r>
              <a:rPr lang="en-IN" sz="1200" dirty="0">
                <a:latin typeface="Libre Baskerville"/>
                <a:ea typeface="Libre Baskerville"/>
                <a:cs typeface="Libre Baskerville"/>
                <a:sym typeface="Libre Baskerville"/>
              </a:rPr>
              <a:t>USN-1NH20IS070 Sem- 3</a:t>
            </a:r>
          </a:p>
          <a:p>
            <a:pPr marL="0" lvl="0" indent="0" algn="ctr" rtl="0">
              <a:spcBef>
                <a:spcPts val="0"/>
              </a:spcBef>
              <a:spcAft>
                <a:spcPts val="0"/>
              </a:spcAft>
              <a:buNone/>
            </a:pPr>
            <a:r>
              <a:rPr lang="en-IN" sz="1200" dirty="0">
                <a:latin typeface="Libre Baskerville"/>
                <a:ea typeface="Libre Baskerville"/>
                <a:cs typeface="Libre Baskerville"/>
                <a:sym typeface="Libre Baskerville"/>
              </a:rPr>
              <a:t>Sec-3B</a:t>
            </a:r>
            <a:br>
              <a:rPr lang="en-IN" dirty="0">
                <a:latin typeface="Libre Baskerville"/>
                <a:ea typeface="Libre Baskerville"/>
                <a:cs typeface="Libre Baskerville"/>
                <a:sym typeface="Libre Baskerville"/>
              </a:rPr>
            </a:br>
            <a:endParaRPr lang="en-IN" sz="900" dirty="0">
              <a:solidFill>
                <a:schemeClr val="dk2"/>
              </a:solidFill>
              <a:latin typeface="Libre Baskerville"/>
              <a:ea typeface="Libre Baskerville"/>
              <a:cs typeface="Libre Baskerville"/>
              <a:sym typeface="Libre Baskerville"/>
            </a:endParaRPr>
          </a:p>
          <a:p>
            <a:pPr marL="0" lvl="0" indent="0" algn="ctr" rtl="0">
              <a:spcBef>
                <a:spcPts val="400"/>
              </a:spcBef>
              <a:spcAft>
                <a:spcPts val="0"/>
              </a:spcAft>
              <a:buNone/>
            </a:pPr>
            <a:endParaRPr lang="en-US" dirty="0">
              <a:latin typeface="Libre Baskerville"/>
              <a:ea typeface="Libre Baskerville"/>
              <a:cs typeface="Libre Baskerville"/>
              <a:sym typeface="Libre Baskerville"/>
            </a:endParaRPr>
          </a:p>
          <a:p>
            <a:pPr marL="0" lvl="0" indent="0" algn="ctr" rtl="0">
              <a:spcBef>
                <a:spcPts val="400"/>
              </a:spcBef>
              <a:spcAft>
                <a:spcPts val="0"/>
              </a:spcAft>
              <a:buNone/>
            </a:pPr>
            <a:endParaRPr dirty="0">
              <a:latin typeface="Libre Baskerville"/>
              <a:ea typeface="Libre Baskerville"/>
              <a:cs typeface="Libre Baskerville"/>
              <a:sym typeface="Libre Baskerville"/>
            </a:endParaRPr>
          </a:p>
          <a:p>
            <a:pPr marL="0" lvl="0" indent="0" algn="ctr" rtl="0">
              <a:spcBef>
                <a:spcPts val="400"/>
              </a:spcBef>
              <a:spcAft>
                <a:spcPts val="400"/>
              </a:spcAft>
              <a:buNone/>
            </a:pPr>
            <a:endParaRPr lang="en-US" dirty="0">
              <a:latin typeface="Libre Baskerville"/>
              <a:ea typeface="Libre Baskerville"/>
              <a:cs typeface="Libre Baskerville"/>
              <a:sym typeface="Libre Baskerville"/>
            </a:endParaRPr>
          </a:p>
          <a:p>
            <a:pPr marL="0" lvl="0" indent="0" algn="ctr" rtl="0">
              <a:spcBef>
                <a:spcPts val="400"/>
              </a:spcBef>
              <a:spcAft>
                <a:spcPts val="400"/>
              </a:spcAft>
              <a:buNone/>
            </a:pPr>
            <a:endParaRPr dirty="0">
              <a:latin typeface="Libre Baskerville"/>
              <a:ea typeface="Libre Baskerville"/>
              <a:cs typeface="Libre Baskerville"/>
              <a:sym typeface="Libre Baskerville"/>
            </a:endParaRPr>
          </a:p>
        </p:txBody>
      </p:sp>
      <p:pic>
        <p:nvPicPr>
          <p:cNvPr id="10" name="Picture 9">
            <a:extLst>
              <a:ext uri="{FF2B5EF4-FFF2-40B4-BE49-F238E27FC236}">
                <a16:creationId xmlns:a16="http://schemas.microsoft.com/office/drawing/2014/main" id="{8759F24B-5B08-4C37-B119-AF9678D2481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11" b="18388"/>
          <a:stretch/>
        </p:blipFill>
        <p:spPr>
          <a:xfrm>
            <a:off x="1887900" y="1738529"/>
            <a:ext cx="1712578" cy="1489200"/>
          </a:xfrm>
          <a:prstGeom prst="rect">
            <a:avLst/>
          </a:prstGeom>
        </p:spPr>
      </p:pic>
      <p:pic>
        <p:nvPicPr>
          <p:cNvPr id="11" name="Picture 10">
            <a:extLst>
              <a:ext uri="{FF2B5EF4-FFF2-40B4-BE49-F238E27FC236}">
                <a16:creationId xmlns:a16="http://schemas.microsoft.com/office/drawing/2014/main" id="{275D3277-1875-47B2-8AAE-69F0475C8F3D}"/>
              </a:ext>
            </a:extLst>
          </p:cNvPr>
          <p:cNvPicPr>
            <a:picLocks noChangeAspect="1"/>
          </p:cNvPicPr>
          <p:nvPr/>
        </p:nvPicPr>
        <p:blipFill rotWithShape="1">
          <a:blip r:embed="rId4">
            <a:extLst>
              <a:ext uri="{28A0092B-C50C-407E-A947-70E740481C1C}">
                <a14:useLocalDpi xmlns:a14="http://schemas.microsoft.com/office/drawing/2010/main" val="0"/>
              </a:ext>
            </a:extLst>
          </a:blip>
          <a:srcRect l="41533" t="19222" r="28751" b="53827"/>
          <a:stretch/>
        </p:blipFill>
        <p:spPr>
          <a:xfrm>
            <a:off x="4001890" y="1735590"/>
            <a:ext cx="1489200" cy="1489201"/>
          </a:xfrm>
          <a:prstGeom prst="rect">
            <a:avLst/>
          </a:prstGeom>
        </p:spPr>
      </p:pic>
      <p:pic>
        <p:nvPicPr>
          <p:cNvPr id="12" name="Picture 11">
            <a:extLst>
              <a:ext uri="{FF2B5EF4-FFF2-40B4-BE49-F238E27FC236}">
                <a16:creationId xmlns:a16="http://schemas.microsoft.com/office/drawing/2014/main" id="{62C48442-2261-4927-8734-DA500CE2D04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5530"/>
          <a:stretch/>
        </p:blipFill>
        <p:spPr>
          <a:xfrm>
            <a:off x="6007042" y="1735590"/>
            <a:ext cx="1489200" cy="1489201"/>
          </a:xfrm>
          <a:prstGeom prst="rect">
            <a:avLst/>
          </a:prstGeom>
        </p:spPr>
      </p:pic>
    </p:spTree>
    <p:extLst>
      <p:ext uri="{BB962C8B-B14F-4D97-AF65-F5344CB8AC3E}">
        <p14:creationId xmlns:p14="http://schemas.microsoft.com/office/powerpoint/2010/main" val="120462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0D43-C58B-48DF-AA7B-2ED7A43DF7D5}"/>
              </a:ext>
            </a:extLst>
          </p:cNvPr>
          <p:cNvSpPr>
            <a:spLocks noGrp="1"/>
          </p:cNvSpPr>
          <p:nvPr>
            <p:ph type="ctrTitle"/>
          </p:nvPr>
        </p:nvSpPr>
        <p:spPr>
          <a:xfrm>
            <a:off x="1578762" y="1403498"/>
            <a:ext cx="6116100" cy="609550"/>
          </a:xfrm>
        </p:spPr>
        <p:txBody>
          <a:bodyPr/>
          <a:lstStyle/>
          <a:p>
            <a:r>
              <a:rPr lang="en-US" sz="2800" dirty="0"/>
              <a:t>Problem Statement</a:t>
            </a:r>
            <a:endParaRPr lang="en-IN" sz="2800" dirty="0"/>
          </a:p>
        </p:txBody>
      </p:sp>
      <p:sp>
        <p:nvSpPr>
          <p:cNvPr id="3" name="Subtitle 2">
            <a:extLst>
              <a:ext uri="{FF2B5EF4-FFF2-40B4-BE49-F238E27FC236}">
                <a16:creationId xmlns:a16="http://schemas.microsoft.com/office/drawing/2014/main" id="{BA14176C-14F6-4903-AE7E-AF2861F8D7D1}"/>
              </a:ext>
            </a:extLst>
          </p:cNvPr>
          <p:cNvSpPr>
            <a:spLocks noGrp="1"/>
          </p:cNvSpPr>
          <p:nvPr>
            <p:ph type="subTitle" idx="1"/>
          </p:nvPr>
        </p:nvSpPr>
        <p:spPr>
          <a:xfrm>
            <a:off x="2334108" y="1956340"/>
            <a:ext cx="4605408" cy="1415117"/>
          </a:xfrm>
        </p:spPr>
        <p:txBody>
          <a:bodyPr/>
          <a:lstStyle/>
          <a:p>
            <a:r>
              <a:rPr lang="en-US" sz="2000" dirty="0">
                <a:solidFill>
                  <a:schemeClr val="accent5"/>
                </a:solidFill>
                <a:latin typeface="Times New Roman" panose="02020603050405020304" pitchFamily="18" charset="0"/>
                <a:cs typeface="Times New Roman" panose="02020603050405020304" pitchFamily="18" charset="0"/>
              </a:rPr>
              <a:t>To design a progressive web application which can make virtual classes more interactive and to do a technical case study on the same</a:t>
            </a:r>
            <a:endParaRPr lang="en-IN" sz="20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09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968058" y="284033"/>
            <a:ext cx="7207883" cy="13094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Limitations of Existing System</a:t>
            </a:r>
            <a:endParaRPr sz="3600" dirty="0"/>
          </a:p>
        </p:txBody>
      </p:sp>
      <p:sp>
        <p:nvSpPr>
          <p:cNvPr id="60" name="Google Shape;60;p12"/>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13" name="Content Placeholder 2">
            <a:extLst>
              <a:ext uri="{FF2B5EF4-FFF2-40B4-BE49-F238E27FC236}">
                <a16:creationId xmlns:a16="http://schemas.microsoft.com/office/drawing/2014/main" id="{296089DA-D0D8-4E41-934A-0F398ED21D7C}"/>
              </a:ext>
            </a:extLst>
          </p:cNvPr>
          <p:cNvSpPr txBox="1">
            <a:spLocks/>
          </p:cNvSpPr>
          <p:nvPr/>
        </p:nvSpPr>
        <p:spPr>
          <a:xfrm>
            <a:off x="870522" y="1483959"/>
            <a:ext cx="7056150" cy="3375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4pPr>
            <a:lvl5pPr marL="2286000" marR="0" lvl="4"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5pPr>
            <a:lvl6pPr marL="2743200" marR="0" lvl="5"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6pPr>
            <a:lvl7pPr marL="3200400" marR="0" lvl="6" indent="-355600" algn="l" rtl="0">
              <a:lnSpc>
                <a:spcPct val="100000"/>
              </a:lnSpc>
              <a:spcBef>
                <a:spcPts val="0"/>
              </a:spcBef>
              <a:spcAft>
                <a:spcPts val="0"/>
              </a:spcAft>
              <a:buClr>
                <a:srgbClr val="403228"/>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7pPr>
            <a:lvl8pPr marL="3657600" marR="0" lvl="7" indent="-355600" algn="l" rtl="0">
              <a:lnSpc>
                <a:spcPct val="100000"/>
              </a:lnSpc>
              <a:spcBef>
                <a:spcPts val="0"/>
              </a:spcBef>
              <a:spcAft>
                <a:spcPts val="0"/>
              </a:spcAft>
              <a:buClr>
                <a:srgbClr val="403228"/>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8pPr>
            <a:lvl9pPr marL="4114800" marR="0" lvl="8" indent="-355600" algn="l" rtl="0">
              <a:lnSpc>
                <a:spcPct val="100000"/>
              </a:lnSpc>
              <a:spcBef>
                <a:spcPts val="0"/>
              </a:spcBef>
              <a:spcAft>
                <a:spcPts val="0"/>
              </a:spcAft>
              <a:buClr>
                <a:srgbClr val="403228"/>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9pPr>
          </a:lstStyle>
          <a:p>
            <a:pPr marL="0" indent="0">
              <a:buFont typeface="Libre Baskerville"/>
              <a:buNone/>
            </a:pPr>
            <a:r>
              <a:rPr lang="en-US" i="1" dirty="0">
                <a:solidFill>
                  <a:schemeClr val="accent5"/>
                </a:solidFill>
                <a:latin typeface="Times New Roman" panose="02020603050405020304" pitchFamily="18" charset="0"/>
                <a:cs typeface="Times New Roman" panose="02020603050405020304" pitchFamily="18" charset="0"/>
              </a:rPr>
              <a:t>WHY ARE ONLINE CLASSES INEFFECTIVE?</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Lack of Self Motivation</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A Sense of Isolation</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Easier to Procrastinate</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Absence of Classroom Environment</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Absence of an Instructor to Monitor the Progress</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Bad Time Management Skills</a:t>
            </a:r>
          </a:p>
          <a:p>
            <a:pPr>
              <a:buFont typeface="Wingdings" panose="05000000000000000000" pitchFamily="2" charset="2"/>
              <a:buChar char="Ø"/>
            </a:pPr>
            <a:r>
              <a:rPr lang="en-US" i="1" dirty="0">
                <a:solidFill>
                  <a:schemeClr val="accent5"/>
                </a:solidFill>
                <a:latin typeface="Times New Roman" panose="02020603050405020304" pitchFamily="18" charset="0"/>
                <a:cs typeface="Times New Roman" panose="02020603050405020304" pitchFamily="18" charset="0"/>
              </a:rPr>
              <a:t>Lack of Communication Skill Development</a:t>
            </a: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ctrTitle" idx="4294967295"/>
          </p:nvPr>
        </p:nvSpPr>
        <p:spPr>
          <a:xfrm>
            <a:off x="930900" y="374164"/>
            <a:ext cx="7282200" cy="7174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accent2"/>
                </a:solidFill>
                <a:latin typeface="Cinzel" panose="020B0604020202020204" charset="0"/>
                <a:cs typeface="Times New Roman" panose="02020603050405020304" pitchFamily="18" charset="0"/>
              </a:rPr>
              <a:t>OUR SOLUTION</a:t>
            </a:r>
            <a:endParaRPr sz="3600" dirty="0">
              <a:latin typeface="Cinzel" panose="020B0604020202020204" charset="0"/>
            </a:endParaRPr>
          </a:p>
        </p:txBody>
      </p:sp>
      <p:sp>
        <p:nvSpPr>
          <p:cNvPr id="66" name="Google Shape;66;p13"/>
          <p:cNvSpPr txBox="1">
            <a:spLocks noGrp="1"/>
          </p:cNvSpPr>
          <p:nvPr>
            <p:ph type="subTitle" idx="4294967295"/>
          </p:nvPr>
        </p:nvSpPr>
        <p:spPr>
          <a:xfrm>
            <a:off x="874193" y="1168754"/>
            <a:ext cx="7282200" cy="2786557"/>
          </a:xfrm>
          <a:prstGeom prst="rect">
            <a:avLst/>
          </a:prstGeom>
        </p:spPr>
        <p:txBody>
          <a:bodyPr spcFirstLastPara="1" wrap="square" lIns="91425" tIns="91425" rIns="91425" bIns="91425" anchor="t" anchorCtr="0">
            <a:noAutofit/>
          </a:bodyPr>
          <a:lstStyle/>
          <a:p>
            <a:r>
              <a:rPr lang="en-US" sz="1800" b="1" i="1" dirty="0">
                <a:solidFill>
                  <a:schemeClr val="accent2"/>
                </a:solidFill>
                <a:latin typeface="Times New Roman" panose="02020603050405020304" pitchFamily="18" charset="0"/>
                <a:cs typeface="Times New Roman" panose="02020603050405020304" pitchFamily="18" charset="0"/>
              </a:rPr>
              <a:t>GAMIFICATION OF LEARNING</a:t>
            </a:r>
          </a:p>
          <a:p>
            <a:pPr marL="457200" indent="-457200" algn="l">
              <a:buFont typeface="Wingdings" panose="05000000000000000000" pitchFamily="2" charset="2"/>
              <a:buChar char="Ø"/>
            </a:pPr>
            <a:r>
              <a:rPr lang="en-US" sz="2000" i="1" dirty="0">
                <a:solidFill>
                  <a:schemeClr val="accent5"/>
                </a:solidFill>
                <a:effectLst/>
                <a:latin typeface="Times New Roman" panose="02020603050405020304" pitchFamily="18" charset="0"/>
                <a:cs typeface="Times New Roman" panose="02020603050405020304" pitchFamily="18" charset="0"/>
              </a:rPr>
              <a:t>The gamification of learning is an educational approach that motivates students in learning by introducing </a:t>
            </a:r>
            <a:r>
              <a:rPr lang="en-US" sz="2000" i="1" dirty="0">
                <a:solidFill>
                  <a:schemeClr val="accent5"/>
                </a:solidFill>
                <a:latin typeface="Times New Roman" panose="02020603050405020304" pitchFamily="18" charset="0"/>
                <a:cs typeface="Times New Roman" panose="02020603050405020304" pitchFamily="18" charset="0"/>
              </a:rPr>
              <a:t>video game aspects in learning environment.</a:t>
            </a:r>
          </a:p>
          <a:p>
            <a:pPr marL="457200" indent="-457200" algn="l">
              <a:buFont typeface="Wingdings" panose="05000000000000000000" pitchFamily="2" charset="2"/>
              <a:buChar char="Ø"/>
            </a:pPr>
            <a:r>
              <a:rPr lang="en-US" sz="2000" i="1" dirty="0">
                <a:solidFill>
                  <a:schemeClr val="accent5"/>
                </a:solidFill>
                <a:latin typeface="Times New Roman" panose="02020603050405020304" pitchFamily="18" charset="0"/>
                <a:cs typeface="Times New Roman" panose="02020603050405020304" pitchFamily="18" charset="0"/>
              </a:rPr>
              <a:t>This will meet the goal of encouraging students to continue learning with elements of fun and help them remain focused on learning without being distracted as they would enjoy learning through the world of games.</a:t>
            </a:r>
          </a:p>
          <a:p>
            <a:pPr marL="0" lvl="0" indent="0" algn="ctr" rtl="0">
              <a:spcBef>
                <a:spcPts val="600"/>
              </a:spcBef>
              <a:spcAft>
                <a:spcPts val="0"/>
              </a:spcAft>
              <a:buNone/>
            </a:pPr>
            <a:endParaRPr sz="1800" b="1" i="1" dirty="0"/>
          </a:p>
        </p:txBody>
      </p:sp>
      <p:sp>
        <p:nvSpPr>
          <p:cNvPr id="68" name="Google Shape;68;p1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1410586" y="829340"/>
            <a:ext cx="6315740" cy="3827720"/>
          </a:xfrm>
          <a:prstGeom prst="rect">
            <a:avLst/>
          </a:prstGeom>
        </p:spPr>
        <p:txBody>
          <a:bodyPr spcFirstLastPara="1" wrap="square" lIns="91425" tIns="91425" rIns="91425" bIns="91425" anchor="ctr" anchorCtr="0">
            <a:noAutofit/>
          </a:bodyPr>
          <a:lstStyle/>
          <a:p>
            <a:pPr marL="76200" indent="0">
              <a:buNone/>
            </a:pPr>
            <a:r>
              <a:rPr lang="en-US" sz="3600" i="0" dirty="0">
                <a:solidFill>
                  <a:schemeClr val="accent2"/>
                </a:solidFill>
                <a:latin typeface="Cinzel" panose="020B0604020202020204" charset="0"/>
                <a:cs typeface="Times New Roman" panose="02020603050405020304" pitchFamily="18" charset="0"/>
              </a:rPr>
              <a:t>IMPACT</a:t>
            </a:r>
          </a:p>
          <a:p>
            <a:pPr algn="l">
              <a:buFont typeface="Wingdings" panose="05000000000000000000" pitchFamily="2" charset="2"/>
              <a:buChar char="Ø"/>
            </a:pPr>
            <a:r>
              <a:rPr lang="en-US" sz="2000" dirty="0">
                <a:solidFill>
                  <a:schemeClr val="accent5"/>
                </a:solidFill>
                <a:latin typeface="Times New Roman" panose="02020603050405020304" pitchFamily="18" charset="0"/>
                <a:cs typeface="Times New Roman" panose="02020603050405020304" pitchFamily="18" charset="0"/>
              </a:rPr>
              <a:t>Students develop the lesson of “Trying Again”, that is to not give up.</a:t>
            </a:r>
          </a:p>
          <a:p>
            <a:pPr algn="l">
              <a:buFont typeface="Wingdings" panose="05000000000000000000" pitchFamily="2" charset="2"/>
              <a:buChar char="Ø"/>
            </a:pPr>
            <a:r>
              <a:rPr lang="en-US" sz="2000" dirty="0">
                <a:solidFill>
                  <a:schemeClr val="accent5"/>
                </a:solidFill>
                <a:latin typeface="Times New Roman" panose="02020603050405020304" pitchFamily="18" charset="0"/>
                <a:cs typeface="Times New Roman" panose="02020603050405020304" pitchFamily="18" charset="0"/>
              </a:rPr>
              <a:t>It increases Student Participation in Online Learning.</a:t>
            </a:r>
          </a:p>
          <a:p>
            <a:pPr algn="l">
              <a:buFont typeface="Wingdings" panose="05000000000000000000" pitchFamily="2" charset="2"/>
              <a:buChar char="Ø"/>
            </a:pPr>
            <a:r>
              <a:rPr lang="en-US" sz="2000" dirty="0">
                <a:solidFill>
                  <a:schemeClr val="accent5"/>
                </a:solidFill>
                <a:latin typeface="Times New Roman" panose="02020603050405020304" pitchFamily="18" charset="0"/>
                <a:cs typeface="Times New Roman" panose="02020603050405020304" pitchFamily="18" charset="0"/>
              </a:rPr>
              <a:t>Increases Competition Spirit Among Students.</a:t>
            </a:r>
          </a:p>
          <a:p>
            <a:pPr algn="l">
              <a:buFont typeface="Wingdings" panose="05000000000000000000" pitchFamily="2" charset="2"/>
              <a:buChar char="Ø"/>
            </a:pPr>
            <a:r>
              <a:rPr lang="en-US" sz="2000" dirty="0">
                <a:solidFill>
                  <a:schemeClr val="accent5"/>
                </a:solidFill>
                <a:latin typeface="Times New Roman" panose="02020603050405020304" pitchFamily="18" charset="0"/>
                <a:cs typeface="Times New Roman" panose="02020603050405020304" pitchFamily="18" charset="0"/>
              </a:rPr>
              <a:t>Students take the Initiative to learn rather than someone else forcing them to learn.</a:t>
            </a:r>
          </a:p>
          <a:p>
            <a:pPr algn="l">
              <a:buFont typeface="Wingdings" panose="05000000000000000000" pitchFamily="2" charset="2"/>
              <a:buChar char="Ø"/>
            </a:pPr>
            <a:r>
              <a:rPr lang="en-US" sz="2000" dirty="0">
                <a:solidFill>
                  <a:schemeClr val="accent5"/>
                </a:solidFill>
                <a:latin typeface="Times New Roman" panose="02020603050405020304" pitchFamily="18" charset="0"/>
                <a:cs typeface="Times New Roman" panose="02020603050405020304" pitchFamily="18" charset="0"/>
              </a:rPr>
              <a:t>Students will be motivated to explore new things in the world of gaming and hence they will learn new concepts.</a:t>
            </a:r>
          </a:p>
          <a:p>
            <a:pPr marL="0" lvl="0" indent="0" algn="ctr" rtl="0">
              <a:spcBef>
                <a:spcPts val="600"/>
              </a:spcBef>
              <a:spcAft>
                <a:spcPts val="0"/>
              </a:spcAft>
              <a:buNone/>
            </a:pPr>
            <a:endParaRPr dirty="0"/>
          </a:p>
        </p:txBody>
      </p:sp>
      <p:sp>
        <p:nvSpPr>
          <p:cNvPr id="80" name="Google Shape;80;p15"/>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76152" y="370072"/>
            <a:ext cx="7591646" cy="16393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2"/>
                </a:solidFill>
                <a:latin typeface="Cinzel" panose="020B0604020202020204" charset="0"/>
                <a:cs typeface="Times New Roman" panose="02020603050405020304" pitchFamily="18" charset="0"/>
              </a:rPr>
              <a:t>UNDERSTANDING THE IMPACT THROUGH AN EYE OF SELF-DETERMINATION THEORY</a:t>
            </a:r>
            <a:endParaRPr sz="3200" dirty="0">
              <a:solidFill>
                <a:schemeClr val="accent2"/>
              </a:solidFill>
              <a:latin typeface="Cinzel" panose="020B0604020202020204" charset="0"/>
            </a:endParaRPr>
          </a:p>
        </p:txBody>
      </p:sp>
      <p:sp>
        <p:nvSpPr>
          <p:cNvPr id="86" name="Google Shape;86;p16"/>
          <p:cNvSpPr txBox="1">
            <a:spLocks noGrp="1"/>
          </p:cNvSpPr>
          <p:nvPr>
            <p:ph type="body" idx="1"/>
          </p:nvPr>
        </p:nvSpPr>
        <p:spPr>
          <a:xfrm>
            <a:off x="1224425" y="1888875"/>
            <a:ext cx="6695100" cy="3448200"/>
          </a:xfrm>
          <a:prstGeom prst="rect">
            <a:avLst/>
          </a:prstGeom>
        </p:spPr>
        <p:txBody>
          <a:bodyPr spcFirstLastPara="1" wrap="square" lIns="91425" tIns="91425" rIns="91425" bIns="91425" anchor="t" anchorCtr="0">
            <a:noAutofit/>
          </a:bodyPr>
          <a:lstStyle/>
          <a:p>
            <a:pPr algn="ctr"/>
            <a:r>
              <a:rPr lang="en-US" sz="2000" b="0" i="1" dirty="0">
                <a:solidFill>
                  <a:schemeClr val="accent5"/>
                </a:solidFill>
                <a:effectLst/>
                <a:latin typeface="Times New Roman" panose="02020603050405020304" pitchFamily="18" charset="0"/>
                <a:cs typeface="Times New Roman" panose="02020603050405020304" pitchFamily="18" charset="0"/>
              </a:rPr>
              <a:t>According to the work of psychologists Edward Deci and Richard Ryan, who first introduced their ideas in their 1985 book "</a:t>
            </a:r>
            <a:r>
              <a:rPr lang="en-US" sz="2000" b="0" i="1" u="sng" dirty="0">
                <a:solidFill>
                  <a:schemeClr val="accent5"/>
                </a:solidFill>
                <a:effectLst/>
                <a:latin typeface="Times New Roman" panose="02020603050405020304" pitchFamily="18" charset="0"/>
                <a:cs typeface="Times New Roman" panose="02020603050405020304" pitchFamily="18" charset="0"/>
              </a:rPr>
              <a:t>Self-Determination and Intrinsic Motivation in Human Behavior</a:t>
            </a:r>
            <a:r>
              <a:rPr lang="en-US" sz="2000" b="0" i="1" dirty="0">
                <a:solidFill>
                  <a:schemeClr val="accent5"/>
                </a:solidFill>
                <a:effectLst/>
                <a:latin typeface="Times New Roman" panose="02020603050405020304" pitchFamily="18" charset="0"/>
                <a:cs typeface="Times New Roman" panose="02020603050405020304" pitchFamily="18" charset="0"/>
              </a:rPr>
              <a:t>"</a:t>
            </a:r>
            <a:r>
              <a:rPr lang="en-US" sz="2000" i="1" dirty="0">
                <a:solidFill>
                  <a:schemeClr val="accent5"/>
                </a:solidFill>
                <a:latin typeface="Times New Roman" panose="02020603050405020304" pitchFamily="18" charset="0"/>
                <a:cs typeface="Times New Roman" panose="02020603050405020304" pitchFamily="18" charset="0"/>
              </a:rPr>
              <a:t>, t</a:t>
            </a:r>
            <a:r>
              <a:rPr lang="en-US" sz="2000" b="0" i="1" dirty="0">
                <a:solidFill>
                  <a:schemeClr val="accent5"/>
                </a:solidFill>
                <a:effectLst/>
                <a:latin typeface="Times New Roman" panose="02020603050405020304" pitchFamily="18" charset="0"/>
                <a:cs typeface="Times New Roman" panose="02020603050405020304" pitchFamily="18" charset="0"/>
              </a:rPr>
              <a:t>hey found by analyzing gamers’ playing experience data, that when a game fulfills people’s three basic psychological needs, </a:t>
            </a:r>
            <a:r>
              <a:rPr lang="en-US" sz="2000" i="1" u="sng" dirty="0">
                <a:solidFill>
                  <a:schemeClr val="accent5"/>
                </a:solidFill>
                <a:effectLst/>
                <a:latin typeface="Times New Roman" panose="02020603050405020304" pitchFamily="18" charset="0"/>
                <a:cs typeface="Times New Roman" panose="02020603050405020304" pitchFamily="18" charset="0"/>
              </a:rPr>
              <a:t>autonomy</a:t>
            </a:r>
            <a:r>
              <a:rPr lang="en-US" sz="2000" b="0" i="1" dirty="0">
                <a:solidFill>
                  <a:schemeClr val="accent5"/>
                </a:solidFill>
                <a:effectLst/>
                <a:latin typeface="Times New Roman" panose="02020603050405020304" pitchFamily="18" charset="0"/>
                <a:cs typeface="Times New Roman" panose="02020603050405020304" pitchFamily="18" charset="0"/>
              </a:rPr>
              <a:t>, </a:t>
            </a:r>
            <a:r>
              <a:rPr lang="en-US" sz="2000" b="0" i="1" u="sng" dirty="0">
                <a:solidFill>
                  <a:schemeClr val="accent5"/>
                </a:solidFill>
                <a:effectLst/>
                <a:latin typeface="Times New Roman" panose="02020603050405020304" pitchFamily="18" charset="0"/>
                <a:cs typeface="Times New Roman" panose="02020603050405020304" pitchFamily="18" charset="0"/>
              </a:rPr>
              <a:t>competence</a:t>
            </a:r>
            <a:r>
              <a:rPr lang="en-US" sz="2000" b="0" i="1" dirty="0">
                <a:solidFill>
                  <a:schemeClr val="accent5"/>
                </a:solidFill>
                <a:effectLst/>
                <a:latin typeface="Times New Roman" panose="02020603050405020304" pitchFamily="18" charset="0"/>
                <a:cs typeface="Times New Roman" panose="02020603050405020304" pitchFamily="18" charset="0"/>
              </a:rPr>
              <a:t>, and </a:t>
            </a:r>
            <a:r>
              <a:rPr lang="en-US" sz="2000" b="0" i="1" u="sng" dirty="0">
                <a:solidFill>
                  <a:schemeClr val="accent5"/>
                </a:solidFill>
                <a:effectLst/>
                <a:latin typeface="Times New Roman" panose="02020603050405020304" pitchFamily="18" charset="0"/>
                <a:cs typeface="Times New Roman" panose="02020603050405020304" pitchFamily="18" charset="0"/>
              </a:rPr>
              <a:t>relatedness</a:t>
            </a:r>
            <a:r>
              <a:rPr lang="en-US" sz="2000" b="0" i="1" dirty="0">
                <a:solidFill>
                  <a:schemeClr val="accent5"/>
                </a:solidFill>
                <a:effectLst/>
                <a:latin typeface="Times New Roman" panose="02020603050405020304" pitchFamily="18" charset="0"/>
                <a:cs typeface="Times New Roman" panose="02020603050405020304" pitchFamily="18" charset="0"/>
              </a:rPr>
              <a:t>, the game engages players in the long term.</a:t>
            </a:r>
            <a:endParaRPr lang="en-IN" sz="2000" i="1" dirty="0">
              <a:solidFill>
                <a:schemeClr val="accent5"/>
              </a:solidFill>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endParaRPr dirty="0"/>
          </a:p>
        </p:txBody>
      </p:sp>
      <p:sp>
        <p:nvSpPr>
          <p:cNvPr id="87" name="Google Shape;87;p16"/>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a:spLocks noGrp="1"/>
          </p:cNvSpPr>
          <p:nvPr>
            <p:ph type="ctrTitle" idx="4294967295"/>
          </p:nvPr>
        </p:nvSpPr>
        <p:spPr>
          <a:xfrm>
            <a:off x="1350600" y="673395"/>
            <a:ext cx="6442800" cy="3829443"/>
          </a:xfrm>
          <a:prstGeom prst="rect">
            <a:avLst/>
          </a:prstGeom>
        </p:spPr>
        <p:txBody>
          <a:bodyPr spcFirstLastPara="1" wrap="square" lIns="91425" tIns="91425" rIns="91425" bIns="91425" anchor="b" anchorCtr="0">
            <a:noAutofit/>
          </a:bodyPr>
          <a:lstStyle/>
          <a:p>
            <a:pPr marL="0" indent="0" fontAlgn="base"/>
            <a:r>
              <a:rPr lang="en-US" sz="2000" b="1" i="1" dirty="0">
                <a:solidFill>
                  <a:schemeClr val="accent2"/>
                </a:solidFill>
                <a:effectLst/>
                <a:latin typeface="Times New Roman" panose="02020603050405020304" pitchFamily="18" charset="0"/>
                <a:cs typeface="Times New Roman" panose="02020603050405020304" pitchFamily="18" charset="0"/>
              </a:rPr>
              <a:t>According to self-determination theory, people need to feel the following in order to achieve psychological growth:</a:t>
            </a:r>
            <a:br>
              <a:rPr lang="en-US" sz="2000" b="1" i="1" dirty="0">
                <a:solidFill>
                  <a:schemeClr val="accent5"/>
                </a:solidFill>
                <a:effectLst/>
                <a:latin typeface="Times New Roman" panose="02020603050405020304" pitchFamily="18" charset="0"/>
                <a:cs typeface="Times New Roman" panose="02020603050405020304" pitchFamily="18" charset="0"/>
              </a:rPr>
            </a:br>
            <a:br>
              <a:rPr lang="en-US" sz="2000" b="1" i="1" dirty="0">
                <a:solidFill>
                  <a:schemeClr val="accent5"/>
                </a:solidFill>
                <a:effectLst/>
                <a:latin typeface="Times New Roman" panose="02020603050405020304" pitchFamily="18" charset="0"/>
                <a:cs typeface="Times New Roman" panose="02020603050405020304" pitchFamily="18" charset="0"/>
              </a:rPr>
            </a:br>
            <a:r>
              <a:rPr lang="en-US" sz="2000" b="1" i="1" dirty="0">
                <a:solidFill>
                  <a:schemeClr val="accent5"/>
                </a:solidFill>
                <a:effectLst/>
                <a:latin typeface="Times New Roman" panose="02020603050405020304" pitchFamily="18" charset="0"/>
                <a:cs typeface="Times New Roman" panose="02020603050405020304" pitchFamily="18" charset="0"/>
              </a:rPr>
              <a:t>Autonomy</a:t>
            </a:r>
            <a:r>
              <a:rPr lang="en-US" sz="2000" b="0" i="1" dirty="0">
                <a:solidFill>
                  <a:schemeClr val="accent5"/>
                </a:solidFill>
                <a:effectLst/>
                <a:latin typeface="Times New Roman" panose="02020603050405020304" pitchFamily="18" charset="0"/>
                <a:cs typeface="Times New Roman" panose="02020603050405020304" pitchFamily="18" charset="0"/>
              </a:rPr>
              <a:t>: The sense of being able to take direct action that will result in real change plays a major part in helping people feel self-determined.</a:t>
            </a:r>
            <a:br>
              <a:rPr lang="en-US" sz="2000" b="0" i="1" dirty="0">
                <a:solidFill>
                  <a:schemeClr val="accent5"/>
                </a:solidFill>
                <a:effectLst/>
                <a:latin typeface="Times New Roman" panose="02020603050405020304" pitchFamily="18" charset="0"/>
                <a:cs typeface="Times New Roman" panose="02020603050405020304" pitchFamily="18" charset="0"/>
              </a:rPr>
            </a:br>
            <a:r>
              <a:rPr lang="en-US" sz="2000" b="1" i="1" dirty="0">
                <a:solidFill>
                  <a:schemeClr val="accent5"/>
                </a:solidFill>
                <a:effectLst/>
                <a:latin typeface="Times New Roman" panose="02020603050405020304" pitchFamily="18" charset="0"/>
                <a:cs typeface="Times New Roman" panose="02020603050405020304" pitchFamily="18" charset="0"/>
              </a:rPr>
              <a:t>Competence</a:t>
            </a:r>
            <a:r>
              <a:rPr lang="en-US" sz="2000" b="0" i="1" dirty="0">
                <a:solidFill>
                  <a:schemeClr val="accent5"/>
                </a:solidFill>
                <a:effectLst/>
                <a:latin typeface="Times New Roman" panose="02020603050405020304" pitchFamily="18" charset="0"/>
                <a:cs typeface="Times New Roman" panose="02020603050405020304" pitchFamily="18" charset="0"/>
              </a:rPr>
              <a:t>: When people feel that they have the skills needed for success, they are more likely to take actions that will help them achieve their goals.</a:t>
            </a:r>
            <a:br>
              <a:rPr lang="en-US" sz="2000" b="0" i="1" dirty="0">
                <a:solidFill>
                  <a:schemeClr val="accent5"/>
                </a:solidFill>
                <a:effectLst/>
                <a:latin typeface="Times New Roman" panose="02020603050405020304" pitchFamily="18" charset="0"/>
                <a:cs typeface="Times New Roman" panose="02020603050405020304" pitchFamily="18" charset="0"/>
              </a:rPr>
            </a:br>
            <a:r>
              <a:rPr lang="en-US" sz="2000" b="1" i="1" dirty="0">
                <a:solidFill>
                  <a:schemeClr val="accent5"/>
                </a:solidFill>
                <a:latin typeface="Times New Roman" panose="02020603050405020304" pitchFamily="18" charset="0"/>
                <a:cs typeface="Times New Roman" panose="02020603050405020304" pitchFamily="18" charset="0"/>
              </a:rPr>
              <a:t>R</a:t>
            </a:r>
            <a:r>
              <a:rPr lang="en-US" sz="2000" b="1" i="1" dirty="0">
                <a:solidFill>
                  <a:schemeClr val="accent5"/>
                </a:solidFill>
                <a:effectLst/>
                <a:latin typeface="Times New Roman" panose="02020603050405020304" pitchFamily="18" charset="0"/>
                <a:cs typeface="Times New Roman" panose="02020603050405020304" pitchFamily="18" charset="0"/>
              </a:rPr>
              <a:t>elatedness</a:t>
            </a:r>
            <a:r>
              <a:rPr lang="en-US" sz="2000" b="0" i="1" dirty="0">
                <a:solidFill>
                  <a:schemeClr val="accent5"/>
                </a:solidFill>
                <a:effectLst/>
                <a:latin typeface="Times New Roman" panose="02020603050405020304" pitchFamily="18" charset="0"/>
                <a:cs typeface="Times New Roman" panose="02020603050405020304" pitchFamily="18" charset="0"/>
              </a:rPr>
              <a:t>: People need to experience a sense of belonging and attachment to </a:t>
            </a:r>
            <a:r>
              <a:rPr lang="en-US" sz="2000" b="0" i="1">
                <a:solidFill>
                  <a:schemeClr val="accent5"/>
                </a:solidFill>
                <a:effectLst/>
                <a:latin typeface="Times New Roman" panose="02020603050405020304" pitchFamily="18" charset="0"/>
                <a:cs typeface="Times New Roman" panose="02020603050405020304" pitchFamily="18" charset="0"/>
              </a:rPr>
              <a:t>other people.</a:t>
            </a:r>
            <a:br>
              <a:rPr lang="en-US" sz="2000" b="0" i="0" dirty="0">
                <a:solidFill>
                  <a:schemeClr val="bg1"/>
                </a:solidFill>
                <a:effectLst/>
                <a:latin typeface="Times New Roman" panose="02020603050405020304" pitchFamily="18" charset="0"/>
                <a:cs typeface="Times New Roman" panose="02020603050405020304" pitchFamily="18" charset="0"/>
              </a:rPr>
            </a:br>
            <a:endParaRPr lang="en-IN" sz="2000" i="1" dirty="0">
              <a:latin typeface="Times New Roman" panose="02020603050405020304" pitchFamily="18" charset="0"/>
              <a:cs typeface="Times New Roman" panose="02020603050405020304" pitchFamily="18" charset="0"/>
            </a:endParaRPr>
          </a:p>
        </p:txBody>
      </p:sp>
      <p:sp>
        <p:nvSpPr>
          <p:cNvPr id="101" name="Google Shape;101;p17"/>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F37C0-A667-A94D-AF2A-1DA0C1CB01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FCF48327-EDEB-B545-9680-D36BACCA903D}"/>
              </a:ext>
            </a:extLst>
          </p:cNvPr>
          <p:cNvSpPr txBox="1"/>
          <p:nvPr/>
        </p:nvSpPr>
        <p:spPr>
          <a:xfrm>
            <a:off x="1142550" y="2048530"/>
            <a:ext cx="6858900" cy="1200329"/>
          </a:xfrm>
          <a:prstGeom prst="rect">
            <a:avLst/>
          </a:prstGeom>
          <a:noFill/>
        </p:spPr>
        <p:txBody>
          <a:bodyPr wrap="square">
            <a:spAutoFit/>
          </a:bodyPr>
          <a:lstStyle/>
          <a:p>
            <a:r>
              <a:rPr lang="en-US" sz="2400" b="0" i="1">
                <a:solidFill>
                  <a:schemeClr val="accent5"/>
                </a:solidFill>
                <a:effectLst/>
                <a:latin typeface="Times New Roman" panose="02020603050405020304" pitchFamily="18" charset="0"/>
                <a:cs typeface="Times New Roman" panose="02020603050405020304" pitchFamily="18" charset="0"/>
              </a:rPr>
              <a:t>Refer to the word document attached named adventure_class.docx to understand the layout of the gamified interactive classroom experience…</a:t>
            </a:r>
            <a:endParaRPr lang="en-US" sz="2400"/>
          </a:p>
        </p:txBody>
      </p:sp>
    </p:spTree>
    <p:extLst>
      <p:ext uri="{BB962C8B-B14F-4D97-AF65-F5344CB8AC3E}">
        <p14:creationId xmlns:p14="http://schemas.microsoft.com/office/powerpoint/2010/main" val="64741487"/>
      </p:ext>
    </p:extLst>
  </p:cSld>
  <p:clrMapOvr>
    <a:masterClrMapping/>
  </p:clrMapOvr>
</p:sld>
</file>

<file path=ppt/theme/theme1.xml><?xml version="1.0" encoding="utf-8"?>
<a:theme xmlns:a="http://schemas.openxmlformats.org/drawingml/2006/main" name="Dolabella template">
  <a:themeElements>
    <a:clrScheme name="Custom 347">
      <a:dk1>
        <a:srgbClr val="403228"/>
      </a:dk1>
      <a:lt1>
        <a:srgbClr val="FFFFFF"/>
      </a:lt1>
      <a:dk2>
        <a:srgbClr val="926940"/>
      </a:dk2>
      <a:lt2>
        <a:srgbClr val="F3EFEA"/>
      </a:lt2>
      <a:accent1>
        <a:srgbClr val="261408"/>
      </a:accent1>
      <a:accent2>
        <a:srgbClr val="8E5025"/>
      </a:accent2>
      <a:accent3>
        <a:srgbClr val="B68C68"/>
      </a:accent3>
      <a:accent4>
        <a:srgbClr val="E8DAC2"/>
      </a:accent4>
      <a:accent5>
        <a:srgbClr val="8E2525"/>
      </a:accent5>
      <a:accent6>
        <a:srgbClr val="B67068"/>
      </a:accent6>
      <a:hlink>
        <a:srgbClr val="4032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572</Words>
  <Application>Microsoft Office PowerPoint</Application>
  <PresentationFormat>On-screen Show (16:9)</PresentationFormat>
  <Paragraphs>69</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Dolabella template</vt:lpstr>
      <vt:lpstr>Adventure Class Theme: Create a solution to make virtual classes more interactive   </vt:lpstr>
      <vt:lpstr>Our Team</vt:lpstr>
      <vt:lpstr>Problem Statement</vt:lpstr>
      <vt:lpstr>Limitations of Existing System</vt:lpstr>
      <vt:lpstr>OUR SOLUTION</vt:lpstr>
      <vt:lpstr>PowerPoint Presentation</vt:lpstr>
      <vt:lpstr>UNDERSTANDING THE IMPACT THROUGH AN EYE OF SELF-DETERMINATION THEORY</vt:lpstr>
      <vt:lpstr>According to self-determination theory, people need to feel the following in order to achieve psychological growth:  Autonomy: The sense of being able to take direct action that will result in real change plays a major part in helping people feel self-determined. Competence: When people feel that they have the skills needed for success, they are more likely to take actions that will help them achieve their goals. Relatedness: People need to experience a sense of belonging and attachment to other people. </vt:lpstr>
      <vt:lpstr>PowerPoint Presentation</vt:lpstr>
      <vt:lpstr>FUTURE PROSPECTS</vt:lpstr>
      <vt:lpstr>FUTURE PROSPECTS</vt:lpstr>
      <vt:lpstr>WHY DO WE THINK THAT OUR PROJECT DESERVE A WIN?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Theme: Design and Technical Case Study          Team Members:  1.Rohan     2. Akhilesh   3. Khalid</dc:title>
  <dc:creator>Mohamed Khalid</dc:creator>
  <cp:lastModifiedBy>Unknown User</cp:lastModifiedBy>
  <cp:revision>7</cp:revision>
  <dcterms:modified xsi:type="dcterms:W3CDTF">2022-01-15T03:01:51Z</dcterms:modified>
</cp:coreProperties>
</file>