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600137" y="3200485"/>
            <a:ext cx="8610600" cy="2306955"/>
          </a:xfrm>
          <a:prstGeom prst="rect">
            <a:avLst/>
          </a:prstGeom>
          <a:noFill/>
        </p:spPr>
        <p:txBody>
          <a:bodyPr wrap="square" rtlCol="0">
            <a:spAutoFit/>
          </a:bodyPr>
          <a:lstStyle/>
          <a:p>
            <a:r>
              <a:rPr lang="en-US" sz="2400" b="1"/>
              <a:t>STUDENT NAME:KAMESH B</a:t>
            </a:r>
            <a:endParaRPr lang="en-US" sz="2400" b="1" dirty="0"/>
          </a:p>
          <a:p>
            <a:r>
              <a:rPr lang="en-US" sz="2400" b="1" dirty="0"/>
              <a:t>REGISTER NO:312207295</a:t>
            </a:r>
            <a:endParaRPr lang="en-US" sz="2400" b="1" dirty="0"/>
          </a:p>
          <a:p>
            <a:r>
              <a:rPr lang="en-US" sz="2400" b="1">
                <a:sym typeface="+mn-ea"/>
              </a:rPr>
              <a:t>NAAN MUDHALVAN ID :</a:t>
            </a:r>
            <a:r>
              <a:rPr lang="en-US" sz="2400" b="1" dirty="0"/>
              <a:t>66491DEE02713DEBB1849D10728F2C8C</a:t>
            </a:r>
            <a:endParaRPr lang="en-US" sz="2400" b="1" dirty="0"/>
          </a:p>
          <a:p>
            <a:r>
              <a:rPr lang="en-US" sz="2400" b="1" dirty="0"/>
              <a:t>DEPARTMENT:B.COM (GENERAL)</a:t>
            </a:r>
            <a:endParaRPr lang="en-US" sz="2400" b="1" dirty="0"/>
          </a:p>
          <a:p>
            <a:r>
              <a:rPr lang="en-US" sz="2400" b="1" dirty="0"/>
              <a:t>COLLEGE: </a:t>
            </a:r>
            <a:r>
              <a:rPr lang="en-US" sz="2400" b="1" dirty="0">
                <a:sym typeface="+mn-ea"/>
              </a:rPr>
              <a:t>C KANDASWAMI NAIDU COLLEGE FOR MEN</a:t>
            </a:r>
            <a:endParaRPr lang="en-US" sz="2400" b="1"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533400" y="1143000"/>
            <a:ext cx="9358630" cy="1605915"/>
          </a:xfrm>
          <a:prstGeom prst="rect">
            <a:avLst/>
          </a:prstGeom>
          <a:noFill/>
        </p:spPr>
        <p:txBody>
          <a:bodyPr wrap="square" rtlCol="0">
            <a:noAutofit/>
          </a:bodyPr>
          <a:p>
            <a:r>
              <a:rPr lang="en-US" sz="2400" b="1"/>
              <a:t>Predictive Modeling:</a:t>
            </a:r>
            <a:r>
              <a:rPr lang="en-US" sz="2400"/>
              <a:t> Forecast future employee distribution across locations using time series analysis or regression models.</a:t>
            </a:r>
            <a:endParaRPr lang="en-US" sz="2400"/>
          </a:p>
          <a:p>
            <a:endParaRPr lang="en-US" sz="2400"/>
          </a:p>
          <a:p>
            <a:r>
              <a:rPr lang="en-US" sz="2400" b="1"/>
              <a:t>Optimization:</a:t>
            </a:r>
            <a:r>
              <a:rPr lang="en-US" sz="2400"/>
              <a:t> Use linear or integer programming to optimize workforce allocation across different locations to minimize costs or maximize efficiency.</a:t>
            </a:r>
            <a:endParaRPr lang="en-US" sz="2400"/>
          </a:p>
          <a:p>
            <a:endParaRPr lang="en-US" sz="2400"/>
          </a:p>
          <a:p>
            <a:r>
              <a:rPr lang="en-US" sz="2400" b="1"/>
              <a:t>Clustering:</a:t>
            </a:r>
            <a:r>
              <a:rPr lang="en-US" sz="2400"/>
              <a:t> Group employees based on work location or mode (remote vs. on-site) using clustering techniques like K-means</a:t>
            </a:r>
            <a:endParaRPr lang="en-US" sz="2400"/>
          </a:p>
          <a:p>
            <a:r>
              <a:rPr lang="en-US" sz="2400"/>
              <a:t>.</a:t>
            </a:r>
            <a:endParaRPr lang="en-US" sz="2400"/>
          </a:p>
          <a:p>
            <a:r>
              <a:rPr lang="en-US" sz="2400" b="1"/>
              <a:t>Classification:</a:t>
            </a:r>
            <a:r>
              <a:rPr lang="en-US" sz="2400"/>
              <a:t> Predict whether an employee is more likely to work remotely or at a specific location using logistic regression or decision trees.</a:t>
            </a:r>
            <a:endParaRPr lang="en-US" sz="2400"/>
          </a:p>
          <a:p>
            <a:endParaRPr lang="en-US" sz="2400"/>
          </a:p>
          <a:p>
            <a:r>
              <a:rPr lang="en-US" sz="2400" b="1"/>
              <a:t>Scenario Analysis:</a:t>
            </a:r>
            <a:r>
              <a:rPr lang="en-US" sz="2400"/>
              <a:t> Simulate different scenarios to see how changes in external factors might affect workforce distribution.</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 Box 7"/>
          <p:cNvSpPr txBox="1"/>
          <p:nvPr/>
        </p:nvSpPr>
        <p:spPr>
          <a:xfrm>
            <a:off x="457200" y="1143000"/>
            <a:ext cx="6480810" cy="2661920"/>
          </a:xfrm>
          <a:prstGeom prst="rect">
            <a:avLst/>
          </a:prstGeom>
          <a:noFill/>
        </p:spPr>
        <p:txBody>
          <a:bodyPr wrap="square" rtlCol="0">
            <a:noAutofit/>
          </a:bodyPr>
          <a:p>
            <a:r>
              <a:rPr lang="en-US" sz="1600" b="1"/>
              <a:t>Bar Chart (Work Location Count)</a:t>
            </a:r>
            <a:endParaRPr lang="en-US" sz="1600" b="1"/>
          </a:p>
          <a:p>
            <a:r>
              <a:rPr lang="en-US" sz="1600"/>
              <a:t>Remote work has the highest number of employees, with 44 people, indicating a strong preference or necessity for remote work in your organization.</a:t>
            </a:r>
            <a:endParaRPr lang="en-US" sz="1600"/>
          </a:p>
          <a:p>
            <a:r>
              <a:rPr lang="en-US" sz="1600"/>
              <a:t>Hyderabad, India follows with 33 employees, making it the most populated physical location.</a:t>
            </a:r>
            <a:endParaRPr lang="en-US" sz="1600"/>
          </a:p>
          <a:p>
            <a:r>
              <a:rPr lang="en-US" sz="1600"/>
              <a:t>Chennai, India and Columbus, USA both have 23 employees each, showing these are also significant hubs for your workforce.</a:t>
            </a:r>
            <a:endParaRPr lang="en-US" sz="1600"/>
          </a:p>
          <a:p>
            <a:r>
              <a:rPr lang="en-US" sz="1600"/>
              <a:t>Seattle, USA and Auckland, New Zealand each have 19 employees, representing smaller but still notable work centers.</a:t>
            </a:r>
            <a:endParaRPr lang="en-US" sz="1600"/>
          </a:p>
          <a:p>
            <a:r>
              <a:rPr lang="en-US" sz="1600"/>
              <a:t>Wellington, New Zealand has the smallest count with 18 employees.</a:t>
            </a:r>
            <a:endParaRPr lang="en-US" sz="1600"/>
          </a:p>
          <a:p>
            <a:endParaRPr lang="en-US" sz="1600"/>
          </a:p>
          <a:p>
            <a:r>
              <a:rPr lang="en-US" sz="1600" b="1"/>
              <a:t>Pie Chart (Work Location Percentage)</a:t>
            </a:r>
            <a:endParaRPr lang="en-US" sz="1600"/>
          </a:p>
          <a:p>
            <a:r>
              <a:rPr lang="en-US" sz="1600"/>
              <a:t>Remote work constitutes 24% of the total workforce, which is the largest share among all locations.</a:t>
            </a:r>
            <a:endParaRPr lang="en-US" sz="1600"/>
          </a:p>
          <a:p>
            <a:r>
              <a:rPr lang="en-US" sz="1600"/>
              <a:t>Hyderabad, India accounts for 18%, making it the second-largest location by percentage.</a:t>
            </a:r>
            <a:endParaRPr lang="en-US" sz="1600"/>
          </a:p>
          <a:p>
            <a:r>
              <a:rPr lang="en-US" sz="1600"/>
              <a:t>Chennai, India and Columbus, USA each contribute 13% to the workforce, showing equal distribution between these two locations.</a:t>
            </a:r>
            <a:endParaRPr lang="en-US" sz="1600"/>
          </a:p>
          <a:p>
            <a:r>
              <a:rPr lang="en-US" sz="1600"/>
              <a:t>Seattle, USA and Auckland, New Zealand both represent 11%, while Wellington, New Zealand represents 10%, indicating a relatively even distribution among these locations.</a:t>
            </a:r>
            <a:endParaRPr lang="en-US" sz="1600"/>
          </a:p>
        </p:txBody>
      </p:sp>
      <p:pic>
        <p:nvPicPr>
          <p:cNvPr id="12" name="Picture 11" descr="C:\Users\Manoj Kumar S\Desktop\naan mudhalvan\PicturRe1.pngPicturRe1"/>
          <p:cNvPicPr>
            <a:picLocks noChangeAspect="1"/>
          </p:cNvPicPr>
          <p:nvPr/>
        </p:nvPicPr>
        <p:blipFill>
          <a:blip r:embed="rId2"/>
          <a:srcRect l="3261" r="3261"/>
          <a:stretch>
            <a:fillRect/>
          </a:stretch>
        </p:blipFill>
        <p:spPr>
          <a:xfrm>
            <a:off x="8077200" y="152400"/>
            <a:ext cx="3484245" cy="3358515"/>
          </a:xfrm>
          <a:prstGeom prst="rect">
            <a:avLst/>
          </a:prstGeom>
        </p:spPr>
      </p:pic>
      <p:pic>
        <p:nvPicPr>
          <p:cNvPr id="13" name="Picture 12" descr="C:\Users\Manoj Kumar S\Desktop\naan mudhalvan\PictRRure1.pngPictRRure1"/>
          <p:cNvPicPr>
            <a:picLocks noChangeAspect="1"/>
          </p:cNvPicPr>
          <p:nvPr/>
        </p:nvPicPr>
        <p:blipFill>
          <a:blip r:embed="rId3"/>
          <a:srcRect t="192" b="-1204"/>
          <a:stretch>
            <a:fillRect/>
          </a:stretch>
        </p:blipFill>
        <p:spPr>
          <a:xfrm>
            <a:off x="8077200" y="3581400"/>
            <a:ext cx="3491230" cy="3124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685800" y="1219200"/>
            <a:ext cx="9142730" cy="4157345"/>
          </a:xfrm>
          <a:prstGeom prst="rect">
            <a:avLst/>
          </a:prstGeom>
          <a:noFill/>
        </p:spPr>
        <p:txBody>
          <a:bodyPr wrap="square" rtlCol="0">
            <a:noAutofit/>
          </a:bodyPr>
          <a:p>
            <a:r>
              <a:rPr lang="en-US" sz="2400" b="1">
                <a:sym typeface="+mn-ea"/>
              </a:rPr>
              <a:t>This Excel-based approach provides a scalable, adaptable, and efficient method for enhancing employee performance management.By leveraging data analytics, the organization can foster a culture of continuous improvement and drive overall success.Implemented an Excel-based solution for systematic employee performance analysis.Addressed the lack of consistency in evaluating performance, leading to more informed decision-making.Enabled identification of top performers, areas needing support, and overall productivity trends.Enhanced data-driven insights for management and HR.Streamlined reporting processes and reduced manual effort.Improved employee engagement and targeted development strategies.Regular updates and refinements to the model based on feedback.Integration with other data sources for a more holistic view.Continuous training for end-users to maximize tool effectiveness.</a:t>
            </a:r>
            <a:endParaRPr lang="en-US" sz="2400" b="1"/>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Work Location Analysis using Excel Modeling</a:t>
            </a:r>
            <a:endParaRPr lang="en-US" sz="4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6592" y="30454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76275" y="1462405"/>
            <a:ext cx="7439025" cy="4357370"/>
          </a:xfrm>
          <a:prstGeom prst="rect">
            <a:avLst/>
          </a:prstGeom>
          <a:noFill/>
        </p:spPr>
        <p:txBody>
          <a:bodyPr wrap="square" rtlCol="0">
            <a:noAutofit/>
          </a:bodyPr>
          <a:p>
            <a:r>
              <a:rPr lang="en-US" sz="2400" b="1"/>
              <a:t>The charts display the distribution of employees across various work locations. The bar chart shows the absolute count of employees at each location, with the highest number being remote (44), followed by Hyderabad, India (33). The pie chart represents the same data in percentages, highlighting that 24% of the workforce is remote, with other locations like Hyderabad, Columbus, and Chennai having smaller but significant shares. The key insight is that remote work is the most common work location, followed by Hyderabad.</a:t>
            </a:r>
            <a:endParaRPr lang="en-US"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10"/>
          <p:cNvSpPr txBox="1"/>
          <p:nvPr/>
        </p:nvSpPr>
        <p:spPr>
          <a:xfrm>
            <a:off x="633095" y="2133600"/>
            <a:ext cx="8502015" cy="3415030"/>
          </a:xfrm>
          <a:prstGeom prst="rect">
            <a:avLst/>
          </a:prstGeom>
          <a:noFill/>
        </p:spPr>
        <p:txBody>
          <a:bodyPr wrap="square" rtlCol="0">
            <a:spAutoFit/>
          </a:bodyPr>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This project will analyzing and evaluating employees performance across various departments such as Human resources, marketing, Acconting, services, research and     development, Legal, Support, Engineering.This project includes graphs and pie chart and this project will result in a comprehensive, user-friendly excel tool that can be regularly updated and used by HR and management to drive performance improvemets within the organistion</a:t>
            </a: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12" name="object 6"/>
          <p:cNvPicPr/>
          <p:nvPr/>
        </p:nvPicPr>
        <p:blipFill>
          <a:blip r:embed="rId1" cstate="print"/>
          <a:stretch>
            <a:fillRect/>
          </a:stretch>
        </p:blipFill>
        <p:spPr>
          <a:xfrm>
            <a:off x="850900" y="6299200"/>
            <a:ext cx="2181225" cy="485775"/>
          </a:xfrm>
          <a:prstGeom prst="rect">
            <a:avLst/>
          </a:prstGeom>
        </p:spPr>
      </p:pic>
      <p:sp>
        <p:nvSpPr>
          <p:cNvPr id="13" name="Text Box 12"/>
          <p:cNvSpPr txBox="1"/>
          <p:nvPr/>
        </p:nvSpPr>
        <p:spPr>
          <a:xfrm>
            <a:off x="984250" y="2063750"/>
            <a:ext cx="4064000" cy="521970"/>
          </a:xfrm>
          <a:prstGeom prst="rect">
            <a:avLst/>
          </a:prstGeom>
          <a:noFill/>
        </p:spPr>
        <p:txBody>
          <a:bodyPr wrap="square" rtlCol="0">
            <a:spAutoFit/>
          </a:bodyPr>
          <a:p>
            <a:pPr algn="l"/>
            <a:r>
              <a:rPr lang="en-US" sz="2800" b="1"/>
              <a:t>Employees:</a:t>
            </a:r>
            <a:endParaRPr lang="en-US" sz="2800" b="1"/>
          </a:p>
        </p:txBody>
      </p:sp>
      <p:sp>
        <p:nvSpPr>
          <p:cNvPr id="14" name="Text Box 13"/>
          <p:cNvSpPr txBox="1"/>
          <p:nvPr/>
        </p:nvSpPr>
        <p:spPr>
          <a:xfrm>
            <a:off x="1981200" y="2514600"/>
            <a:ext cx="7782560" cy="1123950"/>
          </a:xfrm>
          <a:prstGeom prst="rect">
            <a:avLst/>
          </a:prstGeom>
          <a:noFill/>
        </p:spPr>
        <p:txBody>
          <a:bodyPr wrap="square" rtlCol="0">
            <a:noAutofit/>
          </a:bodyPr>
          <a:p>
            <a:r>
              <a:rPr lang="en-US" sz="2400"/>
              <a:t>Individual Employees May have access to their performance data and metrics to self-assess and identify areas for personal improvement.</a:t>
            </a:r>
            <a:endParaRPr lang="en-US" sz="2400"/>
          </a:p>
          <a:p>
            <a:endParaRPr lang="en-US" sz="2400"/>
          </a:p>
        </p:txBody>
      </p:sp>
      <p:sp>
        <p:nvSpPr>
          <p:cNvPr id="15" name="Text Box 14"/>
          <p:cNvSpPr txBox="1"/>
          <p:nvPr/>
        </p:nvSpPr>
        <p:spPr>
          <a:xfrm>
            <a:off x="984250" y="3733800"/>
            <a:ext cx="4267835" cy="500380"/>
          </a:xfrm>
          <a:prstGeom prst="rect">
            <a:avLst/>
          </a:prstGeom>
          <a:noFill/>
        </p:spPr>
        <p:txBody>
          <a:bodyPr wrap="square" rtlCol="0">
            <a:noAutofit/>
          </a:bodyPr>
          <a:p>
            <a:r>
              <a:rPr lang="en-US" sz="2800" b="1"/>
              <a:t>Business Organization:</a:t>
            </a:r>
            <a:endParaRPr lang="en-US" sz="2800" b="1"/>
          </a:p>
        </p:txBody>
      </p:sp>
      <p:sp>
        <p:nvSpPr>
          <p:cNvPr id="16" name="Text Box 15"/>
          <p:cNvSpPr txBox="1"/>
          <p:nvPr/>
        </p:nvSpPr>
        <p:spPr>
          <a:xfrm>
            <a:off x="1981200" y="4272280"/>
            <a:ext cx="7117080" cy="2047240"/>
          </a:xfrm>
          <a:prstGeom prst="rect">
            <a:avLst/>
          </a:prstGeom>
          <a:noFill/>
        </p:spPr>
        <p:txBody>
          <a:bodyPr wrap="square" rtlCol="0">
            <a:noAutofit/>
          </a:bodyPr>
          <a:p>
            <a:r>
              <a:rPr lang="en-US" sz="2400"/>
              <a:t>Business Organization and Analysts  Use the data to support performance reviews, identify training needs, and develop employee development plans.Recruitment Teams Analyze data to understand the skills and performance trends that are beneficial for hiring.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1524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753995" y="838200"/>
            <a:ext cx="7307580" cy="2550795"/>
          </a:xfrm>
          <a:prstGeom prst="rect">
            <a:avLst/>
          </a:prstGeom>
          <a:noFill/>
        </p:spPr>
        <p:txBody>
          <a:bodyPr wrap="square" rtlCol="0">
            <a:noAutofit/>
          </a:bodyPr>
          <a:p>
            <a:r>
              <a:rPr lang="en-US" b="1"/>
              <a:t>Solution Summary:</a:t>
            </a:r>
            <a:endParaRPr lang="en-US" b="1"/>
          </a:p>
          <a:p>
            <a:r>
              <a:rPr lang="en-US" b="1"/>
              <a:t>Current Assessment:</a:t>
            </a:r>
            <a:r>
              <a:rPr lang="en-US"/>
              <a:t>Analyze the existing workforce distribution, focusing on remote work and key locations like Hyderabad and Chennai, while evaluating associated costs.</a:t>
            </a:r>
            <a:endParaRPr lang="en-US"/>
          </a:p>
          <a:p>
            <a:r>
              <a:rPr lang="en-US" b="1"/>
              <a:t>Predictive Planning:</a:t>
            </a:r>
            <a:r>
              <a:rPr lang="en-US"/>
              <a:t> Use models to forecast future workforce needs and create scenarios to plan for growth or changes.</a:t>
            </a:r>
            <a:endParaRPr lang="en-US"/>
          </a:p>
          <a:p>
            <a:r>
              <a:rPr lang="en-US" b="1"/>
              <a:t>Optimization:</a:t>
            </a:r>
            <a:r>
              <a:rPr lang="en-US"/>
              <a:t> Apply strategies to allocate resources efficiently across locations, and develop a flexible remote work policy to balance cost, productivity, and employee satisfaction.</a:t>
            </a:r>
            <a:endParaRPr lang="en-US"/>
          </a:p>
          <a:p>
            <a:r>
              <a:rPr lang="en-US" b="1"/>
              <a:t>Workforce Segmentation:</a:t>
            </a:r>
            <a:r>
              <a:rPr lang="en-US"/>
              <a:t> Group employees by location and preferences to tailor management and engagement strategies.</a:t>
            </a:r>
            <a:endParaRPr lang="en-US"/>
          </a:p>
          <a:p>
            <a:r>
              <a:rPr lang="en-US"/>
              <a:t>Implementation: Roll out the strategy in phases, monitor its effectiveness with KPIs, and make adjustments as needed.</a:t>
            </a:r>
            <a:endParaRPr lang="en-US"/>
          </a:p>
          <a:p>
            <a:endParaRPr lang="en-US" b="1"/>
          </a:p>
          <a:p>
            <a:r>
              <a:rPr lang="en-US" b="1"/>
              <a:t>Value Proposition:</a:t>
            </a:r>
            <a:endParaRPr lang="en-US" b="1"/>
          </a:p>
          <a:p>
            <a:r>
              <a:rPr lang="en-US" b="1"/>
              <a:t>Cost Efficiency:</a:t>
            </a:r>
            <a:r>
              <a:rPr lang="en-US"/>
              <a:t> Reduce office-related costs.</a:t>
            </a:r>
            <a:endParaRPr lang="en-US"/>
          </a:p>
          <a:p>
            <a:r>
              <a:rPr lang="en-US" b="1"/>
              <a:t>Employee Satisfaction: </a:t>
            </a:r>
            <a:r>
              <a:rPr lang="en-US"/>
              <a:t>Improve morale with a flexible remote work policy.</a:t>
            </a:r>
            <a:endParaRPr lang="en-US"/>
          </a:p>
          <a:p>
            <a:r>
              <a:rPr lang="en-US" b="1"/>
              <a:t>Strategic Growth:</a:t>
            </a:r>
            <a:r>
              <a:rPr lang="en-US"/>
              <a:t> Enable informed expansion or adjustments.</a:t>
            </a:r>
            <a:endParaRPr lang="en-US"/>
          </a:p>
          <a:p>
            <a:r>
              <a:rPr lang="en-US" b="1"/>
              <a:t>Resilience: </a:t>
            </a:r>
            <a:r>
              <a:rPr lang="en-US"/>
              <a:t>Increase adaptability to changing conditions.</a:t>
            </a:r>
            <a:endParaRPr lang="en-US"/>
          </a:p>
          <a:p>
            <a:r>
              <a:rPr lang="en-US"/>
              <a:t>This approach provides a balanced, efficient strategy for managing a global workforce</a:t>
            </a:r>
            <a:r>
              <a:rPr lang="en-US" sz="1400"/>
              <a:t>.</a:t>
            </a:r>
            <a:endParaRPr 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762000" y="1371600"/>
            <a:ext cx="8821420" cy="1900555"/>
          </a:xfrm>
          <a:prstGeom prst="rect">
            <a:avLst/>
          </a:prstGeom>
          <a:noFill/>
        </p:spPr>
        <p:txBody>
          <a:bodyPr wrap="square" rtlCol="0">
            <a:noAutofit/>
          </a:bodyPr>
          <a:p>
            <a:r>
              <a:rPr lang="en-US" b="1" dirty="0">
                <a:sym typeface="+mn-ea"/>
              </a:rPr>
              <a:t>The dataset for employee performance analysis typically includes various metrics that reflect </a:t>
            </a:r>
            <a:endParaRPr lang="en-US" b="1" dirty="0"/>
          </a:p>
          <a:p>
            <a:r>
              <a:rPr lang="en-US" b="1" dirty="0">
                <a:sym typeface="+mn-ea"/>
              </a:rPr>
              <a:t>an employee's productivity, quality of work, attendance, and overall contribution to the </a:t>
            </a:r>
            <a:endParaRPr lang="en-US" b="1" dirty="0"/>
          </a:p>
          <a:p>
            <a:r>
              <a:rPr lang="en-US" b="1" dirty="0">
                <a:sym typeface="+mn-ea"/>
              </a:rPr>
              <a:t>organization. Below is a description of the key columns that would be included in </a:t>
            </a:r>
            <a:r>
              <a:rPr lang="en-IN" b="1" dirty="0">
                <a:sym typeface="+mn-ea"/>
              </a:rPr>
              <a:t>a Actionable Insights which Include recommendations or action items based on the analysis, such as training needs or performance improvement plans.</a:t>
            </a:r>
            <a:endParaRPr lang="en-IN" b="1" dirty="0"/>
          </a:p>
          <a:p>
            <a:endParaRPr lang="en-US"/>
          </a:p>
          <a:p>
            <a:endParaRPr lang="en-US"/>
          </a:p>
        </p:txBody>
      </p:sp>
      <p:sp>
        <p:nvSpPr>
          <p:cNvPr id="5" name="Text Box 4"/>
          <p:cNvSpPr txBox="1"/>
          <p:nvPr/>
        </p:nvSpPr>
        <p:spPr>
          <a:xfrm>
            <a:off x="755015" y="3272155"/>
            <a:ext cx="8545195" cy="3969385"/>
          </a:xfrm>
          <a:prstGeom prst="rect">
            <a:avLst/>
          </a:prstGeom>
          <a:noFill/>
        </p:spPr>
        <p:txBody>
          <a:bodyPr wrap="square" rtlCol="0">
            <a:spAutoFit/>
          </a:bodyPr>
          <a:p>
            <a:r>
              <a:rPr lang="en-US" b="1" dirty="0">
                <a:sym typeface="+mn-ea"/>
              </a:rPr>
              <a:t>Excel dataset:</a:t>
            </a:r>
            <a:endParaRPr lang="en-IN" b="1" dirty="0"/>
          </a:p>
          <a:p>
            <a:endParaRPr lang="en-US" b="1" dirty="0"/>
          </a:p>
          <a:p>
            <a:pPr marL="285750" indent="-285750">
              <a:buFont typeface="Arial" panose="020B0604020202020204" pitchFamily="34" charset="0"/>
              <a:buChar char="•"/>
            </a:pPr>
            <a:r>
              <a:rPr lang="en-US" b="1" dirty="0">
                <a:sym typeface="+mn-ea"/>
              </a:rPr>
              <a:t>EmpID: A unique identifier for each employee</a:t>
            </a:r>
            <a:r>
              <a:rPr lang="en-IN" b="1" dirty="0">
                <a:sym typeface="+mn-ea"/>
              </a:rPr>
              <a:t>.</a:t>
            </a:r>
            <a:endParaRPr lang="en-IN" b="1" dirty="0"/>
          </a:p>
          <a:p>
            <a:pPr marL="285750" indent="-285750">
              <a:buFont typeface="Arial" panose="020B0604020202020204" pitchFamily="34" charset="0"/>
              <a:buChar char="•"/>
            </a:pPr>
            <a:r>
              <a:rPr lang="en-US" b="1" dirty="0">
                <a:sym typeface="+mn-ea"/>
              </a:rPr>
              <a:t>Employee Name: The employee’s given name</a:t>
            </a:r>
            <a:r>
              <a:rPr lang="en-IN" b="1" dirty="0">
                <a:sym typeface="+mn-ea"/>
              </a:rPr>
              <a:t>.</a:t>
            </a:r>
            <a:endParaRPr lang="en-IN" b="1" dirty="0">
              <a:sym typeface="+mn-ea"/>
            </a:endParaRPr>
          </a:p>
          <a:p>
            <a:pPr marL="285750" indent="-285750">
              <a:buFont typeface="Arial" panose="020B0604020202020204" pitchFamily="34" charset="0"/>
              <a:buChar char="•"/>
            </a:pPr>
            <a:r>
              <a:rPr lang="en-US" b="1" dirty="0">
                <a:sym typeface="+mn-ea"/>
              </a:rPr>
              <a:t>Gender Code: A code representing the gender of the employee (e.g., M for Male, F for Female, etc.)</a:t>
            </a:r>
            <a:endParaRPr lang="en-IN" b="1" dirty="0"/>
          </a:p>
          <a:p>
            <a:pPr marL="285750" indent="-285750">
              <a:buFont typeface="Arial" panose="020B0604020202020204" pitchFamily="34" charset="0"/>
              <a:buChar char="•"/>
            </a:pPr>
            <a:r>
              <a:rPr lang="en-US" b="1" dirty="0">
                <a:sym typeface="+mn-ea"/>
              </a:rPr>
              <a:t>Business Unit: The department or division within the company where the employee works</a:t>
            </a:r>
            <a:r>
              <a:rPr lang="en-IN" b="1" dirty="0">
                <a:sym typeface="+mn-ea"/>
              </a:rPr>
              <a:t>.</a:t>
            </a:r>
            <a:endParaRPr lang="en-IN" b="1" dirty="0"/>
          </a:p>
          <a:p>
            <a:pPr marL="285750" indent="-285750">
              <a:buFont typeface="Arial" panose="020B0604020202020204" pitchFamily="34" charset="0"/>
              <a:buChar char="•"/>
            </a:pPr>
            <a:r>
              <a:rPr lang="en-US" b="1" dirty="0">
                <a:sym typeface="+mn-ea"/>
              </a:rPr>
              <a:t>Employee Salary: The amount of salary that the empoyee gets for their work.</a:t>
            </a:r>
            <a:endParaRPr lang="en-US" b="1" dirty="0">
              <a:sym typeface="+mn-ea"/>
            </a:endParaRPr>
          </a:p>
          <a:p>
            <a:pPr marL="285750" indent="-285750">
              <a:buFont typeface="Arial" panose="020B0604020202020204" pitchFamily="34" charset="0"/>
              <a:buChar char="•"/>
            </a:pPr>
            <a:r>
              <a:rPr lang="en-US" b="1" dirty="0">
                <a:sym typeface="+mn-ea"/>
              </a:rPr>
              <a:t>Employee Type: Classification of the employee, such as full-time, part-time, contractor, etc. </a:t>
            </a:r>
            <a:endParaRPr lang="en-IN" b="1" dirty="0"/>
          </a:p>
          <a:p>
            <a:pPr marL="285750" indent="-285750">
              <a:buFont typeface="Arial" panose="020B0604020202020204" pitchFamily="34" charset="0"/>
              <a:buChar char="•"/>
            </a:pPr>
            <a:r>
              <a:rPr lang="en-US" b="1" dirty="0">
                <a:sym typeface="+mn-ea"/>
              </a:rPr>
              <a:t>Employee location:  Location of the employee where he works</a:t>
            </a:r>
            <a:r>
              <a:rPr lang="en-IN" b="1" dirty="0">
                <a:sym typeface="+mn-ea"/>
              </a:rPr>
              <a:t>.</a:t>
            </a:r>
            <a:endParaRPr lang="en-IN" b="1" dirty="0"/>
          </a:p>
          <a:p>
            <a:pPr indent="0">
              <a:buFont typeface="Arial" panose="020B0604020202020204" pitchFamily="34" charset="0"/>
              <a:buNone/>
            </a:pP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2362200" y="1447800"/>
            <a:ext cx="6787515" cy="4448175"/>
          </a:xfrm>
          <a:prstGeom prst="rect">
            <a:avLst/>
          </a:prstGeom>
          <a:noFill/>
        </p:spPr>
        <p:txBody>
          <a:bodyPr wrap="square" rtlCol="0">
            <a:noAutofit/>
          </a:bodyPr>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efficient, and intuitive Excel-based solution that </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not only meets but exceeds expectations in </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managing and analyzing employee </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Performance</a:t>
            </a:r>
            <a:r>
              <a:rPr lang="en-IN" sz="2400" b="1" dirty="0">
                <a:solidFill>
                  <a:srgbClr val="0D0D0D"/>
                </a:solidFill>
                <a:latin typeface="Times New Roman" panose="02020603050405020304" pitchFamily="18" charset="0"/>
                <a:cs typeface="Times New Roman" panose="02020603050405020304" pitchFamily="18" charset="0"/>
                <a:sym typeface="+mn-ea"/>
              </a:rPr>
              <a:t>. </a:t>
            </a:r>
            <a:r>
              <a:rPr lang="en-US" sz="2400" b="1"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IN" sz="2400" b="1" dirty="0">
              <a:latin typeface="Times New Roman" panose="02020603050405020304" pitchFamily="18" charset="0"/>
              <a:cs typeface="Times New Roman" panose="02020603050405020304" pitchFamily="18" charset="0"/>
            </a:endParaRPr>
          </a:p>
          <a:p>
            <a:endParaRPr lang="en-US" sz="2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7116</Words>
  <Application>WPS Presentation</Application>
  <PresentationFormat>Widescreen</PresentationFormat>
  <Paragraphs>151</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Manoj Kumar S</cp:lastModifiedBy>
  <cp:revision>22</cp:revision>
  <dcterms:created xsi:type="dcterms:W3CDTF">2024-03-29T15:07:00Z</dcterms:created>
  <dcterms:modified xsi:type="dcterms:W3CDTF">2024-09-04T14:05:04Z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7FBAD9CB811E4B369D3A40BC58132277_13</vt:lpwstr>
  </property>
  <property fmtid="{D5CDD505-2E9C-101B-9397-08002B2CF9AE}" pid="5" name="KSOProductBuildVer">
    <vt:lpwstr>1033-12.2.0.17562</vt:lpwstr>
  </property>
</Properties>
</file>