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70" r:id="rId6"/>
    <p:sldId id="261" r:id="rId7"/>
    <p:sldId id="267" r:id="rId8"/>
    <p:sldId id="266" r:id="rId9"/>
    <p:sldId id="263" r:id="rId10"/>
    <p:sldId id="262" r:id="rId11"/>
    <p:sldId id="271" r:id="rId12"/>
    <p:sldId id="264" r:id="rId13"/>
    <p:sldId id="269" r:id="rId14"/>
  </p:sldIdLst>
  <p:sldSz cx="18288000" cy="10287000"/>
  <p:notesSz cx="6858000" cy="9144000"/>
  <p:embeddedFontLst>
    <p:embeddedFont>
      <p:font typeface="Lato Bold" panose="020B0604020202020204" charset="0"/>
      <p:regular r:id="rId16"/>
    </p:embeddedFon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Tenorite" panose="00000500000000000000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D1A7-3E3C-4645-99F4-0657221B4701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88C7-B33E-47C5-9EA4-CE09BC355B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0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388C7-B33E-47C5-9EA4-CE09BC355B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2911769"/>
            <a:ext cx="7218503" cy="130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65"/>
              </a:lnSpc>
              <a:spcBef>
                <a:spcPct val="0"/>
              </a:spcBef>
            </a:pPr>
            <a:r>
              <a:rPr lang="en-US" sz="8046" dirty="0">
                <a:solidFill>
                  <a:srgbClr val="000000"/>
                </a:solidFill>
                <a:latin typeface="Lato Bold"/>
              </a:rPr>
              <a:t>Ad Hoc Insights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0991397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</a:rPr>
              <a:t>PRESENTATION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48322" y="5962793"/>
            <a:ext cx="6583633" cy="46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9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</a:rPr>
              <a:t>By Kamna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052714-7C0B-783F-8DDF-7DDFAC0383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" y="154287"/>
            <a:ext cx="2817847" cy="27574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2369" y="720725"/>
            <a:ext cx="10111831" cy="175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800" b="1" dirty="0">
                <a:solidFill>
                  <a:srgbClr val="593C8F"/>
                </a:solidFill>
                <a:latin typeface="League Spartan" panose="020B0604020202020204" charset="0"/>
              </a:rPr>
              <a:t>9. Which channel helped to bring more gross sales in the fiscal year 2021 and the percentage of contribution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628661" y="2766734"/>
            <a:ext cx="8603169" cy="131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480175" y="-1520825"/>
            <a:ext cx="5327650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33409" y="5372100"/>
            <a:ext cx="9677400" cy="354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948"/>
              </a:lnSpc>
              <a:spcBef>
                <a:spcPct val="0"/>
              </a:spcBef>
            </a:pPr>
            <a:r>
              <a:rPr lang="en-US" sz="2106" dirty="0">
                <a:solidFill>
                  <a:srgbClr val="000000"/>
                </a:solidFill>
                <a:latin typeface="Poppins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EB2B6F-3564-88C0-F44E-0FC59F664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4" y="3452477"/>
            <a:ext cx="6393406" cy="5512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71C841-503C-925C-4B81-E6E37EB88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242" y="1322029"/>
            <a:ext cx="6811349" cy="7642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6C788D-A632-EA1D-BF6E-EE85989C67E9}"/>
              </a:ext>
            </a:extLst>
          </p:cNvPr>
          <p:cNvSpPr txBox="1"/>
          <p:nvPr/>
        </p:nvSpPr>
        <p:spPr>
          <a:xfrm>
            <a:off x="6705600" y="5726621"/>
            <a:ext cx="4216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chemeClr val="bg1"/>
                </a:solidFill>
              </a:rPr>
              <a:t>Retailers contributed mostly in the business and has the highest gross sales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A2351-3A30-55A3-5139-64707DA3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F07D9FC-642D-A28F-926E-9C1F88CBB4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9644A1C-A67B-BFEF-EC1A-A7684D46B01C}"/>
              </a:ext>
            </a:extLst>
          </p:cNvPr>
          <p:cNvSpPr txBox="1"/>
          <p:nvPr/>
        </p:nvSpPr>
        <p:spPr>
          <a:xfrm>
            <a:off x="16790" y="458910"/>
            <a:ext cx="17983200" cy="1687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3600" dirty="0">
                <a:solidFill>
                  <a:srgbClr val="593C8F"/>
                </a:solidFill>
                <a:latin typeface="League Spartan"/>
              </a:rPr>
              <a:t>10. Get the Top 3 products in each division that have a high total sold quantity in the fiscal year 2021</a:t>
            </a: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353005E7-40C7-7021-B31E-3F9D2CC02DB6}"/>
              </a:ext>
            </a:extLst>
          </p:cNvPr>
          <p:cNvSpPr/>
          <p:nvPr/>
        </p:nvSpPr>
        <p:spPr>
          <a:xfrm flipV="1">
            <a:off x="6324600" y="2324100"/>
            <a:ext cx="51816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29DFEFD0-D19E-3540-1E9E-7B3C20E87E26}"/>
              </a:ext>
            </a:extLst>
          </p:cNvPr>
          <p:cNvGrpSpPr/>
          <p:nvPr/>
        </p:nvGrpSpPr>
        <p:grpSpPr>
          <a:xfrm rot="5400000">
            <a:off x="6021604" y="-1979396"/>
            <a:ext cx="6244792" cy="18288000"/>
            <a:chOff x="0" y="0"/>
            <a:chExt cx="1403167" cy="481659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30A69A6-65B3-58C0-4F67-481DC2C900E2}"/>
                </a:ext>
              </a:extLst>
            </p:cNvPr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D30D5987-58AC-58AB-021A-49B4C5BFADEF}"/>
                </a:ext>
              </a:extLst>
            </p:cNvPr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D4FB050-76AD-0F48-6A5D-08A01345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341429"/>
            <a:ext cx="14477999" cy="56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4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2590" y="695227"/>
            <a:ext cx="5464945" cy="742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Recommendations</a:t>
            </a:r>
          </a:p>
        </p:txBody>
      </p:sp>
      <p:sp>
        <p:nvSpPr>
          <p:cNvPr id="5" name="AutoShape 5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720634" y="1552007"/>
            <a:ext cx="5317382" cy="139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914400" y="8696893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8382000" y="0"/>
            <a:ext cx="9906000" cy="10287000"/>
            <a:chOff x="0" y="0"/>
            <a:chExt cx="2821878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1878" cy="2709333"/>
            </a:xfrm>
            <a:custGeom>
              <a:avLst/>
              <a:gdLst/>
              <a:ahLst/>
              <a:cxnLst/>
              <a:rect l="l" t="t" r="r" b="b"/>
              <a:pathLst>
                <a:path w="2821878" h="2709333">
                  <a:moveTo>
                    <a:pt x="0" y="0"/>
                  </a:moveTo>
                  <a:lnTo>
                    <a:pt x="2821878" y="0"/>
                  </a:lnTo>
                  <a:lnTo>
                    <a:pt x="28218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82187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88575" y="510818"/>
            <a:ext cx="540000" cy="5220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28600" y="2194558"/>
            <a:ext cx="7889818" cy="6356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2800" b="1" dirty="0"/>
              <a:t>1.Networking &amp; Storage segment has the lowest product count &amp; slower growth</a:t>
            </a:r>
          </a:p>
          <a:p>
            <a:pPr algn="just">
              <a:lnSpc>
                <a:spcPct val="150000"/>
              </a:lnSpc>
            </a:pPr>
            <a:r>
              <a:rPr lang="en-CA" sz="2800" dirty="0"/>
              <a:t>Atliq hardware can -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Research on current trends as well as needs and introduce some new products in Networking and Storage segments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Upgrade Discounts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Extended Warranty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Free Installation of product</a:t>
            </a:r>
          </a:p>
          <a:p>
            <a:endParaRPr lang="en-CA" sz="1600" dirty="0">
              <a:latin typeface="Tenorite" panose="00000500000000000000" pitchFamily="2" charset="0"/>
            </a:endParaRPr>
          </a:p>
          <a:p>
            <a:pPr>
              <a:lnSpc>
                <a:spcPts val="2448"/>
              </a:lnSpc>
              <a:spcBef>
                <a:spcPct val="0"/>
              </a:spcBef>
            </a:pPr>
            <a:r>
              <a:rPr lang="en-US" sz="1748" dirty="0">
                <a:latin typeface="Poppins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05369" y="1657297"/>
            <a:ext cx="8248050" cy="7042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</a:rPr>
              <a:t>2. Quantities sold in PC division is the lowest as compared to other divisions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Atliq</a:t>
            </a:r>
            <a:r>
              <a:rPr lang="en-US" sz="2800" dirty="0">
                <a:solidFill>
                  <a:schemeClr val="bg1"/>
                </a:solidFill>
              </a:rPr>
              <a:t> hardware should put more efforts in understanding their consumers and expand product offerings to cater to a wider range of consumers needs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They can provide more product placement fees at physical stores so that their product is placed at prime location of the store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Invest in technological advancements to stay ahead of their competition 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788575" y="1304970"/>
            <a:ext cx="540000" cy="5220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788575" y="2090449"/>
            <a:ext cx="540000" cy="5220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</a:blip>
            <a:stretch>
              <a:fillRect t="-1851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" y="-472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8959850" y="-4000500"/>
            <a:ext cx="368300" cy="18288000"/>
            <a:chOff x="0" y="0"/>
            <a:chExt cx="97001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3985" y="939290"/>
            <a:ext cx="3255770" cy="58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 dirty="0">
                <a:solidFill>
                  <a:srgbClr val="000000"/>
                </a:solidFill>
                <a:latin typeface="Lato Bold"/>
              </a:rPr>
              <a:t>About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6531" y="148403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dirty="0">
                <a:solidFill>
                  <a:srgbClr val="593C8F"/>
                </a:solidFill>
                <a:latin typeface="League Spartan"/>
              </a:rPr>
              <a:t>Company</a:t>
            </a:r>
          </a:p>
        </p:txBody>
      </p:sp>
      <p:sp>
        <p:nvSpPr>
          <p:cNvPr id="8" name="AutoShape 8"/>
          <p:cNvSpPr/>
          <p:nvPr/>
        </p:nvSpPr>
        <p:spPr>
          <a:xfrm>
            <a:off x="1028700" y="224790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028700" y="5889625"/>
            <a:ext cx="6850188" cy="3853183"/>
            <a:chOff x="0" y="0"/>
            <a:chExt cx="1128903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t="-9265" b="-9265"/>
              </a:stretch>
            </a:blipFill>
          </p:spPr>
        </p:sp>
      </p:grpSp>
      <p:sp>
        <p:nvSpPr>
          <p:cNvPr id="14" name="AutoShape 14"/>
          <p:cNvSpPr/>
          <p:nvPr/>
        </p:nvSpPr>
        <p:spPr>
          <a:xfrm flipV="1">
            <a:off x="9620250" y="7106790"/>
            <a:ext cx="4171950" cy="1791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16531" y="2431523"/>
            <a:ext cx="5832886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b="0" i="0" dirty="0">
                <a:solidFill>
                  <a:srgbClr val="0E1116"/>
                </a:solidFill>
                <a:effectLst/>
              </a:rPr>
              <a:t>Atliq Hardware (imaginary company) is one of the leading computer hardware producers in India and well expanded in other countries too.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20270" y="6365159"/>
            <a:ext cx="4552930" cy="589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80"/>
              </a:lnSpc>
              <a:spcBef>
                <a:spcPct val="0"/>
              </a:spcBef>
            </a:pPr>
            <a:r>
              <a:rPr lang="en-US" sz="3629" dirty="0">
                <a:solidFill>
                  <a:srgbClr val="000000"/>
                </a:solidFill>
                <a:latin typeface="Lato Bold"/>
              </a:rPr>
              <a:t>Problem Statement</a:t>
            </a:r>
          </a:p>
        </p:txBody>
      </p:sp>
      <p:sp>
        <p:nvSpPr>
          <p:cNvPr id="19" name="Freeform 19"/>
          <p:cNvSpPr/>
          <p:nvPr/>
        </p:nvSpPr>
        <p:spPr>
          <a:xfrm>
            <a:off x="7532861" y="170476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7" y="0"/>
                </a:lnTo>
                <a:lnTo>
                  <a:pt x="392717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235BA-AF7D-5E44-A14F-7C4FD6F7F099}"/>
              </a:ext>
            </a:extLst>
          </p:cNvPr>
          <p:cNvSpPr txBox="1"/>
          <p:nvPr/>
        </p:nvSpPr>
        <p:spPr>
          <a:xfrm>
            <a:off x="9566608" y="7543076"/>
            <a:ext cx="6849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Management need insights about their sales and financial analysis insights</a:t>
            </a:r>
            <a:r>
              <a:rPr lang="en-US" sz="2800" b="0" i="0" dirty="0">
                <a:solidFill>
                  <a:srgbClr val="131022"/>
                </a:solidFill>
                <a:effectLst/>
              </a:rPr>
              <a:t> to make quick and smart data-informed decisions. </a:t>
            </a:r>
            <a:endParaRPr lang="en-IN" sz="2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A3B58B-BCDB-C76A-E5BC-72D2DFBEE343}"/>
              </a:ext>
            </a:extLst>
          </p:cNvPr>
          <p:cNvSpPr/>
          <p:nvPr/>
        </p:nvSpPr>
        <p:spPr>
          <a:xfrm>
            <a:off x="11810999" y="413515"/>
            <a:ext cx="4957463" cy="4127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8F6463-720C-31C0-62F8-8C0294AD1D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642596"/>
            <a:ext cx="3962400" cy="3689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0807"/>
            <a:ext cx="9499600" cy="10467826"/>
            <a:chOff x="0" y="-47625"/>
            <a:chExt cx="2501952" cy="2756958"/>
          </a:xfrm>
        </p:grpSpPr>
        <p:sp>
          <p:nvSpPr>
            <p:cNvPr id="3" name="Freeform 3"/>
            <p:cNvSpPr/>
            <p:nvPr/>
          </p:nvSpPr>
          <p:spPr>
            <a:xfrm>
              <a:off x="0" y="-2891"/>
              <a:ext cx="2501952" cy="2709333"/>
            </a:xfrm>
            <a:custGeom>
              <a:avLst/>
              <a:gdLst/>
              <a:ahLst/>
              <a:cxnLst/>
              <a:rect l="l" t="t" r="r" b="b"/>
              <a:pathLst>
                <a:path w="2501952" h="2709333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9792" y="1513871"/>
            <a:ext cx="6818808" cy="715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League Spartan"/>
              </a:rPr>
              <a:t>Ad Hoc Requests Insights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9792" y="2229451"/>
            <a:ext cx="5980608" cy="2265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559208" y="3009900"/>
            <a:ext cx="8025584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</a:rPr>
              <a:t>1. Provide the list of markets in which customer "Atliq Exclusive” operates its business in the APAC region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6ABE00-9378-2350-8C3B-9E208AAE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79" y="1513871"/>
            <a:ext cx="8039683" cy="75920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9FDCD2-A029-6823-6F02-05AABE7F7A7F}"/>
              </a:ext>
            </a:extLst>
          </p:cNvPr>
          <p:cNvSpPr/>
          <p:nvPr/>
        </p:nvSpPr>
        <p:spPr>
          <a:xfrm>
            <a:off x="9784650" y="1513871"/>
            <a:ext cx="7944142" cy="7603006"/>
          </a:xfrm>
          <a:prstGeom prst="rect">
            <a:avLst/>
          </a:prstGeom>
          <a:noFill/>
          <a:ln w="161925">
            <a:solidFill>
              <a:schemeClr val="bg1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8553A5-6123-9A85-62E9-CC62CECDA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6" y="4838701"/>
            <a:ext cx="2995144" cy="50440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458" y="-477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26971" y="601792"/>
            <a:ext cx="7907430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593C8F"/>
                </a:solidFill>
                <a:latin typeface="League Spartan" panose="020B0604020202020204" charset="0"/>
              </a:rPr>
              <a:t>2. What is the percentage of unique product increase in 2021 vs 2020? </a:t>
            </a:r>
          </a:p>
        </p:txBody>
      </p:sp>
      <p:sp>
        <p:nvSpPr>
          <p:cNvPr id="5" name="AutoShape 5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641178" y="2227624"/>
            <a:ext cx="7658100" cy="508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9291985" y="0"/>
            <a:ext cx="9010650" cy="10287000"/>
            <a:chOff x="0" y="0"/>
            <a:chExt cx="812800" cy="27093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27785" y="2803084"/>
            <a:ext cx="8568231" cy="3690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000000"/>
                </a:solidFill>
                <a:latin typeface="+mj-lt"/>
              </a:rPr>
              <a:t>Insights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+mj-lt"/>
              </a:rPr>
              <a:t>There is 36.33% growth in unique products in year 2021.  Thus, demand and production of products is increased.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FFE6B1-D10A-27B7-A1D0-5E69DB0FDD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1" t="19804" r="31642" b="10826"/>
          <a:stretch/>
        </p:blipFill>
        <p:spPr>
          <a:xfrm>
            <a:off x="9753600" y="717364"/>
            <a:ext cx="8203398" cy="7790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AE977-54B9-96FC-757A-281D51D33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AF30CE-1207-0492-01AE-86F13258166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A5360CE-6E70-5085-BB7E-34F5FC79C67E}"/>
              </a:ext>
            </a:extLst>
          </p:cNvPr>
          <p:cNvGrpSpPr/>
          <p:nvPr/>
        </p:nvGrpSpPr>
        <p:grpSpPr>
          <a:xfrm rot="5400000">
            <a:off x="8956719" y="-3761842"/>
            <a:ext cx="374561" cy="18288000"/>
            <a:chOff x="0" y="0"/>
            <a:chExt cx="97001" cy="481659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76AE361-85AC-4A86-C68D-4599FB2F8ADB}"/>
                </a:ext>
              </a:extLst>
            </p:cNvPr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2CAEB55-E7A4-D476-0DDE-4F4A08EEA5D8}"/>
                </a:ext>
              </a:extLst>
            </p:cNvPr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8E5C452-A61B-3672-0DCF-A06C661D17AE}"/>
              </a:ext>
            </a:extLst>
          </p:cNvPr>
          <p:cNvSpPr txBox="1"/>
          <p:nvPr/>
        </p:nvSpPr>
        <p:spPr>
          <a:xfrm>
            <a:off x="617856" y="732828"/>
            <a:ext cx="7938618" cy="1177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550" dirty="0">
                <a:solidFill>
                  <a:srgbClr val="593C8F"/>
                </a:solidFill>
                <a:latin typeface="League Spartan"/>
              </a:rPr>
              <a:t>3. Provide a report with all the unique product counts for each segment  and sort them in descending order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D026DEA-2C4D-14E2-1C87-A5F188BB50DD}"/>
              </a:ext>
            </a:extLst>
          </p:cNvPr>
          <p:cNvSpPr/>
          <p:nvPr/>
        </p:nvSpPr>
        <p:spPr>
          <a:xfrm flipV="1">
            <a:off x="617856" y="2054296"/>
            <a:ext cx="7248100" cy="412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F91224B5-60FD-1BC6-3D21-1DCC33556F38}"/>
              </a:ext>
            </a:extLst>
          </p:cNvPr>
          <p:cNvSpPr/>
          <p:nvPr/>
        </p:nvSpPr>
        <p:spPr>
          <a:xfrm>
            <a:off x="17496570" y="7976318"/>
            <a:ext cx="386858" cy="1384995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B1EB4C0-FFA7-73C0-E98B-B3894AF0BE09}"/>
              </a:ext>
            </a:extLst>
          </p:cNvPr>
          <p:cNvSpPr txBox="1"/>
          <p:nvPr/>
        </p:nvSpPr>
        <p:spPr>
          <a:xfrm>
            <a:off x="631405" y="2524836"/>
            <a:ext cx="7007199" cy="1117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8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</a:rPr>
              <a:t>Top segments are Notebook and Accessories Storage and Networking segment are not performing well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B9089CC-C7CA-C658-1101-C7334D3C2CE6}"/>
              </a:ext>
            </a:extLst>
          </p:cNvPr>
          <p:cNvSpPr txBox="1"/>
          <p:nvPr/>
        </p:nvSpPr>
        <p:spPr>
          <a:xfrm>
            <a:off x="8996681" y="6213672"/>
            <a:ext cx="8941105" cy="958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Lato Bold"/>
              </a:rPr>
              <a:t> </a:t>
            </a:r>
            <a:r>
              <a:rPr lang="en-US" sz="2400" dirty="0">
                <a:solidFill>
                  <a:srgbClr val="593C8F"/>
                </a:solidFill>
                <a:latin typeface="League Spartan"/>
              </a:rPr>
              <a:t>4. Segment with most unique products  in 2020 vs 2021</a:t>
            </a:r>
          </a:p>
          <a:p>
            <a:pPr>
              <a:lnSpc>
                <a:spcPts val="5080"/>
              </a:lnSpc>
              <a:spcBef>
                <a:spcPct val="0"/>
              </a:spcBef>
            </a:pPr>
            <a:endParaRPr lang="en-US" sz="3629" dirty="0">
              <a:solidFill>
                <a:srgbClr val="000000"/>
              </a:solidFill>
              <a:latin typeface="Lato Bold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5816411E-0547-DEE7-0238-41175FD65549}"/>
              </a:ext>
            </a:extLst>
          </p:cNvPr>
          <p:cNvSpPr/>
          <p:nvPr/>
        </p:nvSpPr>
        <p:spPr>
          <a:xfrm>
            <a:off x="8077200" y="2544650"/>
            <a:ext cx="353821" cy="129423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7" y="0"/>
                </a:lnTo>
                <a:lnTo>
                  <a:pt x="392717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4F2C3-CDB5-DB45-BC6F-6EA3F7CCEF2D}"/>
              </a:ext>
            </a:extLst>
          </p:cNvPr>
          <p:cNvSpPr txBox="1"/>
          <p:nvPr/>
        </p:nvSpPr>
        <p:spPr>
          <a:xfrm>
            <a:off x="9487684" y="7401360"/>
            <a:ext cx="7257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0" i="0" dirty="0">
                <a:solidFill>
                  <a:srgbClr val="131022"/>
                </a:solidFill>
                <a:effectLst/>
              </a:rPr>
              <a:t>Every segment has significant growth </a:t>
            </a:r>
            <a:r>
              <a:rPr lang="en-IN" sz="2800" dirty="0">
                <a:solidFill>
                  <a:srgbClr val="131022"/>
                </a:solidFill>
              </a:rPr>
              <a:t>in unique products</a:t>
            </a:r>
            <a:r>
              <a:rPr lang="en-IN" sz="2800" b="0" i="0" dirty="0">
                <a:solidFill>
                  <a:srgbClr val="131022"/>
                </a:solidFill>
                <a:effectLst/>
              </a:rPr>
              <a:t> </a:t>
            </a:r>
            <a:r>
              <a:rPr lang="en-US" sz="2800" b="0" i="0" dirty="0">
                <a:solidFill>
                  <a:srgbClr val="131022"/>
                </a:solidFill>
                <a:effectLst/>
              </a:rPr>
              <a:t> in 2021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952A8-FB31-DDA8-A02D-6A266FF78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05" y="150940"/>
            <a:ext cx="8614999" cy="4710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FF5A84-B717-8B4D-C8EC-9C046FEF9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5" y="6184202"/>
            <a:ext cx="8525275" cy="3488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BDFBE3-9CC4-8CFD-3E16-720B8A08DCD1}"/>
              </a:ext>
            </a:extLst>
          </p:cNvPr>
          <p:cNvCxnSpPr>
            <a:cxnSpLocks/>
          </p:cNvCxnSpPr>
          <p:nvPr/>
        </p:nvCxnSpPr>
        <p:spPr>
          <a:xfrm>
            <a:off x="9601200" y="6877932"/>
            <a:ext cx="74201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1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081" y="2776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19506" y="647411"/>
            <a:ext cx="15468494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000" dirty="0">
                <a:solidFill>
                  <a:srgbClr val="593C8F"/>
                </a:solidFill>
                <a:latin typeface="League Spartan"/>
              </a:rPr>
              <a:t>5. Get the products that have the highest and lowest manufacturing costs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924496" y="1409700"/>
            <a:ext cx="144927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0"/>
            <a:ext cx="2087283" cy="10287000"/>
            <a:chOff x="0" y="0"/>
            <a:chExt cx="812800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915400" y="9524202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3" y="0"/>
                </a:lnTo>
                <a:lnTo>
                  <a:pt x="2087283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8FF18-3135-A785-277D-5BEBFAABB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70837"/>
            <a:ext cx="3284999" cy="30917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C06AAF-53FC-27E7-D146-86FE5BEB96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2188200"/>
            <a:ext cx="3284999" cy="32849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818737-B3B2-6DF4-3683-F37AD5851469}"/>
              </a:ext>
            </a:extLst>
          </p:cNvPr>
          <p:cNvSpPr txBox="1"/>
          <p:nvPr/>
        </p:nvSpPr>
        <p:spPr>
          <a:xfrm>
            <a:off x="11595727" y="6023571"/>
            <a:ext cx="4669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AQ Master wired x1 Ms</a:t>
            </a:r>
          </a:p>
          <a:p>
            <a:pPr algn="ctr"/>
            <a:r>
              <a:rPr lang="en-IN" sz="3500" dirty="0"/>
              <a:t>A2118150101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8C307-E48D-A215-2648-0AC778D3D6E6}"/>
              </a:ext>
            </a:extLst>
          </p:cNvPr>
          <p:cNvSpPr txBox="1"/>
          <p:nvPr/>
        </p:nvSpPr>
        <p:spPr>
          <a:xfrm>
            <a:off x="3818753" y="6023571"/>
            <a:ext cx="4669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AQ HOME Allin1 Gen 2</a:t>
            </a:r>
          </a:p>
          <a:p>
            <a:pPr algn="ctr"/>
            <a:r>
              <a:rPr lang="en-IN" sz="3500" dirty="0"/>
              <a:t>A6120110206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CE562-958E-3659-6363-357F9CAC2447}"/>
              </a:ext>
            </a:extLst>
          </p:cNvPr>
          <p:cNvSpPr txBox="1"/>
          <p:nvPr/>
        </p:nvSpPr>
        <p:spPr>
          <a:xfrm>
            <a:off x="2339083" y="7339293"/>
            <a:ext cx="7628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Highest Manufacturing Cost - $240.54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298311-4A92-FE7C-66CC-E52435AC08BC}"/>
              </a:ext>
            </a:extLst>
          </p:cNvPr>
          <p:cNvSpPr txBox="1"/>
          <p:nvPr/>
        </p:nvSpPr>
        <p:spPr>
          <a:xfrm>
            <a:off x="10170851" y="7312123"/>
            <a:ext cx="76287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Lowest Manufacturing Cost - $0.89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9021" y="1562100"/>
            <a:ext cx="7521682" cy="437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593C8F"/>
                </a:solidFill>
                <a:latin typeface="League Spartan"/>
              </a:rPr>
              <a:t>6. Generate a report which contains the top 5 customers who received an average high pre_invoice_discount_pct for the fiscal year 2021 and in the Indian market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330919" y="621030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8881713" y="1104900"/>
            <a:ext cx="524574" cy="7886700"/>
            <a:chOff x="0" y="0"/>
            <a:chExt cx="76440" cy="1354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38AFD70-1F87-F5F7-D3AE-95E945A08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2552701"/>
            <a:ext cx="8001000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2398" y="69393"/>
            <a:ext cx="17983200" cy="1687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3600" dirty="0">
                <a:solidFill>
                  <a:srgbClr val="593C8F"/>
                </a:solidFill>
                <a:latin typeface="League Spartan"/>
              </a:rPr>
              <a:t> 7. Get the complete report of the Gross sales amount for the customer “Atliq Exclusive” for each month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6631258" y="1880903"/>
            <a:ext cx="5025481" cy="208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257298" y="2333121"/>
            <a:ext cx="15773400" cy="1272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2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Gross Sales amount is lowest during March –April 2020 because of Covid </a:t>
            </a:r>
          </a:p>
          <a:p>
            <a:pPr marL="342900" indent="-342900" algn="ctr">
              <a:lnSpc>
                <a:spcPts val="32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After pandemic gross sales amount increased </a:t>
            </a:r>
          </a:p>
          <a:p>
            <a:pPr marL="342900" indent="-342900" algn="ctr">
              <a:lnSpc>
                <a:spcPts val="32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Highest gross sales amount in November 2022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90FCC4CB-2A51-CEE3-C8BF-02BBBB6299E9}"/>
              </a:ext>
            </a:extLst>
          </p:cNvPr>
          <p:cNvGrpSpPr/>
          <p:nvPr/>
        </p:nvGrpSpPr>
        <p:grpSpPr>
          <a:xfrm rot="5400000">
            <a:off x="6000750" y="-2000250"/>
            <a:ext cx="6286500" cy="18288000"/>
            <a:chOff x="0" y="0"/>
            <a:chExt cx="1403167" cy="481659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C24D207-060E-F1C7-4E0B-DD703F33463E}"/>
                </a:ext>
              </a:extLst>
            </p:cNvPr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78C2E8B1-65F7-32DF-3B78-8BE3711E7D0B}"/>
                </a:ext>
              </a:extLst>
            </p:cNvPr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790A934-0314-121A-6C4B-D9E69FC04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3" y="4155377"/>
            <a:ext cx="17068800" cy="5951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9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9301" y="951891"/>
            <a:ext cx="11125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>
                <a:solidFill>
                  <a:srgbClr val="593C8F"/>
                </a:solidFill>
                <a:latin typeface="League Spartan" panose="020B0604020202020204" charset="0"/>
              </a:rPr>
              <a:t>8. In which quarter of 2020, got the maximum total sold quantity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739301" y="2290043"/>
            <a:ext cx="751789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1130242" y="2447507"/>
            <a:ext cx="6471958" cy="5236335"/>
          </a:xfrm>
          <a:custGeom>
            <a:avLst/>
            <a:gdLst/>
            <a:ahLst/>
            <a:cxnLst/>
            <a:rect l="l" t="t" r="r" b="b"/>
            <a:pathLst>
              <a:path w="3663950" h="4878070">
                <a:moveTo>
                  <a:pt x="3663950" y="4878070"/>
                </a:moveTo>
                <a:lnTo>
                  <a:pt x="0" y="4878070"/>
                </a:lnTo>
                <a:lnTo>
                  <a:pt x="0" y="0"/>
                </a:lnTo>
                <a:lnTo>
                  <a:pt x="3663950" y="0"/>
                </a:lnTo>
                <a:lnTo>
                  <a:pt x="3663950" y="4878070"/>
                </a:lnTo>
                <a:close/>
                <a:moveTo>
                  <a:pt x="63500" y="4814570"/>
                </a:moveTo>
                <a:lnTo>
                  <a:pt x="3600450" y="4814570"/>
                </a:lnTo>
                <a:lnTo>
                  <a:pt x="3600450" y="63500"/>
                </a:lnTo>
                <a:lnTo>
                  <a:pt x="63500" y="63500"/>
                </a:lnTo>
                <a:lnTo>
                  <a:pt x="63500" y="4814570"/>
                </a:lnTo>
                <a:close/>
              </a:path>
            </a:pathLst>
          </a:custGeom>
          <a:solidFill>
            <a:srgbClr val="000000"/>
          </a:solidFill>
        </p:spPr>
      </p:sp>
      <p:sp>
        <p:nvSpPr>
          <p:cNvPr id="15" name="TextBox 15"/>
          <p:cNvSpPr txBox="1"/>
          <p:nvPr/>
        </p:nvSpPr>
        <p:spPr>
          <a:xfrm>
            <a:off x="457200" y="2933700"/>
            <a:ext cx="9982200" cy="440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000000"/>
                </a:solidFill>
              </a:rPr>
              <a:t>Q1 i.e., Quarter 1 of 2020 has the highest sold quantity </a:t>
            </a:r>
          </a:p>
          <a:p>
            <a:pPr marL="571500" indent="-5715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000000"/>
                </a:solidFill>
              </a:rPr>
              <a:t>Q3 has the lowest sold quantity, it consist of months March, April and May</a:t>
            </a:r>
          </a:p>
          <a:p>
            <a:pPr marL="571500" indent="-5715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rgbClr val="000000"/>
                </a:solidFill>
              </a:rPr>
              <a:t>The main reason for Q3 decline is due Covid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EEE112-78F4-FEAB-7864-32578E4B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83" y="2589742"/>
            <a:ext cx="6072120" cy="4951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516</Words>
  <Application>Microsoft Office PowerPoint</Application>
  <PresentationFormat>Custom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Poppins</vt:lpstr>
      <vt:lpstr>Calibri</vt:lpstr>
      <vt:lpstr>League Spartan</vt:lpstr>
      <vt:lpstr>Tenorite</vt:lpstr>
      <vt:lpstr>Lato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Kamna</dc:creator>
  <cp:lastModifiedBy>Kamna Kumar</cp:lastModifiedBy>
  <cp:revision>4</cp:revision>
  <dcterms:created xsi:type="dcterms:W3CDTF">2006-08-16T00:00:00Z</dcterms:created>
  <dcterms:modified xsi:type="dcterms:W3CDTF">2024-02-19T11:00:25Z</dcterms:modified>
  <dc:identifier>DAF8Av4TYQY</dc:identifier>
</cp:coreProperties>
</file>