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Inter"/>
      <p:regular r:id="rId20"/>
      <p:bold r:id="rId21"/>
    </p:embeddedFont>
    <p:embeddedFont>
      <p:font typeface="Inter-Regular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7.xml"/><Relationship Id="rId22" Type="http://schemas.openxmlformats.org/officeDocument/2006/relationships/font" Target="fonts/Inter-Regular-regular.fntdata"/><Relationship Id="rId10" Type="http://schemas.openxmlformats.org/officeDocument/2006/relationships/slide" Target="slides/slide6.xml"/><Relationship Id="rId21" Type="http://schemas.openxmlformats.org/officeDocument/2006/relationships/font" Target="fonts/Int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Inter-Regula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4b435808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4b43580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9ad39b82_2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9ad39b82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4b435808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4b435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5069372a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5069372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5069372ac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5069372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34b435808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34b4358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34b435808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34b435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34b435808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34b4358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4b435808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4b4358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037850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2123125" y="3481050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Design Championship 2020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Industrial Design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Team Prayas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Energy Consumption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037875" y="1504973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 peripheral has been optimized to use minimal energy and hence last for a long duration of 3 days.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Keeping wastage in mind, any army helmet can be converted into SAM with the SAM peripheral hence saving time and effort</a:t>
            </a:r>
            <a:endParaRPr sz="1800"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4294967295" type="ctrTitle"/>
          </p:nvPr>
        </p:nvSpPr>
        <p:spPr>
          <a:xfrm>
            <a:off x="34650" y="1149750"/>
            <a:ext cx="8626800" cy="284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latin typeface="Inter"/>
                <a:ea typeface="Inter"/>
                <a:cs typeface="Inter"/>
                <a:sym typeface="Inter"/>
              </a:rPr>
              <a:t>Thankyou!</a:t>
            </a:r>
            <a:endParaRPr b="1" sz="68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“SAM”   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~Team Prayas </a:t>
            </a:r>
            <a:endParaRPr sz="3000"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88" y="743800"/>
            <a:ext cx="4825424" cy="40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428100" y="205700"/>
            <a:ext cx="22878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latin typeface="Inter"/>
                <a:ea typeface="Inter"/>
                <a:cs typeface="Inter"/>
                <a:sym typeface="Inter"/>
              </a:rPr>
              <a:t>TOP VIEW</a:t>
            </a:r>
            <a:endParaRPr b="1" sz="2800" u="sng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70749" y="-1166925"/>
            <a:ext cx="4187301" cy="775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3474325" y="84050"/>
            <a:ext cx="21954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latin typeface="Inter"/>
                <a:ea typeface="Inter"/>
                <a:cs typeface="Inter"/>
                <a:sym typeface="Inter"/>
              </a:rPr>
              <a:t>SIDE VIEW</a:t>
            </a:r>
            <a:endParaRPr b="1" sz="2800" u="sng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25" y="617725"/>
            <a:ext cx="7942176" cy="41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3336325" y="84050"/>
            <a:ext cx="24714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latin typeface="Inter"/>
                <a:ea typeface="Inter"/>
                <a:cs typeface="Inter"/>
                <a:sym typeface="Inter"/>
              </a:rPr>
              <a:t>FRONT</a:t>
            </a:r>
            <a:r>
              <a:rPr b="1" lang="en" sz="2800" u="sng">
                <a:latin typeface="Inter"/>
                <a:ea typeface="Inter"/>
                <a:cs typeface="Inter"/>
                <a:sym typeface="Inter"/>
              </a:rPr>
              <a:t> VIEW</a:t>
            </a:r>
            <a:endParaRPr b="1" sz="2800" u="sng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75" y="607434"/>
            <a:ext cx="8005200" cy="429654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3474325" y="84050"/>
            <a:ext cx="2358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latin typeface="Inter"/>
                <a:ea typeface="Inter"/>
                <a:cs typeface="Inter"/>
                <a:sym typeface="Inter"/>
              </a:rPr>
              <a:t>BACK </a:t>
            </a:r>
            <a:r>
              <a:rPr b="1" lang="en" sz="2800" u="sng">
                <a:latin typeface="Inter"/>
                <a:ea typeface="Inter"/>
                <a:cs typeface="Inter"/>
                <a:sym typeface="Inter"/>
              </a:rPr>
              <a:t>VIEW</a:t>
            </a:r>
            <a:endParaRPr b="1" sz="2800" u="sng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1037875" y="1323600"/>
            <a:ext cx="59445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Technological superiority underpins our national military strategy, allowing us to field the most potent military forces by making best use of our resources, both economic and human</a:t>
            </a:r>
            <a:endParaRPr sz="2600"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037875" y="1524513"/>
            <a:ext cx="2908800" cy="12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SAM</a:t>
            </a:r>
            <a:endParaRPr sz="50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Keeping this quote in mind, SAM is a</a:t>
            </a:r>
            <a:r>
              <a:rPr lang="en" sz="1300"/>
              <a:t> Smart Army Helmet packed with technically advanced peripherals for movement tracking, fall detection, path mapping, automatic illumination and strong enough to withstand the impact a bullet!</a:t>
            </a:r>
            <a:endParaRPr sz="13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492550" y="160388"/>
            <a:ext cx="4076708" cy="482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037875" y="1496075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With the advent of Technology in almost every sphere of our life, the military too needs to create an ecosystem which complements man, machine and technology.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Smart in SAM 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12500" y="1496075"/>
            <a:ext cx="36090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Although intelligence gathering bases are quite the marvel, they are showing their age. The need of the hour is to create </a:t>
            </a:r>
            <a:r>
              <a:rPr i="1" lang="en"/>
              <a:t>“Smart”</a:t>
            </a:r>
            <a:r>
              <a:rPr lang="en"/>
              <a:t>, efficient and cost-effective solutions to these challenges.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Technological Prowess of SAM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037875" y="13539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Movement Tracking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Uses accelerometer sensors and programs to determine 360</a:t>
            </a:r>
            <a:r>
              <a:rPr lang="en" sz="1000">
                <a:solidFill>
                  <a:srgbClr val="1A1A26"/>
                </a:solidFill>
                <a:latin typeface="Arial"/>
                <a:ea typeface="Arial"/>
                <a:cs typeface="Arial"/>
                <a:sym typeface="Arial"/>
              </a:rPr>
              <a:t>° </a:t>
            </a:r>
            <a:r>
              <a:rPr lang="en" sz="1200"/>
              <a:t>motion and provides detailed time synced data.</a:t>
            </a:r>
            <a:endParaRPr sz="1200"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3460025" y="13539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Path Mapping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Carves out path followed along with distance covered, time taken and average speed for better coverage of remote locations</a:t>
            </a:r>
            <a:endParaRPr sz="1200"/>
          </a:p>
        </p:txBody>
      </p:sp>
      <p:sp>
        <p:nvSpPr>
          <p:cNvPr id="88" name="Google Shape;88;p16"/>
          <p:cNvSpPr txBox="1"/>
          <p:nvPr>
            <p:ph idx="3" type="body"/>
          </p:nvPr>
        </p:nvSpPr>
        <p:spPr>
          <a:xfrm>
            <a:off x="5882176" y="13539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Lighting and Vision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Automatic front and rear illumination interfaced with inbuilt Real Time Clock for advanced vision and  increased range of view.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037875" y="29541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Fall Detection 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Can determine time of fall or collision using accelero gyro sensors and RTC</a:t>
            </a:r>
            <a:endParaRPr sz="1200"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3460025" y="29541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Power And Usage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Uses 11.1V 2200mah Battery to support all the 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Smart</a:t>
            </a:r>
            <a:r>
              <a:rPr lang="en" sz="1200"/>
              <a:t> features of SAM for 2 days</a:t>
            </a:r>
            <a:endParaRPr sz="1200"/>
          </a:p>
        </p:txBody>
      </p:sp>
      <p:sp>
        <p:nvSpPr>
          <p:cNvPr id="92" name="Google Shape;92;p16"/>
          <p:cNvSpPr txBox="1"/>
          <p:nvPr>
            <p:ph idx="3" type="body"/>
          </p:nvPr>
        </p:nvSpPr>
        <p:spPr>
          <a:xfrm>
            <a:off x="5882176" y="29541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Data-Security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Data is stored in an </a:t>
            </a:r>
            <a:r>
              <a:rPr b="1" lang="en" sz="1200">
                <a:latin typeface="Inter"/>
                <a:ea typeface="Inter"/>
                <a:cs typeface="Inter"/>
                <a:sym typeface="Inter"/>
              </a:rPr>
              <a:t>SD card </a:t>
            </a:r>
            <a:r>
              <a:rPr lang="en" sz="1200"/>
              <a:t>and encrypted to prevent it from falling into enemy hands.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Might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Adjustable Size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Chin Strap</a:t>
            </a:r>
            <a:r>
              <a:rPr lang="en"/>
              <a:t> for stability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Night Vision </a:t>
            </a:r>
            <a:r>
              <a:rPr lang="en"/>
              <a:t>via screen attachment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Strong build</a:t>
            </a:r>
            <a:r>
              <a:rPr lang="en"/>
              <a:t> which can withstand the force of a bullet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of SAM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037825" y="1353950"/>
            <a:ext cx="72903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“SAM” is a Bulletproof Helmet along with many smart features to support the military services .The body of “SAM” would be built of Aramid fiber with a phenolic resin system. Aramid fiber is already being used in Aerospace and Military Applications. 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   </a:t>
            </a:r>
            <a:r>
              <a:rPr b="1" lang="en" sz="1600">
                <a:solidFill>
                  <a:srgbClr val="000000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The Features of Aramid Fiber include -:</a:t>
            </a:r>
            <a:endParaRPr b="1" sz="1600">
              <a:solidFill>
                <a:srgbClr val="000000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30200" lvl="0" marL="6858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Good Resistance to organic solvents and abrasion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Non-Conductive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Very High Melting Point (&gt;500 °C)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Low Flammability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037875" y="973738"/>
            <a:ext cx="2908800" cy="12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SAM Peripheral</a:t>
            </a:r>
            <a:endParaRPr sz="44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Convert any helmet into a SAM helmet using this peripheral. All the technically advanced features can be used by just attaching this bullet-proof body onto a regular helmet.</a:t>
            </a:r>
            <a:endParaRPr sz="13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400" y="425425"/>
            <a:ext cx="4309485" cy="429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SAM can be used by the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Army - </a:t>
            </a:r>
            <a:r>
              <a:rPr b="1" lang="en" sz="1800">
                <a:latin typeface="Inter"/>
                <a:ea typeface="Inter"/>
                <a:cs typeface="Inter"/>
                <a:sym typeface="Inter"/>
              </a:rPr>
              <a:t>2 million </a:t>
            </a:r>
            <a:r>
              <a:rPr lang="en" sz="1800"/>
              <a:t>(India)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Firefighters - </a:t>
            </a:r>
            <a:r>
              <a:rPr b="1" lang="en" sz="1800">
                <a:latin typeface="Inter"/>
                <a:ea typeface="Inter"/>
                <a:cs typeface="Inter"/>
                <a:sym typeface="Inter"/>
              </a:rPr>
              <a:t>55,000</a:t>
            </a:r>
            <a:endParaRPr b="1" sz="1800"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and rescue ops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 much more..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For the safety of these heroic people,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SAM peripheral - </a:t>
            </a:r>
            <a:r>
              <a:rPr b="1" lang="en" sz="1800">
                <a:latin typeface="Inter"/>
                <a:ea typeface="Inter"/>
                <a:cs typeface="Inter"/>
                <a:sym typeface="Inter"/>
              </a:rPr>
              <a:t>INR 2000/- </a:t>
            </a:r>
            <a:endParaRPr b="1" sz="18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SAM - </a:t>
            </a:r>
            <a:r>
              <a:rPr b="1" lang="en" sz="1800">
                <a:latin typeface="Inter"/>
                <a:ea typeface="Inter"/>
                <a:cs typeface="Inter"/>
                <a:sym typeface="Inter"/>
              </a:rPr>
              <a:t>INR 18000/-</a:t>
            </a:r>
            <a:endParaRPr b="1"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