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8963FB-8D41-47EC-9114-140C5554FE68}">
  <a:tblStyle styleId="{F38963FB-8D41-47EC-9114-140C5554FE6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941999a5c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gc941999a5c_0_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GB" sz="1000">
                <a:solidFill>
                  <a:schemeClr val="dk1"/>
                </a:solidFill>
                <a:latin typeface="Times New Roman"/>
                <a:ea typeface="Times New Roman"/>
                <a:cs typeface="Times New Roman"/>
                <a:sym typeface="Times New Roman"/>
              </a:rPr>
              <a:t>Hello, welcome to our final presentation. The topic we focused on is the courses recommendation based on XuetangX MOOC platform.</a:t>
            </a:r>
            <a:endParaRPr sz="1000">
              <a:solidFill>
                <a:schemeClr val="dk1"/>
              </a:solidFill>
            </a:endParaRPr>
          </a:p>
        </p:txBody>
      </p:sp>
      <p:sp>
        <p:nvSpPr>
          <p:cNvPr id="77" name="Google Shape;77;gc941999a5c_0_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d6d16cede_7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d6d16cede_7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d6d16cede_7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d6d16cede_7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d6d16cede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d6d16ced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let me introduce the Self-attentive sequential recommendation model. It consists of 4 main parts. E</a:t>
            </a:r>
            <a:r>
              <a:rPr lang="en-GB"/>
              <a:t>mbedding</a:t>
            </a:r>
            <a:r>
              <a:rPr lang="en-GB"/>
              <a:t>,Multihead attention, double-layer feed forward network, and </a:t>
            </a:r>
            <a:r>
              <a:rPr lang="en-GB"/>
              <a:t>finally</a:t>
            </a:r>
            <a:r>
              <a:rPr lang="en-GB"/>
              <a:t> the prediction layer.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Now, let’s begin with the embedding layer. First, we should create the embedding from the item </a:t>
            </a:r>
            <a:r>
              <a:rPr lang="en-GB"/>
              <a:t>sequence</a:t>
            </a:r>
            <a:r>
              <a:rPr lang="en-GB"/>
              <a:t> as the input to the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There are two embeddings we </a:t>
            </a:r>
            <a:r>
              <a:rPr lang="en-GB"/>
              <a:t>should</a:t>
            </a:r>
            <a:r>
              <a:rPr lang="en-GB"/>
              <a:t> create. The first one is item embedding, which is embedding for course ID. It is basically a linear transformation from the course ID to the embedding. And here comes an important hyperparameter, which is the dimensionality of the latent variable.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second is the </a:t>
            </a:r>
            <a:r>
              <a:rPr lang="en-GB"/>
              <a:t>position</a:t>
            </a:r>
            <a:r>
              <a:rPr lang="en-GB"/>
              <a:t> embedding, which is the </a:t>
            </a:r>
            <a:r>
              <a:rPr lang="en-GB"/>
              <a:t>embedding</a:t>
            </a:r>
            <a:r>
              <a:rPr lang="en-GB"/>
              <a:t> for the </a:t>
            </a:r>
            <a:r>
              <a:rPr lang="en-GB"/>
              <a:t>position of the course in the sequence. We includes it to add the chronological information into the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At the end, we do the summation for the two embeddings and take it as the input.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d6d16cede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d6d16cede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second part of the model is the multi head attention. THe </a:t>
            </a:r>
            <a:r>
              <a:rPr lang="en-GB"/>
              <a:t>formula consists of three parts, query, key and value, they are all linear transformation of embedding matrix. For the output of the multihead attention, we should do the layer normalization.</a:t>
            </a:r>
            <a:endParaRPr/>
          </a:p>
          <a:p>
            <a:pPr indent="0" lvl="0" marL="0" rtl="0" algn="l">
              <a:spcBef>
                <a:spcPts val="0"/>
              </a:spcBef>
              <a:spcAft>
                <a:spcPts val="0"/>
              </a:spcAft>
              <a:buNone/>
            </a:pPr>
            <a:r>
              <a:rPr lang="en-GB"/>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d6d16cede_5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d6d16cede_5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third part of the model is double-layer feed forward normalization. </a:t>
            </a:r>
            <a:r>
              <a:rPr lang="en-GB" sz="1600">
                <a:solidFill>
                  <a:schemeClr val="dk1"/>
                </a:solidFill>
                <a:latin typeface="Times New Roman"/>
                <a:ea typeface="Times New Roman"/>
                <a:cs typeface="Times New Roman"/>
                <a:sym typeface="Times New Roman"/>
              </a:rPr>
              <a:t>Since self-attentive layers aggregate the embeddings with the adaptive weights, which is essentially a linear model. We includes it for adding nonlinearity into the model.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d6d16cede_5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d6d16cede_5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last part is the prediction layer. It is the </a:t>
            </a:r>
            <a:r>
              <a:rPr lang="en-GB" sz="1600">
                <a:solidFill>
                  <a:schemeClr val="dk1"/>
                </a:solidFill>
                <a:latin typeface="Times New Roman"/>
                <a:ea typeface="Times New Roman"/>
                <a:cs typeface="Times New Roman"/>
                <a:sym typeface="Times New Roman"/>
              </a:rPr>
              <a:t>product</a:t>
            </a:r>
            <a:r>
              <a:rPr lang="en-GB" sz="1600">
                <a:solidFill>
                  <a:schemeClr val="dk1"/>
                </a:solidFill>
                <a:latin typeface="Times New Roman"/>
                <a:ea typeface="Times New Roman"/>
                <a:cs typeface="Times New Roman"/>
                <a:sym typeface="Times New Roman"/>
              </a:rPr>
              <a:t> of the output of the last layer and the embedding matrix of the items to obtain the score of each item. </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600">
                <a:solidFill>
                  <a:schemeClr val="dk1"/>
                </a:solidFill>
                <a:latin typeface="Times New Roman"/>
                <a:ea typeface="Times New Roman"/>
                <a:cs typeface="Times New Roman"/>
                <a:sym typeface="Times New Roman"/>
              </a:rPr>
              <a:t>The ranking of recommendations can be generated by sorting them with a descending order of scores.</a:t>
            </a:r>
            <a:endParaRPr sz="19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d6d16cede_5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d6d16cede_5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Next let me introduce the partition of the dataset for the model </a:t>
            </a:r>
            <a:r>
              <a:rPr lang="en-GB"/>
              <a:t>training. We split the sequence into three parts, the test set, the validation set and the training set. We use bootsratppping to train and validate the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a:t>
            </a:r>
            <a:r>
              <a:rPr lang="en-GB" sz="1600">
                <a:solidFill>
                  <a:schemeClr val="dk1"/>
                </a:solidFill>
                <a:latin typeface="Times New Roman"/>
                <a:ea typeface="Times New Roman"/>
                <a:cs typeface="Times New Roman"/>
                <a:sym typeface="Times New Roman"/>
              </a:rPr>
              <a:t>To keep a fixed length N for each training sequence ,we prepend paddings to the users who have selected less than N.  In our implementation, we denote the padding with itemid 0.</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d6d16ced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dd6d16ced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adopt binary cross </a:t>
            </a:r>
            <a:r>
              <a:rPr lang="en-GB"/>
              <a:t>entropy</a:t>
            </a:r>
            <a:r>
              <a:rPr lang="en-GB"/>
              <a:t> with logit loss as our loss function.</a:t>
            </a:r>
            <a:endParaRPr/>
          </a:p>
          <a:p>
            <a:pPr indent="0" lvl="0" marL="0" rtl="0" algn="l">
              <a:spcBef>
                <a:spcPts val="0"/>
              </a:spcBef>
              <a:spcAft>
                <a:spcPts val="0"/>
              </a:spcAft>
              <a:buNone/>
            </a:pPr>
            <a:r>
              <a:rPr lang="en-GB"/>
              <a:t>And we train our model in an iterative way. </a:t>
            </a:r>
            <a:r>
              <a:rPr lang="en-GB" sz="1600">
                <a:solidFill>
                  <a:schemeClr val="dk1"/>
                </a:solidFill>
              </a:rPr>
              <a:t>In the first step, the item at time 1 is taken into the model and used to train and predict the rating of the item at time 2. For this purpose, we should prepare positive items(the ground-truth item) and negative items (randomly chosen from others), and calculate the loss.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dd6d16cede_5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dd6d16cede_5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Next it is some discussion about the SASRec model.</a:t>
            </a:r>
            <a:endParaRPr/>
          </a:p>
          <a:p>
            <a:pPr indent="0" lvl="0" marL="0" rtl="0" algn="l">
              <a:spcBef>
                <a:spcPts val="0"/>
              </a:spcBef>
              <a:spcAft>
                <a:spcPts val="0"/>
              </a:spcAft>
              <a:buNone/>
            </a:pPr>
            <a:r>
              <a:rPr lang="en-GB"/>
              <a:t>The first thing we want to present is the learning curve.</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600">
                <a:solidFill>
                  <a:schemeClr val="dk1"/>
                </a:solidFill>
                <a:latin typeface="Times New Roman"/>
                <a:ea typeface="Times New Roman"/>
                <a:cs typeface="Times New Roman"/>
                <a:sym typeface="Times New Roman"/>
              </a:rPr>
              <a:t>When epochs reach 50, the learning curve flattens and when epochs reach 150, the learning converges.</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1000"/>
              </a:spcAft>
              <a:buNone/>
            </a:pPr>
            <a:r>
              <a:rPr lang="en-GB" sz="1600">
                <a:solidFill>
                  <a:schemeClr val="dk1"/>
                </a:solidFill>
                <a:latin typeface="Times New Roman"/>
                <a:ea typeface="Times New Roman"/>
                <a:cs typeface="Times New Roman"/>
                <a:sym typeface="Times New Roman"/>
              </a:rPr>
              <a:t>We adopt 50 epochs due to time constraint, we will update our result with 150 epochs later to finalize the report.</a:t>
            </a:r>
            <a:endParaRPr sz="16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d6d16cede_5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d6d16cede_5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Also, we </a:t>
            </a:r>
            <a:r>
              <a:rPr lang="en-GB"/>
              <a:t>experimented</a:t>
            </a:r>
            <a:r>
              <a:rPr lang="en-GB"/>
              <a:t> the </a:t>
            </a:r>
            <a:r>
              <a:rPr lang="en-GB"/>
              <a:t>model</a:t>
            </a:r>
            <a:r>
              <a:rPr lang="en-GB"/>
              <a:t> with various length of </a:t>
            </a:r>
            <a:r>
              <a:rPr lang="en-GB"/>
              <a:t>training</a:t>
            </a:r>
            <a:r>
              <a:rPr lang="en-GB"/>
              <a:t> sequence. We can see that </a:t>
            </a:r>
            <a:r>
              <a:rPr lang="en-GB" sz="1600">
                <a:solidFill>
                  <a:schemeClr val="dk1"/>
                </a:solidFill>
              </a:rPr>
              <a:t>When the sequence length is larger than 10, the model does not see improvement.</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07331c68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07331c68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000">
                <a:solidFill>
                  <a:schemeClr val="dk1"/>
                </a:solidFill>
                <a:latin typeface="Times New Roman"/>
                <a:ea typeface="Times New Roman"/>
                <a:cs typeface="Times New Roman"/>
                <a:sym typeface="Times New Roman"/>
              </a:rPr>
              <a:t>Online courses have been much more popular in recent years with the advantage of convenient long-distance education. To conduct our project, we adopted </a:t>
            </a:r>
            <a:r>
              <a:rPr b="1" lang="en-GB" sz="1000">
                <a:solidFill>
                  <a:schemeClr val="dk1"/>
                </a:solidFill>
                <a:latin typeface="Times New Roman"/>
                <a:ea typeface="Times New Roman"/>
                <a:cs typeface="Times New Roman"/>
                <a:sym typeface="Times New Roman"/>
              </a:rPr>
              <a:t>XuetangX</a:t>
            </a:r>
            <a:r>
              <a:rPr lang="en-GB" sz="1000">
                <a:solidFill>
                  <a:schemeClr val="dk1"/>
                </a:solidFill>
                <a:latin typeface="Times New Roman"/>
                <a:ea typeface="Times New Roman"/>
                <a:cs typeface="Times New Roman"/>
                <a:sym typeface="Times New Roman"/>
              </a:rPr>
              <a:t>, a MOOC platform. And our potential target audience are online course platform, who intends to perfect their course recommendation system.</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d6d16cede_5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dd6d16cede_5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Thirdly, we experimented the model with various numbers of blocks, the block is the pink rectangular, consists of one self-attentive layer and the subsequent feed-forward network. We can add more blocks to increase the complexity of the model. </a:t>
            </a:r>
            <a:endParaRPr/>
          </a:p>
          <a:p>
            <a:pPr indent="0" lvl="0" marL="0" rtl="0" algn="l">
              <a:spcBef>
                <a:spcPts val="0"/>
              </a:spcBef>
              <a:spcAft>
                <a:spcPts val="0"/>
              </a:spcAft>
              <a:buNone/>
            </a:pPr>
            <a:r>
              <a:t/>
            </a:r>
            <a:endParaRPr/>
          </a:p>
          <a:p>
            <a:pPr indent="0" lvl="0" marL="0" rtl="0" algn="just">
              <a:lnSpc>
                <a:spcPct val="115000"/>
              </a:lnSpc>
              <a:spcBef>
                <a:spcPts val="0"/>
              </a:spcBef>
              <a:spcAft>
                <a:spcPts val="1000"/>
              </a:spcAft>
              <a:buNone/>
            </a:pPr>
            <a:r>
              <a:rPr lang="en-GB" sz="1600">
                <a:solidFill>
                  <a:schemeClr val="dk1"/>
                </a:solidFill>
              </a:rPr>
              <a:t>When the number of blocks increase, it show a slight tendency to be over-fitting</a:t>
            </a:r>
            <a:r>
              <a:rPr lang="en-GB" sz="1600">
                <a:solidFill>
                  <a:schemeClr val="dk1"/>
                </a:solidFill>
                <a:latin typeface="Times New Roman"/>
                <a:ea typeface="Times New Roman"/>
                <a:cs typeface="Times New Roman"/>
                <a:sym typeface="Times New Roman"/>
              </a:rPr>
              <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d6d16ced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d6d16ced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直接念</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d6d16cede_5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dd6d16cede_5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d7ad11846_7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dd7ad11846_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dd6d16ced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dd6d16ced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d6d16ced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d6d16ced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000">
                <a:solidFill>
                  <a:schemeClr val="dk1"/>
                </a:solidFill>
                <a:latin typeface="Times New Roman"/>
                <a:ea typeface="Times New Roman"/>
                <a:cs typeface="Times New Roman"/>
                <a:sym typeface="Times New Roman"/>
              </a:rPr>
              <a:t>From a macro perspective, our goal is to predict and recommend the next course to each student, based on their needs or interests. Here we use students’ past selection as their interests. </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latin typeface="Times New Roman"/>
                <a:ea typeface="Times New Roman"/>
                <a:cs typeface="Times New Roman"/>
                <a:sym typeface="Times New Roman"/>
              </a:rPr>
              <a:t>To narrow down our research goal, we built three models for our course recommendation task. These models and why we choose them are as follows. </a:t>
            </a:r>
            <a:endParaRPr sz="1000">
              <a:solidFill>
                <a:schemeClr val="dk1"/>
              </a:solidFill>
              <a:latin typeface="Times New Roman"/>
              <a:ea typeface="Times New Roman"/>
              <a:cs typeface="Times New Roman"/>
              <a:sym typeface="Times New Roman"/>
            </a:endParaRPr>
          </a:p>
          <a:p>
            <a:pPr indent="330200" lvl="0" marL="0" rtl="0" algn="just">
              <a:lnSpc>
                <a:spcPct val="115000"/>
              </a:lnSpc>
              <a:spcBef>
                <a:spcPts val="0"/>
              </a:spcBef>
              <a:spcAft>
                <a:spcPts val="0"/>
              </a:spcAft>
              <a:buClr>
                <a:schemeClr val="dk1"/>
              </a:buClr>
              <a:buSzPts val="1100"/>
              <a:buFont typeface="Arial"/>
              <a:buNone/>
            </a:pPr>
            <a:r>
              <a:rPr lang="en-GB" sz="1000">
                <a:solidFill>
                  <a:schemeClr val="dk1"/>
                </a:solidFill>
                <a:latin typeface="Times New Roman"/>
                <a:ea typeface="Times New Roman"/>
                <a:cs typeface="Times New Roman"/>
                <a:sym typeface="Times New Roman"/>
              </a:rPr>
              <a:t>•The first one is Non-Personalized Recommendation Model: This is our baseline model that recommends courses based on their popularity. Since it is non-personalized, all the students will receive the same course recommendations.</a:t>
            </a:r>
            <a:endParaRPr sz="1000">
              <a:solidFill>
                <a:schemeClr val="dk1"/>
              </a:solidFill>
              <a:latin typeface="Times New Roman"/>
              <a:ea typeface="Times New Roman"/>
              <a:cs typeface="Times New Roman"/>
              <a:sym typeface="Times New Roman"/>
            </a:endParaRPr>
          </a:p>
          <a:p>
            <a:pPr indent="330200" lvl="0" marL="0" rtl="0" algn="just">
              <a:lnSpc>
                <a:spcPct val="115000"/>
              </a:lnSpc>
              <a:spcBef>
                <a:spcPts val="0"/>
              </a:spcBef>
              <a:spcAft>
                <a:spcPts val="0"/>
              </a:spcAft>
              <a:buClr>
                <a:schemeClr val="dk1"/>
              </a:buClr>
              <a:buSzPts val="1100"/>
              <a:buFont typeface="Arial"/>
              <a:buNone/>
            </a:pPr>
            <a:r>
              <a:rPr lang="en-GB" sz="1000">
                <a:solidFill>
                  <a:schemeClr val="dk1"/>
                </a:solidFill>
                <a:latin typeface="Times New Roman"/>
                <a:ea typeface="Times New Roman"/>
                <a:cs typeface="Times New Roman"/>
                <a:sym typeface="Times New Roman"/>
              </a:rPr>
              <a:t>•The second one is the BPR Model: BPR is a classic method for learning personalized rankings from implicit feedback, based on matrix factorization.</a:t>
            </a:r>
            <a:endParaRPr sz="1000">
              <a:solidFill>
                <a:schemeClr val="dk1"/>
              </a:solidFill>
              <a:latin typeface="Times New Roman"/>
              <a:ea typeface="Times New Roman"/>
              <a:cs typeface="Times New Roman"/>
              <a:sym typeface="Times New Roman"/>
            </a:endParaRPr>
          </a:p>
          <a:p>
            <a:pPr indent="330200" lvl="0" marL="0" rtl="0" algn="just">
              <a:lnSpc>
                <a:spcPct val="115000"/>
              </a:lnSpc>
              <a:spcBef>
                <a:spcPts val="0"/>
              </a:spcBef>
              <a:spcAft>
                <a:spcPts val="0"/>
              </a:spcAft>
              <a:buClr>
                <a:schemeClr val="dk1"/>
              </a:buClr>
              <a:buSzPts val="1100"/>
              <a:buFont typeface="Arial"/>
              <a:buNone/>
            </a:pPr>
            <a:r>
              <a:rPr lang="en-GB" sz="1000">
                <a:solidFill>
                  <a:schemeClr val="dk1"/>
                </a:solidFill>
                <a:latin typeface="Times New Roman"/>
                <a:ea typeface="Times New Roman"/>
                <a:cs typeface="Times New Roman"/>
                <a:sym typeface="Times New Roman"/>
              </a:rPr>
              <a:t>•The last one is our SASRec model. In 2017, a new sequential model </a:t>
            </a:r>
            <a:r>
              <a:rPr i="1" lang="en-GB" sz="1000">
                <a:solidFill>
                  <a:schemeClr val="dk1"/>
                </a:solidFill>
                <a:latin typeface="Times New Roman"/>
                <a:ea typeface="Times New Roman"/>
                <a:cs typeface="Times New Roman"/>
                <a:sym typeface="Times New Roman"/>
              </a:rPr>
              <a:t>Transformer</a:t>
            </a:r>
            <a:r>
              <a:rPr lang="en-GB" sz="1000">
                <a:solidFill>
                  <a:schemeClr val="dk1"/>
                </a:solidFill>
                <a:latin typeface="Times New Roman"/>
                <a:ea typeface="Times New Roman"/>
                <a:cs typeface="Times New Roman"/>
                <a:sym typeface="Times New Roman"/>
              </a:rPr>
              <a:t> achieved remarkable performance and efficiency for machine translation tasks. Inspired by this method, we follow the experimental steps from Wang[1]. The paper is attached below.</a:t>
            </a:r>
            <a:endParaRPr sz="1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GB" sz="1000">
                <a:solidFill>
                  <a:schemeClr val="dk1"/>
                </a:solidFill>
                <a:latin typeface="Times New Roman"/>
                <a:ea typeface="Times New Roman"/>
                <a:cs typeface="Times New Roman"/>
                <a:sym typeface="Times New Roman"/>
              </a:rPr>
              <a:t>Then we analyze their outputs and compare the performance of these models. HitRate@10 and NDCG@10 are adopted to compare different evaluation metrics.</a:t>
            </a:r>
            <a:endParaRPr sz="1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0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d6d16ced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d6d16ced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000">
                <a:solidFill>
                  <a:schemeClr val="dk1"/>
                </a:solidFill>
                <a:latin typeface="Times New Roman"/>
                <a:ea typeface="Times New Roman"/>
                <a:cs typeface="Times New Roman"/>
                <a:sym typeface="Times New Roman"/>
              </a:rPr>
              <a:t>The original dataset is acquired from MOOCData, with the following format. As shown in the Figure, the dataset has 6 subjects. </a:t>
            </a:r>
            <a:r>
              <a:rPr b="1" lang="en-GB" sz="1000">
                <a:solidFill>
                  <a:schemeClr val="dk1"/>
                </a:solidFill>
                <a:latin typeface="Times New Roman"/>
                <a:ea typeface="Times New Roman"/>
                <a:cs typeface="Times New Roman"/>
                <a:sym typeface="Times New Roman"/>
              </a:rPr>
              <a:t>There are more than 82 thousand students and 1 thousand and 3 hundred courses in total. And the types of courses are 79, with 23 type ID. </a:t>
            </a:r>
            <a:r>
              <a:rPr lang="en-GB" sz="1000">
                <a:solidFill>
                  <a:schemeClr val="dk1"/>
                </a:solidFill>
                <a:latin typeface="Times New Roman"/>
                <a:ea typeface="Times New Roman"/>
                <a:cs typeface="Times New Roman"/>
                <a:sym typeface="Times New Roman"/>
              </a:rPr>
              <a:t>The reason is the Type_id only represents the ID number of the first class type.</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d6d16cede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d6d16cede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000">
                <a:solidFill>
                  <a:schemeClr val="dk1"/>
                </a:solidFill>
                <a:latin typeface="Times New Roman"/>
                <a:ea typeface="Times New Roman"/>
                <a:cs typeface="Times New Roman"/>
                <a:sym typeface="Times New Roman"/>
              </a:rPr>
              <a:t>We compute the length of users' chosen courses. And the result is shown below. The average length is 5.55. The minimum is 3, and the maximum is 398.  Additionally, the upper quartile is 6. So when the course's length is 10, we can cover the majority of users' actions.</a:t>
            </a:r>
            <a:endParaRPr sz="10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d6d16cede_9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d6d16cede_9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000">
                <a:solidFill>
                  <a:schemeClr val="dk1"/>
                </a:solidFill>
                <a:latin typeface="Times New Roman"/>
                <a:ea typeface="Times New Roman"/>
                <a:cs typeface="Times New Roman"/>
                <a:sym typeface="Times New Roman"/>
              </a:rPr>
              <a:t>Then we compute the distribution of type_id. Computer Science has the most chosen times, which is more than 1 hundred and ten thousand. And the second type is medical health, which is more than 60 thousand. </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d7ad116d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d7ad116d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000">
                <a:solidFill>
                  <a:schemeClr val="dk1"/>
                </a:solidFill>
                <a:latin typeface="Times New Roman"/>
                <a:ea typeface="Times New Roman"/>
                <a:cs typeface="Times New Roman"/>
                <a:sym typeface="Times New Roman"/>
              </a:rPr>
              <a:t>Similarly, we explore the type number of different users.  The average length is 2.89 with a standard variance of 1.87. This means on average each user chooses courses from nearly 3 types. The minimum is 1, and the maximum is 21.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d6d16cede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d6d16cede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d6d16cede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d6d16cede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dk1"/>
              </a:buClr>
              <a:buSzPts val="4500"/>
              <a:buFont typeface="Arial"/>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 name="Google Shape;13;p2"/>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4" name="Google Shape;14;p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 name="Google Shape;15;p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 name="Google Shape;16;p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59" name="Shape 59"/>
        <p:cNvGrpSpPr/>
        <p:nvPr/>
      </p:nvGrpSpPr>
      <p:grpSpPr>
        <a:xfrm>
          <a:off x="0" y="0"/>
          <a:ext cx="0" cy="0"/>
          <a:chOff x="0" y="0"/>
          <a:chExt cx="0" cy="0"/>
        </a:xfrm>
      </p:grpSpPr>
      <p:sp>
        <p:nvSpPr>
          <p:cNvPr id="60" name="Google Shape;60;p1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1" name="Google Shape;61;p11"/>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2" name="Google Shape;62;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3" name="Google Shape;63;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4" name="Google Shape;64;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垂直排列标题与&#10;文本" type="vertTitleAndTx">
  <p:cSld name="VERTICAL_TITLE_AND_VERTICAL_TEXT">
    <p:spTree>
      <p:nvGrpSpPr>
        <p:cNvPr id="65" name="Shape 65"/>
        <p:cNvGrpSpPr/>
        <p:nvPr/>
      </p:nvGrpSpPr>
      <p:grpSpPr>
        <a:xfrm>
          <a:off x="0" y="0"/>
          <a:ext cx="0" cy="0"/>
          <a:chOff x="0" y="0"/>
          <a:chExt cx="0" cy="0"/>
        </a:xfrm>
      </p:grpSpPr>
      <p:sp>
        <p:nvSpPr>
          <p:cNvPr id="66" name="Google Shape;66;p12"/>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7" name="Google Shape;67;p12"/>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8" name="Google Shape;68;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9" name="Google Shape;69;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0" name="Google Shape;70;p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标题和内容">
  <p:cSld name="1_标题和内容">
    <p:spTree>
      <p:nvGrpSpPr>
        <p:cNvPr id="71" name="Shape 7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标题幻灯片">
  <p:cSld name="1_标题幻灯片">
    <p:spTree>
      <p:nvGrpSpPr>
        <p:cNvPr id="72" name="Shape 7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标题幻灯片">
  <p:cSld name="2_标题幻灯片">
    <p:spTree>
      <p:nvGrpSpPr>
        <p:cNvPr id="73" name="Shape 7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 name="Google Shape;19;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 name="Google Shape;20;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p:cSld name="仅标题">
    <p:spTree>
      <p:nvGrpSpPr>
        <p:cNvPr id="21" name="Shape 21"/>
        <p:cNvGrpSpPr/>
        <p:nvPr/>
      </p:nvGrpSpPr>
      <p:grpSpPr>
        <a:xfrm>
          <a:off x="0" y="0"/>
          <a:ext cx="0" cy="0"/>
          <a:chOff x="0" y="0"/>
          <a:chExt cx="0" cy="0"/>
        </a:xfrm>
      </p:grpSpPr>
      <p:sp>
        <p:nvSpPr>
          <p:cNvPr id="22" name="Google Shape;22;p4"/>
          <p:cNvSpPr/>
          <p:nvPr/>
        </p:nvSpPr>
        <p:spPr>
          <a:xfrm>
            <a:off x="0" y="0"/>
            <a:ext cx="9144000" cy="5143500"/>
          </a:xfrm>
          <a:prstGeom prst="rect">
            <a:avLst/>
          </a:prstGeom>
          <a:gradFill>
            <a:gsLst>
              <a:gs pos="0">
                <a:srgbClr val="F2F2F2"/>
              </a:gs>
              <a:gs pos="100000">
                <a:srgbClr val="F2F2F2">
                  <a:alpha val="75686"/>
                </a:srgbClr>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3" name="Shape 23"/>
        <p:cNvGrpSpPr/>
        <p:nvPr/>
      </p:nvGrpSpPr>
      <p:grpSpPr>
        <a:xfrm>
          <a:off x="0" y="0"/>
          <a:ext cx="0" cy="0"/>
          <a:chOff x="0" y="0"/>
          <a:chExt cx="0" cy="0"/>
        </a:xfrm>
      </p:grpSpPr>
      <p:sp>
        <p:nvSpPr>
          <p:cNvPr id="24" name="Google Shape;24;p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5" name="Google Shape;25;p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6" name="Google Shape;26;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7" name="Google Shape;27;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8" name="Google Shape;28;p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29" name="Shape 29"/>
        <p:cNvGrpSpPr/>
        <p:nvPr/>
      </p:nvGrpSpPr>
      <p:grpSpPr>
        <a:xfrm>
          <a:off x="0" y="0"/>
          <a:ext cx="0" cy="0"/>
          <a:chOff x="0" y="0"/>
          <a:chExt cx="0" cy="0"/>
        </a:xfrm>
      </p:grpSpPr>
      <p:sp>
        <p:nvSpPr>
          <p:cNvPr id="30" name="Google Shape;30;p6"/>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Arial"/>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1" name="Google Shape;31;p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32" name="Google Shape;32;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3" name="Google Shape;33;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4" name="Google Shape;34;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35" name="Shape 35"/>
        <p:cNvGrpSpPr/>
        <p:nvPr/>
      </p:nvGrpSpPr>
      <p:grpSpPr>
        <a:xfrm>
          <a:off x="0" y="0"/>
          <a:ext cx="0" cy="0"/>
          <a:chOff x="0" y="0"/>
          <a:chExt cx="0" cy="0"/>
        </a:xfrm>
      </p:grpSpPr>
      <p:sp>
        <p:nvSpPr>
          <p:cNvPr id="36" name="Google Shape;36;p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7" name="Google Shape;37;p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8" name="Google Shape;38;p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9" name="Google Shape;39;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0" name="Google Shape;40;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1" name="Google Shape;41;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2" name="Shape 42"/>
        <p:cNvGrpSpPr/>
        <p:nvPr/>
      </p:nvGrpSpPr>
      <p:grpSpPr>
        <a:xfrm>
          <a:off x="0" y="0"/>
          <a:ext cx="0" cy="0"/>
          <a:chOff x="0" y="0"/>
          <a:chExt cx="0" cy="0"/>
        </a:xfrm>
      </p:grpSpPr>
      <p:sp>
        <p:nvSpPr>
          <p:cNvPr id="43" name="Google Shape;43;p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4" name="Google Shape;44;p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45" name="Google Shape;45;p8"/>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46" name="Google Shape;46;p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47" name="Google Shape;47;p8"/>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48" name="Google Shape;48;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9" name="Google Shape;49;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0" name="Google Shape;50;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p:cSld name="内容与标题">
    <p:spTree>
      <p:nvGrpSpPr>
        <p:cNvPr id="51" name="Shape 5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52" name="Shape 52"/>
        <p:cNvGrpSpPr/>
        <p:nvPr/>
      </p:nvGrpSpPr>
      <p:grpSpPr>
        <a:xfrm>
          <a:off x="0" y="0"/>
          <a:ext cx="0" cy="0"/>
          <a:chOff x="0" y="0"/>
          <a:chExt cx="0" cy="0"/>
        </a:xfrm>
      </p:grpSpPr>
      <p:sp>
        <p:nvSpPr>
          <p:cNvPr id="53" name="Google Shape;53;p10"/>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4" name="Google Shape;54;p10"/>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55" name="Google Shape;55;p10"/>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56" name="Google Shape;56;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7" name="Google Shape;57;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8" name="Google Shape;58;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5.png"/><Relationship Id="rId6" Type="http://schemas.openxmlformats.org/officeDocument/2006/relationships/image" Target="../media/image21.png"/><Relationship Id="rId7" Type="http://schemas.openxmlformats.org/officeDocument/2006/relationships/image" Target="../media/image7.png"/><Relationship Id="rId8"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9.png"/><Relationship Id="rId6"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3.png"/><Relationship Id="rId5"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1.png"/><Relationship Id="rId5"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7.png"/><Relationship Id="rId5"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31.png"/><Relationship Id="rId5"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2.png"/><Relationship Id="rId4" Type="http://schemas.openxmlformats.org/officeDocument/2006/relationships/image" Target="../media/image28.png"/><Relationship Id="rId5"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arxiv.org/abs/1205.261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p:nvPr/>
        </p:nvSpPr>
        <p:spPr>
          <a:xfrm>
            <a:off x="1639252" y="-243098"/>
            <a:ext cx="5865600" cy="5629800"/>
          </a:xfrm>
          <a:prstGeom prst="ellipse">
            <a:avLst/>
          </a:prstGeom>
          <a:solidFill>
            <a:schemeClr val="lt1">
              <a:alpha val="4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0" name="Google Shape;80;p16"/>
          <p:cNvSpPr/>
          <p:nvPr/>
        </p:nvSpPr>
        <p:spPr>
          <a:xfrm>
            <a:off x="1345622" y="-654628"/>
            <a:ext cx="6452700" cy="6452700"/>
          </a:xfrm>
          <a:prstGeom prst="ellipse">
            <a:avLst/>
          </a:prstGeom>
          <a:noFill/>
          <a:ln cap="flat" cmpd="sng" w="12700">
            <a:solidFill>
              <a:srgbClr val="26262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81" name="Google Shape;81;p16"/>
          <p:cNvGrpSpPr/>
          <p:nvPr/>
        </p:nvGrpSpPr>
        <p:grpSpPr>
          <a:xfrm>
            <a:off x="1244311" y="1284914"/>
            <a:ext cx="433955" cy="1068563"/>
            <a:chOff x="1659081" y="1713219"/>
            <a:chExt cx="578607" cy="1424751"/>
          </a:xfrm>
        </p:grpSpPr>
        <p:sp>
          <p:nvSpPr>
            <p:cNvPr id="82" name="Google Shape;82;p16"/>
            <p:cNvSpPr/>
            <p:nvPr/>
          </p:nvSpPr>
          <p:spPr>
            <a:xfrm>
              <a:off x="1659081" y="2207428"/>
              <a:ext cx="436500" cy="4365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3" name="Google Shape;83;p16"/>
            <p:cNvSpPr/>
            <p:nvPr/>
          </p:nvSpPr>
          <p:spPr>
            <a:xfrm>
              <a:off x="1659081" y="2836170"/>
              <a:ext cx="301800" cy="3018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4" name="Google Shape;84;p16"/>
            <p:cNvSpPr/>
            <p:nvPr/>
          </p:nvSpPr>
          <p:spPr>
            <a:xfrm>
              <a:off x="1935888" y="1713219"/>
              <a:ext cx="301800" cy="3018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85" name="Google Shape;85;p16"/>
          <p:cNvGrpSpPr/>
          <p:nvPr/>
        </p:nvGrpSpPr>
        <p:grpSpPr>
          <a:xfrm>
            <a:off x="7152916" y="3387572"/>
            <a:ext cx="629215" cy="1021667"/>
            <a:chOff x="9537222" y="4516762"/>
            <a:chExt cx="838953" cy="1362223"/>
          </a:xfrm>
        </p:grpSpPr>
        <p:sp>
          <p:nvSpPr>
            <p:cNvPr id="86" name="Google Shape;86;p16"/>
            <p:cNvSpPr/>
            <p:nvPr/>
          </p:nvSpPr>
          <p:spPr>
            <a:xfrm flipH="1">
              <a:off x="9724360" y="4979707"/>
              <a:ext cx="436500" cy="4365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7" name="Google Shape;87;p16"/>
            <p:cNvSpPr/>
            <p:nvPr/>
          </p:nvSpPr>
          <p:spPr>
            <a:xfrm flipH="1">
              <a:off x="9537222" y="5577185"/>
              <a:ext cx="301800" cy="3018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8" name="Google Shape;88;p16"/>
            <p:cNvSpPr/>
            <p:nvPr/>
          </p:nvSpPr>
          <p:spPr>
            <a:xfrm flipH="1">
              <a:off x="10074375" y="4516762"/>
              <a:ext cx="301800" cy="3018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cxnSp>
        <p:nvCxnSpPr>
          <p:cNvPr id="89" name="Google Shape;89;p16"/>
          <p:cNvCxnSpPr/>
          <p:nvPr/>
        </p:nvCxnSpPr>
        <p:spPr>
          <a:xfrm>
            <a:off x="2412206" y="1235283"/>
            <a:ext cx="1386000" cy="0"/>
          </a:xfrm>
          <a:prstGeom prst="straightConnector1">
            <a:avLst/>
          </a:prstGeom>
          <a:noFill/>
          <a:ln cap="flat" cmpd="sng" w="9525">
            <a:solidFill>
              <a:schemeClr val="dk1"/>
            </a:solidFill>
            <a:prstDash val="solid"/>
            <a:miter lim="800000"/>
            <a:headEnd len="sm" w="sm" type="none"/>
            <a:tailEnd len="sm" w="sm" type="none"/>
          </a:ln>
        </p:spPr>
      </p:cxnSp>
      <p:cxnSp>
        <p:nvCxnSpPr>
          <p:cNvPr id="90" name="Google Shape;90;p16"/>
          <p:cNvCxnSpPr/>
          <p:nvPr/>
        </p:nvCxnSpPr>
        <p:spPr>
          <a:xfrm>
            <a:off x="5520223" y="1235283"/>
            <a:ext cx="1386000" cy="0"/>
          </a:xfrm>
          <a:prstGeom prst="straightConnector1">
            <a:avLst/>
          </a:prstGeom>
          <a:noFill/>
          <a:ln cap="flat" cmpd="sng" w="9525">
            <a:solidFill>
              <a:schemeClr val="dk1"/>
            </a:solidFill>
            <a:prstDash val="solid"/>
            <a:miter lim="800000"/>
            <a:headEnd len="sm" w="sm" type="none"/>
            <a:tailEnd len="sm" w="sm" type="none"/>
          </a:ln>
        </p:spPr>
      </p:cxnSp>
      <p:sp>
        <p:nvSpPr>
          <p:cNvPr id="91" name="Google Shape;91;p16"/>
          <p:cNvSpPr/>
          <p:nvPr/>
        </p:nvSpPr>
        <p:spPr>
          <a:xfrm>
            <a:off x="2008250" y="1890125"/>
            <a:ext cx="5127600" cy="13632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r>
              <a:rPr b="1" lang="en-GB" sz="3000">
                <a:solidFill>
                  <a:schemeClr val="dk1"/>
                </a:solidFill>
                <a:latin typeface="Comic Sans MS"/>
                <a:ea typeface="Comic Sans MS"/>
                <a:cs typeface="Comic Sans MS"/>
                <a:sym typeface="Comic Sans MS"/>
              </a:rPr>
              <a:t>Courses Recommendation</a:t>
            </a:r>
            <a:endParaRPr b="1" sz="3000">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Font typeface="Arial"/>
              <a:buNone/>
            </a:pPr>
            <a:r>
              <a:rPr b="1" lang="en-GB" sz="3000">
                <a:solidFill>
                  <a:srgbClr val="85200C"/>
                </a:solidFill>
                <a:latin typeface="Comic Sans MS"/>
                <a:ea typeface="Comic Sans MS"/>
                <a:cs typeface="Comic Sans MS"/>
                <a:sym typeface="Comic Sans MS"/>
              </a:rPr>
              <a:t>Based on </a:t>
            </a:r>
            <a:r>
              <a:rPr b="1" lang="en-GB" sz="3000">
                <a:solidFill>
                  <a:srgbClr val="85200C"/>
                </a:solidFill>
                <a:latin typeface="Comic Sans MS"/>
                <a:ea typeface="Comic Sans MS"/>
                <a:cs typeface="Comic Sans MS"/>
                <a:sym typeface="Comic Sans MS"/>
              </a:rPr>
              <a:t>XuetangX</a:t>
            </a:r>
            <a:r>
              <a:rPr b="1" lang="en-GB" sz="3000">
                <a:solidFill>
                  <a:srgbClr val="85200C"/>
                </a:solidFill>
                <a:latin typeface="Comic Sans MS"/>
                <a:ea typeface="Comic Sans MS"/>
                <a:cs typeface="Comic Sans MS"/>
                <a:sym typeface="Comic Sans MS"/>
              </a:rPr>
              <a:t> </a:t>
            </a:r>
            <a:r>
              <a:rPr b="1" lang="en-GB" sz="3000">
                <a:solidFill>
                  <a:srgbClr val="85200C"/>
                </a:solidFill>
                <a:latin typeface="Comic Sans MS"/>
                <a:ea typeface="Comic Sans MS"/>
                <a:cs typeface="Comic Sans MS"/>
                <a:sym typeface="Comic Sans MS"/>
              </a:rPr>
              <a:t>MOOC</a:t>
            </a:r>
            <a:endParaRPr b="1" sz="3000">
              <a:solidFill>
                <a:schemeClr val="dk1"/>
              </a:solidFill>
              <a:latin typeface="Comic Sans MS"/>
              <a:ea typeface="Comic Sans MS"/>
              <a:cs typeface="Comic Sans MS"/>
              <a:sym typeface="Comic Sans MS"/>
            </a:endParaRPr>
          </a:p>
        </p:txBody>
      </p:sp>
      <p:cxnSp>
        <p:nvCxnSpPr>
          <p:cNvPr id="92" name="Google Shape;92;p16"/>
          <p:cNvCxnSpPr/>
          <p:nvPr/>
        </p:nvCxnSpPr>
        <p:spPr>
          <a:xfrm>
            <a:off x="4571988" y="4608853"/>
            <a:ext cx="0" cy="349800"/>
          </a:xfrm>
          <a:prstGeom prst="straightConnector1">
            <a:avLst/>
          </a:prstGeom>
          <a:noFill/>
          <a:ln cap="flat" cmpd="sng" w="12700">
            <a:solidFill>
              <a:schemeClr val="dk1"/>
            </a:solidFill>
            <a:prstDash val="solid"/>
            <a:miter lim="800000"/>
            <a:headEnd len="sm" w="sm" type="none"/>
            <a:tailEnd len="med" w="med" type="triangle"/>
          </a:ln>
        </p:spPr>
      </p:cxnSp>
      <p:sp>
        <p:nvSpPr>
          <p:cNvPr id="93" name="Google Shape;93;p16"/>
          <p:cNvSpPr txBox="1"/>
          <p:nvPr/>
        </p:nvSpPr>
        <p:spPr>
          <a:xfrm>
            <a:off x="3630551" y="992875"/>
            <a:ext cx="1992000" cy="4848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GB" sz="2200">
                <a:solidFill>
                  <a:schemeClr val="dk1"/>
                </a:solidFill>
                <a:latin typeface="Impact"/>
                <a:ea typeface="Impact"/>
                <a:cs typeface="Impact"/>
                <a:sym typeface="Impact"/>
              </a:rPr>
              <a:t>MLBD</a:t>
            </a:r>
            <a:r>
              <a:rPr lang="en-GB" sz="2200">
                <a:solidFill>
                  <a:schemeClr val="dk1"/>
                </a:solidFill>
                <a:latin typeface="Impact"/>
                <a:ea typeface="Impact"/>
                <a:cs typeface="Impact"/>
                <a:sym typeface="Impact"/>
              </a:rPr>
              <a:t>-Project</a:t>
            </a:r>
            <a:endParaRPr sz="600">
              <a:latin typeface="Impact"/>
              <a:ea typeface="Impact"/>
              <a:cs typeface="Impact"/>
              <a:sym typeface="Impact"/>
            </a:endParaRPr>
          </a:p>
        </p:txBody>
      </p:sp>
      <p:sp>
        <p:nvSpPr>
          <p:cNvPr id="94" name="Google Shape;94;p16"/>
          <p:cNvSpPr/>
          <p:nvPr/>
        </p:nvSpPr>
        <p:spPr>
          <a:xfrm>
            <a:off x="2122525" y="3739800"/>
            <a:ext cx="4899000" cy="600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Clr>
                <a:schemeClr val="dk1"/>
              </a:buClr>
              <a:buSzPts val="2400"/>
              <a:buFont typeface="Arial"/>
              <a:buNone/>
            </a:pPr>
            <a:r>
              <a:rPr lang="en-GB" sz="1900">
                <a:solidFill>
                  <a:schemeClr val="dk1"/>
                </a:solidFill>
              </a:rPr>
              <a:t>Zhijie Song</a:t>
            </a:r>
            <a:r>
              <a:rPr lang="en-GB" sz="1900">
                <a:solidFill>
                  <a:schemeClr val="dk1"/>
                </a:solidFill>
              </a:rPr>
              <a:t>; Chenkai Wang</a:t>
            </a:r>
            <a:r>
              <a:rPr lang="en-GB" sz="1900">
                <a:solidFill>
                  <a:schemeClr val="dk1"/>
                </a:solidFill>
              </a:rPr>
              <a:t>; Kang Fu</a:t>
            </a:r>
            <a:endParaRPr sz="1900">
              <a:solidFill>
                <a:schemeClr val="dk1"/>
              </a:solidFill>
            </a:endParaRPr>
          </a:p>
          <a:p>
            <a:pPr indent="0" lvl="0" marL="0" marR="0" rtl="0" algn="ctr">
              <a:spcBef>
                <a:spcPts val="0"/>
              </a:spcBef>
              <a:spcAft>
                <a:spcPts val="0"/>
              </a:spcAft>
              <a:buNone/>
            </a:pPr>
            <a:r>
              <a:rPr lang="en-GB" sz="1300">
                <a:solidFill>
                  <a:schemeClr val="dk1"/>
                </a:solidFill>
              </a:rPr>
              <a:t>EPFL </a:t>
            </a:r>
            <a:endParaRPr sz="1300">
              <a:solidFill>
                <a:schemeClr val="dk1"/>
              </a:solidFill>
            </a:endParaRPr>
          </a:p>
          <a:p>
            <a:pPr indent="0" lvl="0" marL="0" marR="0" rtl="0" algn="ctr">
              <a:spcBef>
                <a:spcPts val="0"/>
              </a:spcBef>
              <a:spcAft>
                <a:spcPts val="0"/>
              </a:spcAft>
              <a:buNone/>
            </a:pPr>
            <a:r>
              <a:rPr lang="en-GB" sz="1300">
                <a:solidFill>
                  <a:schemeClr val="dk1"/>
                </a:solidFill>
              </a:rPr>
              <a:t>May. 2021</a:t>
            </a:r>
            <a:endParaRPr sz="1300">
              <a:solidFill>
                <a:schemeClr val="dk1"/>
              </a:solidFill>
              <a:latin typeface="Arial"/>
              <a:ea typeface="Arial"/>
              <a:cs typeface="Arial"/>
              <a:sym typeface="Arial"/>
            </a:endParaRPr>
          </a:p>
        </p:txBody>
      </p:sp>
      <p:pic>
        <p:nvPicPr>
          <p:cNvPr id="95" name="Google Shape;95;p16"/>
          <p:cNvPicPr preferRelativeResize="0"/>
          <p:nvPr/>
        </p:nvPicPr>
        <p:blipFill>
          <a:blip r:embed="rId3">
            <a:alphaModFix/>
          </a:blip>
          <a:stretch>
            <a:fillRect/>
          </a:stretch>
        </p:blipFill>
        <p:spPr>
          <a:xfrm>
            <a:off x="8151675" y="159075"/>
            <a:ext cx="829918" cy="349800"/>
          </a:xfrm>
          <a:prstGeom prst="rect">
            <a:avLst/>
          </a:prstGeom>
          <a:noFill/>
          <a:ln>
            <a:noFill/>
          </a:ln>
        </p:spPr>
      </p:pic>
    </p:spTree>
  </p:cSld>
  <p:clrMapOvr>
    <a:masterClrMapping/>
  </p:clrMapOvr>
  <mc:AlternateContent>
    <mc:Choice Requires="p14">
      <p:transition spd="slow" p14:dur="125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9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282000" y="193769"/>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sz="2400">
                <a:latin typeface="Impact"/>
                <a:ea typeface="Impact"/>
                <a:cs typeface="Impact"/>
                <a:sym typeface="Impact"/>
              </a:rPr>
              <a:t>Method of  BPR</a:t>
            </a:r>
            <a:endParaRPr/>
          </a:p>
        </p:txBody>
      </p:sp>
      <p:sp>
        <p:nvSpPr>
          <p:cNvPr id="169" name="Google Shape;169;p25"/>
          <p:cNvSpPr txBox="1"/>
          <p:nvPr>
            <p:ph idx="1" type="body"/>
          </p:nvPr>
        </p:nvSpPr>
        <p:spPr>
          <a:xfrm>
            <a:off x="467650" y="1232000"/>
            <a:ext cx="7886700" cy="38112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sz="1800"/>
              <a:t>the users’ implicit behavior : the past courses students have chosen </a:t>
            </a:r>
            <a:endParaRPr sz="1800"/>
          </a:p>
          <a:p>
            <a:pPr indent="0" lvl="0" marL="0" rtl="0" algn="l">
              <a:spcBef>
                <a:spcPts val="800"/>
              </a:spcBef>
              <a:spcAft>
                <a:spcPts val="0"/>
              </a:spcAft>
              <a:buNone/>
            </a:pPr>
            <a:r>
              <a:rPr lang="en-GB" sz="1800"/>
              <a:t>The chosen courses can be seen as positive datasets while the remaining courses can be a mixture of negative and missing values.</a:t>
            </a:r>
            <a:endParaRPr sz="1800"/>
          </a:p>
          <a:p>
            <a:pPr indent="0" lvl="0" marL="0" rtl="0" algn="l">
              <a:spcBef>
                <a:spcPts val="800"/>
              </a:spcBef>
              <a:spcAft>
                <a:spcPts val="0"/>
              </a:spcAft>
              <a:buNone/>
            </a:pPr>
            <a:r>
              <a:t/>
            </a:r>
            <a:endParaRPr sz="1800"/>
          </a:p>
        </p:txBody>
      </p:sp>
      <p:pic>
        <p:nvPicPr>
          <p:cNvPr id="170" name="Google Shape;170;p25"/>
          <p:cNvPicPr preferRelativeResize="0"/>
          <p:nvPr/>
        </p:nvPicPr>
        <p:blipFill>
          <a:blip r:embed="rId3">
            <a:alphaModFix/>
          </a:blip>
          <a:stretch>
            <a:fillRect/>
          </a:stretch>
        </p:blipFill>
        <p:spPr>
          <a:xfrm>
            <a:off x="467650" y="2658200"/>
            <a:ext cx="3640775" cy="1797600"/>
          </a:xfrm>
          <a:prstGeom prst="rect">
            <a:avLst/>
          </a:prstGeom>
          <a:noFill/>
          <a:ln>
            <a:noFill/>
          </a:ln>
        </p:spPr>
      </p:pic>
      <p:sp>
        <p:nvSpPr>
          <p:cNvPr id="171" name="Google Shape;171;p25"/>
          <p:cNvSpPr txBox="1"/>
          <p:nvPr/>
        </p:nvSpPr>
        <p:spPr>
          <a:xfrm>
            <a:off x="4572000" y="3169500"/>
            <a:ext cx="307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1 : course have been chosen</a:t>
            </a:r>
            <a:endParaRPr/>
          </a:p>
          <a:p>
            <a:pPr indent="0" lvl="0" marL="0" rtl="0" algn="l">
              <a:spcBef>
                <a:spcPts val="0"/>
              </a:spcBef>
              <a:spcAft>
                <a:spcPts val="0"/>
              </a:spcAft>
              <a:buNone/>
            </a:pPr>
            <a:r>
              <a:rPr lang="en-GB"/>
              <a:t>0 : course have not been chosen</a:t>
            </a:r>
            <a:endParaRPr/>
          </a:p>
        </p:txBody>
      </p:sp>
      <p:pic>
        <p:nvPicPr>
          <p:cNvPr id="172" name="Google Shape;172;p25"/>
          <p:cNvPicPr preferRelativeResize="0"/>
          <p:nvPr/>
        </p:nvPicPr>
        <p:blipFill>
          <a:blip r:embed="rId4">
            <a:alphaModFix/>
          </a:blip>
          <a:stretch>
            <a:fillRect/>
          </a:stretch>
        </p:blipFill>
        <p:spPr>
          <a:xfrm>
            <a:off x="8151675" y="159075"/>
            <a:ext cx="829918" cy="349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314575" y="72494"/>
            <a:ext cx="7886700" cy="994200"/>
          </a:xfrm>
          <a:prstGeom prst="rect">
            <a:avLst/>
          </a:prstGeom>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rPr lang="en-GB" sz="2400">
                <a:latin typeface="Impact"/>
                <a:ea typeface="Impact"/>
                <a:cs typeface="Impact"/>
                <a:sym typeface="Impact"/>
              </a:rPr>
              <a:t>Bayesian analysis </a:t>
            </a:r>
            <a:endParaRPr sz="2400">
              <a:latin typeface="Impact"/>
              <a:ea typeface="Impact"/>
              <a:cs typeface="Impact"/>
              <a:sym typeface="Impact"/>
            </a:endParaRPr>
          </a:p>
        </p:txBody>
      </p:sp>
      <p:sp>
        <p:nvSpPr>
          <p:cNvPr id="178" name="Google Shape;178;p26"/>
          <p:cNvSpPr txBox="1"/>
          <p:nvPr>
            <p:ph idx="1" type="body"/>
          </p:nvPr>
        </p:nvSpPr>
        <p:spPr>
          <a:xfrm>
            <a:off x="628650" y="723544"/>
            <a:ext cx="7886700" cy="3263400"/>
          </a:xfrm>
          <a:prstGeom prst="rect">
            <a:avLst/>
          </a:prstGeom>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1700">
                <a:latin typeface="Times New Roman"/>
                <a:ea typeface="Times New Roman"/>
                <a:cs typeface="Times New Roman"/>
                <a:sym typeface="Times New Roman"/>
              </a:rPr>
              <a:t>Likelihood function: p(i&gt;u j|Θ) </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1700">
                <a:latin typeface="Times New Roman"/>
                <a:ea typeface="Times New Roman"/>
                <a:cs typeface="Times New Roman"/>
                <a:sym typeface="Times New Roman"/>
              </a:rPr>
              <a:t>                                  (the individual probability that a user prefers item i over item j )</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1700">
                <a:latin typeface="Times New Roman"/>
                <a:ea typeface="Times New Roman"/>
                <a:cs typeface="Times New Roman"/>
                <a:sym typeface="Times New Roman"/>
              </a:rPr>
              <a:t>Prior probability:  p(Θ)</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1700">
                <a:latin typeface="Times New Roman"/>
                <a:ea typeface="Times New Roman"/>
                <a:cs typeface="Times New Roman"/>
                <a:sym typeface="Times New Roman"/>
              </a:rPr>
              <a:t>Goal : maximise the posterior probability p(Θ|i&gt;u j)</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1600">
                <a:highlight>
                  <a:srgbClr val="FFFFFF"/>
                </a:highlight>
              </a:rPr>
              <a:t>es</a:t>
            </a:r>
            <a:endParaRPr sz="1600">
              <a:highlight>
                <a:srgbClr val="FFFFFF"/>
              </a:highlight>
            </a:endParaRPr>
          </a:p>
          <a:p>
            <a:pPr indent="0" lvl="0" marL="0" rtl="0" algn="l">
              <a:spcBef>
                <a:spcPts val="800"/>
              </a:spcBef>
              <a:spcAft>
                <a:spcPts val="0"/>
              </a:spcAft>
              <a:buNone/>
            </a:pPr>
            <a:r>
              <a:t/>
            </a:r>
            <a:endParaRPr/>
          </a:p>
        </p:txBody>
      </p:sp>
      <p:sp>
        <p:nvSpPr>
          <p:cNvPr id="179" name="Google Shape;179;p26"/>
          <p:cNvSpPr txBox="1"/>
          <p:nvPr/>
        </p:nvSpPr>
        <p:spPr>
          <a:xfrm>
            <a:off x="2586275" y="3086013"/>
            <a:ext cx="63834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50">
                <a:solidFill>
                  <a:schemeClr val="dk1"/>
                </a:solidFill>
                <a:highlight>
                  <a:srgbClr val="FFFFFF"/>
                </a:highlight>
              </a:rPr>
              <a:t>the difference between the predicted interaction between the item i and the item </a:t>
            </a:r>
            <a:r>
              <a:rPr lang="en-GB" sz="1600">
                <a:solidFill>
                  <a:schemeClr val="dk1"/>
                </a:solidFill>
                <a:highlight>
                  <a:srgbClr val="FFFFFF"/>
                </a:highlight>
              </a:rPr>
              <a:t>j</a:t>
            </a:r>
            <a:endParaRPr/>
          </a:p>
        </p:txBody>
      </p:sp>
      <p:pic>
        <p:nvPicPr>
          <p:cNvPr id="180" name="Google Shape;180;p26"/>
          <p:cNvPicPr preferRelativeResize="0"/>
          <p:nvPr/>
        </p:nvPicPr>
        <p:blipFill>
          <a:blip r:embed="rId3">
            <a:alphaModFix/>
          </a:blip>
          <a:stretch>
            <a:fillRect/>
          </a:stretch>
        </p:blipFill>
        <p:spPr>
          <a:xfrm>
            <a:off x="4663250" y="2553838"/>
            <a:ext cx="3467100" cy="542925"/>
          </a:xfrm>
          <a:prstGeom prst="rect">
            <a:avLst/>
          </a:prstGeom>
          <a:noFill/>
          <a:ln>
            <a:noFill/>
          </a:ln>
        </p:spPr>
      </p:pic>
      <p:pic>
        <p:nvPicPr>
          <p:cNvPr id="181" name="Google Shape;181;p26"/>
          <p:cNvPicPr preferRelativeResize="0"/>
          <p:nvPr/>
        </p:nvPicPr>
        <p:blipFill>
          <a:blip r:embed="rId4">
            <a:alphaModFix/>
          </a:blip>
          <a:stretch>
            <a:fillRect/>
          </a:stretch>
        </p:blipFill>
        <p:spPr>
          <a:xfrm>
            <a:off x="677225" y="2223863"/>
            <a:ext cx="2596300" cy="350850"/>
          </a:xfrm>
          <a:prstGeom prst="rect">
            <a:avLst/>
          </a:prstGeom>
          <a:noFill/>
          <a:ln>
            <a:noFill/>
          </a:ln>
        </p:spPr>
      </p:pic>
      <p:pic>
        <p:nvPicPr>
          <p:cNvPr id="182" name="Google Shape;182;p26"/>
          <p:cNvPicPr preferRelativeResize="0"/>
          <p:nvPr/>
        </p:nvPicPr>
        <p:blipFill>
          <a:blip r:embed="rId5">
            <a:alphaModFix/>
          </a:blip>
          <a:stretch>
            <a:fillRect/>
          </a:stretch>
        </p:blipFill>
        <p:spPr>
          <a:xfrm>
            <a:off x="677225" y="2667525"/>
            <a:ext cx="2445225" cy="383975"/>
          </a:xfrm>
          <a:prstGeom prst="rect">
            <a:avLst/>
          </a:prstGeom>
          <a:noFill/>
          <a:ln>
            <a:noFill/>
          </a:ln>
        </p:spPr>
      </p:pic>
      <p:pic>
        <p:nvPicPr>
          <p:cNvPr id="183" name="Google Shape;183;p26"/>
          <p:cNvPicPr preferRelativeResize="0"/>
          <p:nvPr/>
        </p:nvPicPr>
        <p:blipFill>
          <a:blip r:embed="rId6">
            <a:alphaModFix/>
          </a:blip>
          <a:stretch>
            <a:fillRect/>
          </a:stretch>
        </p:blipFill>
        <p:spPr>
          <a:xfrm>
            <a:off x="470025" y="3051500"/>
            <a:ext cx="1953925" cy="500125"/>
          </a:xfrm>
          <a:prstGeom prst="rect">
            <a:avLst/>
          </a:prstGeom>
          <a:noFill/>
          <a:ln>
            <a:noFill/>
          </a:ln>
        </p:spPr>
      </p:pic>
      <p:cxnSp>
        <p:nvCxnSpPr>
          <p:cNvPr id="184" name="Google Shape;184;p26"/>
          <p:cNvCxnSpPr/>
          <p:nvPr/>
        </p:nvCxnSpPr>
        <p:spPr>
          <a:xfrm>
            <a:off x="3441350" y="2846550"/>
            <a:ext cx="903000" cy="0"/>
          </a:xfrm>
          <a:prstGeom prst="straightConnector1">
            <a:avLst/>
          </a:prstGeom>
          <a:noFill/>
          <a:ln cap="flat" cmpd="sng" w="9525">
            <a:solidFill>
              <a:schemeClr val="dk2"/>
            </a:solidFill>
            <a:prstDash val="solid"/>
            <a:round/>
            <a:headEnd len="med" w="med" type="none"/>
            <a:tailEnd len="med" w="med" type="triangle"/>
          </a:ln>
        </p:spPr>
      </p:cxnSp>
      <p:pic>
        <p:nvPicPr>
          <p:cNvPr id="185" name="Google Shape;185;p26"/>
          <p:cNvPicPr preferRelativeResize="0"/>
          <p:nvPr/>
        </p:nvPicPr>
        <p:blipFill>
          <a:blip r:embed="rId7">
            <a:alphaModFix/>
          </a:blip>
          <a:stretch>
            <a:fillRect/>
          </a:stretch>
        </p:blipFill>
        <p:spPr>
          <a:xfrm>
            <a:off x="595800" y="3551619"/>
            <a:ext cx="1905239" cy="536106"/>
          </a:xfrm>
          <a:prstGeom prst="rect">
            <a:avLst/>
          </a:prstGeom>
          <a:noFill/>
          <a:ln>
            <a:noFill/>
          </a:ln>
        </p:spPr>
      </p:pic>
      <p:sp>
        <p:nvSpPr>
          <p:cNvPr id="186" name="Google Shape;186;p26"/>
          <p:cNvSpPr txBox="1"/>
          <p:nvPr/>
        </p:nvSpPr>
        <p:spPr>
          <a:xfrm>
            <a:off x="562425" y="4087725"/>
            <a:ext cx="562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Model optimization: Stochastic gradient descent</a:t>
            </a:r>
            <a:endParaRPr/>
          </a:p>
        </p:txBody>
      </p:sp>
      <p:pic>
        <p:nvPicPr>
          <p:cNvPr id="187" name="Google Shape;187;p26"/>
          <p:cNvPicPr preferRelativeResize="0"/>
          <p:nvPr/>
        </p:nvPicPr>
        <p:blipFill>
          <a:blip r:embed="rId8">
            <a:alphaModFix/>
          </a:blip>
          <a:stretch>
            <a:fillRect/>
          </a:stretch>
        </p:blipFill>
        <p:spPr>
          <a:xfrm>
            <a:off x="8151675" y="159075"/>
            <a:ext cx="829918" cy="349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nvSpPr>
        <p:spPr>
          <a:xfrm>
            <a:off x="228600" y="457200"/>
            <a:ext cx="6846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Impact"/>
                <a:ea typeface="Impact"/>
                <a:cs typeface="Impact"/>
                <a:sym typeface="Impact"/>
              </a:rPr>
              <a:t>Self-Attentive</a:t>
            </a:r>
            <a:r>
              <a:rPr lang="en-GB" sz="1900">
                <a:latin typeface="Times New Roman"/>
                <a:ea typeface="Times New Roman"/>
                <a:cs typeface="Times New Roman"/>
                <a:sym typeface="Times New Roman"/>
              </a:rPr>
              <a:t> </a:t>
            </a:r>
            <a:r>
              <a:rPr lang="en-GB" sz="2400">
                <a:solidFill>
                  <a:schemeClr val="dk1"/>
                </a:solidFill>
                <a:latin typeface="Impact"/>
                <a:ea typeface="Impact"/>
                <a:cs typeface="Impact"/>
                <a:sym typeface="Impact"/>
              </a:rPr>
              <a:t>Sequential</a:t>
            </a:r>
            <a:r>
              <a:rPr lang="en-GB" sz="1900">
                <a:latin typeface="Times New Roman"/>
                <a:ea typeface="Times New Roman"/>
                <a:cs typeface="Times New Roman"/>
                <a:sym typeface="Times New Roman"/>
              </a:rPr>
              <a:t> </a:t>
            </a:r>
            <a:r>
              <a:rPr lang="en-GB" sz="2400">
                <a:solidFill>
                  <a:schemeClr val="dk1"/>
                </a:solidFill>
                <a:latin typeface="Impact"/>
                <a:ea typeface="Impact"/>
                <a:cs typeface="Impact"/>
                <a:sym typeface="Impact"/>
              </a:rPr>
              <a:t>Recommendation (</a:t>
            </a:r>
            <a:r>
              <a:rPr lang="en-GB" sz="2400">
                <a:solidFill>
                  <a:schemeClr val="dk1"/>
                </a:solidFill>
                <a:latin typeface="Impact"/>
                <a:ea typeface="Impact"/>
                <a:cs typeface="Impact"/>
                <a:sym typeface="Impact"/>
              </a:rPr>
              <a:t>SASRec</a:t>
            </a:r>
            <a:r>
              <a:rPr lang="en-GB" sz="2400">
                <a:solidFill>
                  <a:schemeClr val="dk1"/>
                </a:solidFill>
                <a:latin typeface="Impact"/>
                <a:ea typeface="Impact"/>
                <a:cs typeface="Impact"/>
                <a:sym typeface="Impact"/>
              </a:rPr>
              <a:t>)</a:t>
            </a:r>
            <a:endParaRPr sz="2400">
              <a:latin typeface="Impact"/>
              <a:ea typeface="Impact"/>
              <a:cs typeface="Impact"/>
              <a:sym typeface="Impact"/>
            </a:endParaRPr>
          </a:p>
        </p:txBody>
      </p:sp>
      <p:pic>
        <p:nvPicPr>
          <p:cNvPr id="193" name="Google Shape;193;p27"/>
          <p:cNvPicPr preferRelativeResize="0"/>
          <p:nvPr/>
        </p:nvPicPr>
        <p:blipFill>
          <a:blip r:embed="rId3">
            <a:alphaModFix/>
          </a:blip>
          <a:stretch>
            <a:fillRect/>
          </a:stretch>
        </p:blipFill>
        <p:spPr>
          <a:xfrm>
            <a:off x="8151675" y="159075"/>
            <a:ext cx="829918" cy="349800"/>
          </a:xfrm>
          <a:prstGeom prst="rect">
            <a:avLst/>
          </a:prstGeom>
          <a:noFill/>
          <a:ln>
            <a:noFill/>
          </a:ln>
        </p:spPr>
      </p:pic>
      <p:sp>
        <p:nvSpPr>
          <p:cNvPr id="194" name="Google Shape;194;p27"/>
          <p:cNvSpPr txBox="1"/>
          <p:nvPr/>
        </p:nvSpPr>
        <p:spPr>
          <a:xfrm>
            <a:off x="3840200" y="1493350"/>
            <a:ext cx="5220900" cy="24165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SzPts val="1800"/>
              <a:buFont typeface="Times New Roman"/>
              <a:buAutoNum type="arabicPeriod"/>
            </a:pPr>
            <a:r>
              <a:rPr lang="en-GB" sz="1800">
                <a:latin typeface="Times New Roman"/>
                <a:ea typeface="Times New Roman"/>
                <a:cs typeface="Times New Roman"/>
                <a:sym typeface="Times New Roman"/>
              </a:rPr>
              <a:t>Embedding</a:t>
            </a:r>
            <a:endParaRPr sz="1800">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342900" lvl="0" marL="457200" marR="0" rtl="0" algn="l">
              <a:lnSpc>
                <a:spcPct val="1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Item embedding: </a:t>
            </a:r>
            <a:r>
              <a:rPr lang="en-GB" sz="1800">
                <a:latin typeface="Times New Roman"/>
                <a:ea typeface="Times New Roman"/>
                <a:cs typeface="Times New Roman"/>
                <a:sym typeface="Times New Roman"/>
              </a:rPr>
              <a:t>Embedding</a:t>
            </a:r>
            <a:r>
              <a:rPr lang="en-GB" sz="1800">
                <a:latin typeface="Times New Roman"/>
                <a:ea typeface="Times New Roman"/>
                <a:cs typeface="Times New Roman"/>
                <a:sym typeface="Times New Roman"/>
              </a:rPr>
              <a:t> for course ID.</a:t>
            </a:r>
            <a:endParaRPr sz="1800">
              <a:latin typeface="Times New Roman"/>
              <a:ea typeface="Times New Roman"/>
              <a:cs typeface="Times New Roman"/>
              <a:sym typeface="Times New Roman"/>
            </a:endParaRPr>
          </a:p>
          <a:p>
            <a:pPr indent="-342900" lvl="0" marL="457200" marR="0" rtl="0" algn="l">
              <a:lnSpc>
                <a:spcPct val="1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Position </a:t>
            </a:r>
            <a:r>
              <a:rPr lang="en-GB" sz="1800">
                <a:latin typeface="Times New Roman"/>
                <a:ea typeface="Times New Roman"/>
                <a:cs typeface="Times New Roman"/>
                <a:sym typeface="Times New Roman"/>
              </a:rPr>
              <a:t>embedding: </a:t>
            </a:r>
            <a:r>
              <a:rPr lang="en-GB" sz="1800">
                <a:solidFill>
                  <a:schemeClr val="dk1"/>
                </a:solidFill>
                <a:latin typeface="Times New Roman"/>
                <a:ea typeface="Times New Roman"/>
                <a:cs typeface="Times New Roman"/>
                <a:sym typeface="Times New Roman"/>
              </a:rPr>
              <a:t>Embedding for the position of the course in the sequence.</a:t>
            </a:r>
            <a:endParaRPr sz="18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GB" sz="1800">
                <a:latin typeface="Times New Roman"/>
                <a:ea typeface="Times New Roman"/>
                <a:cs typeface="Times New Roman"/>
                <a:sym typeface="Times New Roman"/>
              </a:rPr>
              <a:t>Input = item embedding + position embedding</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900">
              <a:latin typeface="Times New Roman"/>
              <a:ea typeface="Times New Roman"/>
              <a:cs typeface="Times New Roman"/>
              <a:sym typeface="Times New Roman"/>
            </a:endParaRPr>
          </a:p>
        </p:txBody>
      </p:sp>
      <p:pic>
        <p:nvPicPr>
          <p:cNvPr id="195" name="Google Shape;195;p27"/>
          <p:cNvPicPr preferRelativeResize="0"/>
          <p:nvPr/>
        </p:nvPicPr>
        <p:blipFill>
          <a:blip r:embed="rId4">
            <a:alphaModFix/>
          </a:blip>
          <a:stretch>
            <a:fillRect/>
          </a:stretch>
        </p:blipFill>
        <p:spPr>
          <a:xfrm>
            <a:off x="152400" y="1086600"/>
            <a:ext cx="3642452" cy="3904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nvSpPr>
        <p:spPr>
          <a:xfrm>
            <a:off x="228600" y="457200"/>
            <a:ext cx="6350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Impact"/>
                <a:ea typeface="Impact"/>
                <a:cs typeface="Impact"/>
                <a:sym typeface="Impact"/>
              </a:rPr>
              <a:t>Self-Attentive</a:t>
            </a:r>
            <a:r>
              <a:rPr lang="en-GB" sz="1900">
                <a:latin typeface="Times New Roman"/>
                <a:ea typeface="Times New Roman"/>
                <a:cs typeface="Times New Roman"/>
                <a:sym typeface="Times New Roman"/>
              </a:rPr>
              <a:t> </a:t>
            </a:r>
            <a:r>
              <a:rPr lang="en-GB" sz="2400">
                <a:solidFill>
                  <a:schemeClr val="dk1"/>
                </a:solidFill>
                <a:latin typeface="Impact"/>
                <a:ea typeface="Impact"/>
                <a:cs typeface="Impact"/>
                <a:sym typeface="Impact"/>
              </a:rPr>
              <a:t>Sequential</a:t>
            </a:r>
            <a:r>
              <a:rPr lang="en-GB" sz="1900">
                <a:latin typeface="Times New Roman"/>
                <a:ea typeface="Times New Roman"/>
                <a:cs typeface="Times New Roman"/>
                <a:sym typeface="Times New Roman"/>
              </a:rPr>
              <a:t> </a:t>
            </a:r>
            <a:r>
              <a:rPr lang="en-GB" sz="2400">
                <a:solidFill>
                  <a:schemeClr val="dk1"/>
                </a:solidFill>
                <a:latin typeface="Impact"/>
                <a:ea typeface="Impact"/>
                <a:cs typeface="Impact"/>
                <a:sym typeface="Impact"/>
              </a:rPr>
              <a:t>Recommendation</a:t>
            </a:r>
            <a:endParaRPr sz="2400">
              <a:latin typeface="Impact"/>
              <a:ea typeface="Impact"/>
              <a:cs typeface="Impact"/>
              <a:sym typeface="Impact"/>
            </a:endParaRPr>
          </a:p>
        </p:txBody>
      </p:sp>
      <p:pic>
        <p:nvPicPr>
          <p:cNvPr id="201" name="Google Shape;201;p28"/>
          <p:cNvPicPr preferRelativeResize="0"/>
          <p:nvPr/>
        </p:nvPicPr>
        <p:blipFill>
          <a:blip r:embed="rId3">
            <a:alphaModFix/>
          </a:blip>
          <a:stretch>
            <a:fillRect/>
          </a:stretch>
        </p:blipFill>
        <p:spPr>
          <a:xfrm>
            <a:off x="8151675" y="159075"/>
            <a:ext cx="829918" cy="349800"/>
          </a:xfrm>
          <a:prstGeom prst="rect">
            <a:avLst/>
          </a:prstGeom>
          <a:noFill/>
          <a:ln>
            <a:noFill/>
          </a:ln>
        </p:spPr>
      </p:pic>
      <p:sp>
        <p:nvSpPr>
          <p:cNvPr id="202" name="Google Shape;202;p28"/>
          <p:cNvSpPr txBox="1"/>
          <p:nvPr/>
        </p:nvSpPr>
        <p:spPr>
          <a:xfrm>
            <a:off x="3794850" y="1034150"/>
            <a:ext cx="5220900" cy="135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1900">
                <a:latin typeface="Times New Roman"/>
                <a:ea typeface="Times New Roman"/>
                <a:cs typeface="Times New Roman"/>
                <a:sym typeface="Times New Roman"/>
              </a:rPr>
              <a:t>2. Multi-head attention</a:t>
            </a:r>
            <a:endParaRPr sz="19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9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GB" sz="1900">
                <a:latin typeface="Times New Roman"/>
                <a:ea typeface="Times New Roman"/>
                <a:cs typeface="Times New Roman"/>
                <a:sym typeface="Times New Roman"/>
              </a:rPr>
              <a:t>The formula to calculate the attention:</a:t>
            </a:r>
            <a:endParaRPr sz="19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GB"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p:txBody>
      </p:sp>
      <p:pic>
        <p:nvPicPr>
          <p:cNvPr id="203" name="Google Shape;203;p28"/>
          <p:cNvPicPr preferRelativeResize="0"/>
          <p:nvPr/>
        </p:nvPicPr>
        <p:blipFill>
          <a:blip r:embed="rId4">
            <a:alphaModFix/>
          </a:blip>
          <a:stretch>
            <a:fillRect/>
          </a:stretch>
        </p:blipFill>
        <p:spPr>
          <a:xfrm>
            <a:off x="152400" y="1086600"/>
            <a:ext cx="3388941" cy="3904500"/>
          </a:xfrm>
          <a:prstGeom prst="rect">
            <a:avLst/>
          </a:prstGeom>
          <a:noFill/>
          <a:ln>
            <a:noFill/>
          </a:ln>
        </p:spPr>
      </p:pic>
      <p:pic>
        <p:nvPicPr>
          <p:cNvPr id="204" name="Google Shape;204;p28"/>
          <p:cNvPicPr preferRelativeResize="0"/>
          <p:nvPr/>
        </p:nvPicPr>
        <p:blipFill>
          <a:blip r:embed="rId5">
            <a:alphaModFix/>
          </a:blip>
          <a:stretch>
            <a:fillRect/>
          </a:stretch>
        </p:blipFill>
        <p:spPr>
          <a:xfrm>
            <a:off x="3964350" y="2143625"/>
            <a:ext cx="3937025" cy="770300"/>
          </a:xfrm>
          <a:prstGeom prst="rect">
            <a:avLst/>
          </a:prstGeom>
          <a:noFill/>
          <a:ln>
            <a:noFill/>
          </a:ln>
        </p:spPr>
      </p:pic>
      <p:sp>
        <p:nvSpPr>
          <p:cNvPr id="205" name="Google Shape;205;p28"/>
          <p:cNvSpPr txBox="1"/>
          <p:nvPr/>
        </p:nvSpPr>
        <p:spPr>
          <a:xfrm>
            <a:off x="3794850" y="2913925"/>
            <a:ext cx="4941000" cy="1893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1900">
                <a:latin typeface="Times New Roman"/>
                <a:ea typeface="Times New Roman"/>
                <a:cs typeface="Times New Roman"/>
                <a:sym typeface="Times New Roman"/>
              </a:rPr>
              <a:t>Where                                                    are the the query, key, and values matrices;</a:t>
            </a:r>
            <a:endParaRPr sz="19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rPr lang="en-GB" sz="1800">
                <a:solidFill>
                  <a:schemeClr val="dk1"/>
                </a:solidFill>
                <a:latin typeface="Times New Roman"/>
                <a:ea typeface="Times New Roman"/>
                <a:cs typeface="Times New Roman"/>
                <a:sym typeface="Times New Roman"/>
              </a:rPr>
              <a:t>Layer normalization: Normalize the inputs across all features; for the purpose of stabilizing and accelerating the training</a:t>
            </a:r>
            <a:endParaRPr sz="1900">
              <a:latin typeface="Times New Roman"/>
              <a:ea typeface="Times New Roman"/>
              <a:cs typeface="Times New Roman"/>
              <a:sym typeface="Times New Roman"/>
            </a:endParaRPr>
          </a:p>
        </p:txBody>
      </p:sp>
      <p:pic>
        <p:nvPicPr>
          <p:cNvPr id="206" name="Google Shape;206;p28"/>
          <p:cNvPicPr preferRelativeResize="0"/>
          <p:nvPr/>
        </p:nvPicPr>
        <p:blipFill>
          <a:blip r:embed="rId6">
            <a:alphaModFix/>
          </a:blip>
          <a:stretch>
            <a:fillRect/>
          </a:stretch>
        </p:blipFill>
        <p:spPr>
          <a:xfrm>
            <a:off x="4559300" y="2951825"/>
            <a:ext cx="2975775" cy="31276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9"/>
          <p:cNvSpPr txBox="1"/>
          <p:nvPr/>
        </p:nvSpPr>
        <p:spPr>
          <a:xfrm>
            <a:off x="228600" y="457200"/>
            <a:ext cx="5781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Impact"/>
                <a:ea typeface="Impact"/>
                <a:cs typeface="Impact"/>
                <a:sym typeface="Impact"/>
              </a:rPr>
              <a:t>Self-Attentive</a:t>
            </a:r>
            <a:r>
              <a:rPr lang="en-GB" sz="1900">
                <a:latin typeface="Times New Roman"/>
                <a:ea typeface="Times New Roman"/>
                <a:cs typeface="Times New Roman"/>
                <a:sym typeface="Times New Roman"/>
              </a:rPr>
              <a:t> </a:t>
            </a:r>
            <a:r>
              <a:rPr lang="en-GB" sz="2400">
                <a:solidFill>
                  <a:schemeClr val="dk1"/>
                </a:solidFill>
                <a:latin typeface="Impact"/>
                <a:ea typeface="Impact"/>
                <a:cs typeface="Impact"/>
                <a:sym typeface="Impact"/>
              </a:rPr>
              <a:t>Sequential</a:t>
            </a:r>
            <a:r>
              <a:rPr lang="en-GB" sz="1900">
                <a:latin typeface="Times New Roman"/>
                <a:ea typeface="Times New Roman"/>
                <a:cs typeface="Times New Roman"/>
                <a:sym typeface="Times New Roman"/>
              </a:rPr>
              <a:t> </a:t>
            </a:r>
            <a:r>
              <a:rPr lang="en-GB" sz="2400">
                <a:solidFill>
                  <a:schemeClr val="dk1"/>
                </a:solidFill>
                <a:latin typeface="Impact"/>
                <a:ea typeface="Impact"/>
                <a:cs typeface="Impact"/>
                <a:sym typeface="Impact"/>
              </a:rPr>
              <a:t>Recommendation</a:t>
            </a:r>
            <a:endParaRPr sz="2400">
              <a:latin typeface="Impact"/>
              <a:ea typeface="Impact"/>
              <a:cs typeface="Impact"/>
              <a:sym typeface="Impact"/>
            </a:endParaRPr>
          </a:p>
        </p:txBody>
      </p:sp>
      <p:pic>
        <p:nvPicPr>
          <p:cNvPr id="212" name="Google Shape;212;p29"/>
          <p:cNvPicPr preferRelativeResize="0"/>
          <p:nvPr/>
        </p:nvPicPr>
        <p:blipFill>
          <a:blip r:embed="rId3">
            <a:alphaModFix/>
          </a:blip>
          <a:stretch>
            <a:fillRect/>
          </a:stretch>
        </p:blipFill>
        <p:spPr>
          <a:xfrm>
            <a:off x="8151675" y="159075"/>
            <a:ext cx="829918" cy="349800"/>
          </a:xfrm>
          <a:prstGeom prst="rect">
            <a:avLst/>
          </a:prstGeom>
          <a:noFill/>
          <a:ln>
            <a:noFill/>
          </a:ln>
        </p:spPr>
      </p:pic>
      <p:sp>
        <p:nvSpPr>
          <p:cNvPr id="213" name="Google Shape;213;p29"/>
          <p:cNvSpPr txBox="1"/>
          <p:nvPr/>
        </p:nvSpPr>
        <p:spPr>
          <a:xfrm>
            <a:off x="3794850" y="1203075"/>
            <a:ext cx="5220900" cy="1062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1900">
                <a:latin typeface="Times New Roman"/>
                <a:ea typeface="Times New Roman"/>
                <a:cs typeface="Times New Roman"/>
                <a:sym typeface="Times New Roman"/>
              </a:rPr>
              <a:t>3. </a:t>
            </a:r>
            <a:r>
              <a:rPr lang="en-GB" sz="1900">
                <a:latin typeface="Times New Roman"/>
                <a:ea typeface="Times New Roman"/>
                <a:cs typeface="Times New Roman"/>
                <a:sym typeface="Times New Roman"/>
              </a:rPr>
              <a:t>Double</a:t>
            </a:r>
            <a:r>
              <a:rPr lang="en-GB" sz="1900">
                <a:latin typeface="Times New Roman"/>
                <a:ea typeface="Times New Roman"/>
                <a:cs typeface="Times New Roman"/>
                <a:sym typeface="Times New Roman"/>
              </a:rPr>
              <a:t>-layer feed forward network</a:t>
            </a:r>
            <a:endParaRPr sz="19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9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GB"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p:txBody>
      </p:sp>
      <p:sp>
        <p:nvSpPr>
          <p:cNvPr id="214" name="Google Shape;214;p29"/>
          <p:cNvSpPr txBox="1"/>
          <p:nvPr/>
        </p:nvSpPr>
        <p:spPr>
          <a:xfrm>
            <a:off x="3794850" y="2043050"/>
            <a:ext cx="4941000" cy="12807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Since self-attentive layers aggregate the embeddings with the adaptive weights, which is essentially a linear model.</a:t>
            </a:r>
            <a:endParaRPr sz="1600">
              <a:solidFill>
                <a:schemeClr val="dk1"/>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For adding nonlinearity into the model. </a:t>
            </a:r>
            <a:endParaRPr sz="1900">
              <a:latin typeface="Times New Roman"/>
              <a:ea typeface="Times New Roman"/>
              <a:cs typeface="Times New Roman"/>
              <a:sym typeface="Times New Roman"/>
            </a:endParaRPr>
          </a:p>
        </p:txBody>
      </p:sp>
      <p:pic>
        <p:nvPicPr>
          <p:cNvPr id="215" name="Google Shape;215;p29"/>
          <p:cNvPicPr preferRelativeResize="0"/>
          <p:nvPr/>
        </p:nvPicPr>
        <p:blipFill>
          <a:blip r:embed="rId4">
            <a:alphaModFix/>
          </a:blip>
          <a:stretch>
            <a:fillRect/>
          </a:stretch>
        </p:blipFill>
        <p:spPr>
          <a:xfrm>
            <a:off x="152400" y="1086600"/>
            <a:ext cx="3388941" cy="3904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0"/>
          <p:cNvSpPr txBox="1"/>
          <p:nvPr/>
        </p:nvSpPr>
        <p:spPr>
          <a:xfrm>
            <a:off x="228600" y="457200"/>
            <a:ext cx="623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Impact"/>
                <a:ea typeface="Impact"/>
                <a:cs typeface="Impact"/>
                <a:sym typeface="Impact"/>
              </a:rPr>
              <a:t>Self-Attentive</a:t>
            </a:r>
            <a:r>
              <a:rPr lang="en-GB" sz="1900">
                <a:latin typeface="Times New Roman"/>
                <a:ea typeface="Times New Roman"/>
                <a:cs typeface="Times New Roman"/>
                <a:sym typeface="Times New Roman"/>
              </a:rPr>
              <a:t> </a:t>
            </a:r>
            <a:r>
              <a:rPr lang="en-GB" sz="2400">
                <a:solidFill>
                  <a:schemeClr val="dk1"/>
                </a:solidFill>
                <a:latin typeface="Impact"/>
                <a:ea typeface="Impact"/>
                <a:cs typeface="Impact"/>
                <a:sym typeface="Impact"/>
              </a:rPr>
              <a:t>Sequential</a:t>
            </a:r>
            <a:r>
              <a:rPr lang="en-GB" sz="1900">
                <a:latin typeface="Times New Roman"/>
                <a:ea typeface="Times New Roman"/>
                <a:cs typeface="Times New Roman"/>
                <a:sym typeface="Times New Roman"/>
              </a:rPr>
              <a:t> </a:t>
            </a:r>
            <a:r>
              <a:rPr lang="en-GB" sz="2400">
                <a:solidFill>
                  <a:schemeClr val="dk1"/>
                </a:solidFill>
                <a:latin typeface="Impact"/>
                <a:ea typeface="Impact"/>
                <a:cs typeface="Impact"/>
                <a:sym typeface="Impact"/>
              </a:rPr>
              <a:t>Recommendation</a:t>
            </a:r>
            <a:endParaRPr sz="2400">
              <a:latin typeface="Impact"/>
              <a:ea typeface="Impact"/>
              <a:cs typeface="Impact"/>
              <a:sym typeface="Impact"/>
            </a:endParaRPr>
          </a:p>
        </p:txBody>
      </p:sp>
      <p:pic>
        <p:nvPicPr>
          <p:cNvPr id="221" name="Google Shape;221;p30"/>
          <p:cNvPicPr preferRelativeResize="0"/>
          <p:nvPr/>
        </p:nvPicPr>
        <p:blipFill>
          <a:blip r:embed="rId3">
            <a:alphaModFix/>
          </a:blip>
          <a:stretch>
            <a:fillRect/>
          </a:stretch>
        </p:blipFill>
        <p:spPr>
          <a:xfrm>
            <a:off x="8151675" y="159075"/>
            <a:ext cx="829918" cy="349800"/>
          </a:xfrm>
          <a:prstGeom prst="rect">
            <a:avLst/>
          </a:prstGeom>
          <a:noFill/>
          <a:ln>
            <a:noFill/>
          </a:ln>
        </p:spPr>
      </p:pic>
      <p:sp>
        <p:nvSpPr>
          <p:cNvPr id="222" name="Google Shape;222;p30"/>
          <p:cNvSpPr txBox="1"/>
          <p:nvPr/>
        </p:nvSpPr>
        <p:spPr>
          <a:xfrm>
            <a:off x="3794850" y="1203075"/>
            <a:ext cx="5220900" cy="1062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1900">
                <a:latin typeface="Times New Roman"/>
                <a:ea typeface="Times New Roman"/>
                <a:cs typeface="Times New Roman"/>
                <a:sym typeface="Times New Roman"/>
              </a:rPr>
              <a:t>4</a:t>
            </a:r>
            <a:r>
              <a:rPr lang="en-GB" sz="1900">
                <a:latin typeface="Times New Roman"/>
                <a:ea typeface="Times New Roman"/>
                <a:cs typeface="Times New Roman"/>
                <a:sym typeface="Times New Roman"/>
              </a:rPr>
              <a:t>.  Prediction layer</a:t>
            </a:r>
            <a:endParaRPr sz="19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9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GB"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p:txBody>
      </p:sp>
      <p:sp>
        <p:nvSpPr>
          <p:cNvPr id="223" name="Google Shape;223;p30"/>
          <p:cNvSpPr txBox="1"/>
          <p:nvPr/>
        </p:nvSpPr>
        <p:spPr>
          <a:xfrm>
            <a:off x="3794850" y="2043050"/>
            <a:ext cx="4941000" cy="12807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Product of the output and the embedding matrix of the items to obtain the score of each item. </a:t>
            </a:r>
            <a:endParaRPr sz="1600">
              <a:solidFill>
                <a:schemeClr val="dk1"/>
              </a:solidFill>
              <a:latin typeface="Times New Roman"/>
              <a:ea typeface="Times New Roman"/>
              <a:cs typeface="Times New Roman"/>
              <a:sym typeface="Times New Roman"/>
            </a:endParaRPr>
          </a:p>
          <a:p>
            <a:pPr indent="-330200" lvl="0" marL="457200" marR="0" rtl="0" algn="just">
              <a:lnSpc>
                <a:spcPct val="115000"/>
              </a:lnSpc>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The ranking of recommendations can be generated by sorting the scores in a descending order.</a:t>
            </a:r>
            <a:endParaRPr sz="1900">
              <a:latin typeface="Times New Roman"/>
              <a:ea typeface="Times New Roman"/>
              <a:cs typeface="Times New Roman"/>
              <a:sym typeface="Times New Roman"/>
            </a:endParaRPr>
          </a:p>
        </p:txBody>
      </p:sp>
      <p:pic>
        <p:nvPicPr>
          <p:cNvPr id="224" name="Google Shape;224;p30"/>
          <p:cNvPicPr preferRelativeResize="0"/>
          <p:nvPr/>
        </p:nvPicPr>
        <p:blipFill>
          <a:blip r:embed="rId4">
            <a:alphaModFix/>
          </a:blip>
          <a:stretch>
            <a:fillRect/>
          </a:stretch>
        </p:blipFill>
        <p:spPr>
          <a:xfrm>
            <a:off x="152400" y="1086600"/>
            <a:ext cx="3273672" cy="3904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txBox="1"/>
          <p:nvPr/>
        </p:nvSpPr>
        <p:spPr>
          <a:xfrm>
            <a:off x="228600" y="457200"/>
            <a:ext cx="497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Impact"/>
                <a:ea typeface="Impact"/>
                <a:cs typeface="Impact"/>
                <a:sym typeface="Impact"/>
              </a:rPr>
              <a:t>Model training of SASRec</a:t>
            </a:r>
            <a:endParaRPr sz="2400">
              <a:solidFill>
                <a:schemeClr val="dk1"/>
              </a:solidFill>
              <a:latin typeface="Impact"/>
              <a:ea typeface="Impact"/>
              <a:cs typeface="Impact"/>
              <a:sym typeface="Impact"/>
            </a:endParaRPr>
          </a:p>
        </p:txBody>
      </p:sp>
      <p:pic>
        <p:nvPicPr>
          <p:cNvPr id="230" name="Google Shape;230;p31"/>
          <p:cNvPicPr preferRelativeResize="0"/>
          <p:nvPr/>
        </p:nvPicPr>
        <p:blipFill>
          <a:blip r:embed="rId3">
            <a:alphaModFix/>
          </a:blip>
          <a:stretch>
            <a:fillRect/>
          </a:stretch>
        </p:blipFill>
        <p:spPr>
          <a:xfrm>
            <a:off x="8151675" y="159075"/>
            <a:ext cx="829918" cy="349800"/>
          </a:xfrm>
          <a:prstGeom prst="rect">
            <a:avLst/>
          </a:prstGeom>
          <a:noFill/>
          <a:ln>
            <a:noFill/>
          </a:ln>
        </p:spPr>
      </p:pic>
      <p:sp>
        <p:nvSpPr>
          <p:cNvPr id="231" name="Google Shape;231;p31"/>
          <p:cNvSpPr txBox="1"/>
          <p:nvPr/>
        </p:nvSpPr>
        <p:spPr>
          <a:xfrm>
            <a:off x="408350" y="2868600"/>
            <a:ext cx="7602000" cy="9975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Partitions: training set, validation set and test set.</a:t>
            </a:r>
            <a:endParaRPr sz="1600">
              <a:solidFill>
                <a:schemeClr val="dk1"/>
              </a:solidFill>
              <a:latin typeface="Times New Roman"/>
              <a:ea typeface="Times New Roman"/>
              <a:cs typeface="Times New Roman"/>
              <a:sym typeface="Times New Roman"/>
            </a:endParaRPr>
          </a:p>
          <a:p>
            <a:pPr indent="-330200" lvl="0" marL="457200" marR="0" rtl="0" algn="just">
              <a:lnSpc>
                <a:spcPct val="115000"/>
              </a:lnSpc>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To keep a fixed length N for each training sequence ,we prepend paddings (ItemId: 0) to the users who have selected less than N items.  </a:t>
            </a:r>
            <a:endParaRPr sz="1600">
              <a:solidFill>
                <a:schemeClr val="dk1"/>
              </a:solidFill>
              <a:latin typeface="Times New Roman"/>
              <a:ea typeface="Times New Roman"/>
              <a:cs typeface="Times New Roman"/>
              <a:sym typeface="Times New Roman"/>
            </a:endParaRPr>
          </a:p>
        </p:txBody>
      </p:sp>
      <p:pic>
        <p:nvPicPr>
          <p:cNvPr id="232" name="Google Shape;232;p31"/>
          <p:cNvPicPr preferRelativeResize="0"/>
          <p:nvPr/>
        </p:nvPicPr>
        <p:blipFill>
          <a:blip r:embed="rId4">
            <a:alphaModFix/>
          </a:blip>
          <a:stretch>
            <a:fillRect/>
          </a:stretch>
        </p:blipFill>
        <p:spPr>
          <a:xfrm>
            <a:off x="152400" y="800850"/>
            <a:ext cx="8839200" cy="2140017"/>
          </a:xfrm>
          <a:prstGeom prst="rect">
            <a:avLst/>
          </a:prstGeom>
          <a:noFill/>
          <a:ln>
            <a:noFill/>
          </a:ln>
        </p:spPr>
      </p:pic>
      <p:pic>
        <p:nvPicPr>
          <p:cNvPr id="233" name="Google Shape;233;p31"/>
          <p:cNvPicPr preferRelativeResize="0"/>
          <p:nvPr/>
        </p:nvPicPr>
        <p:blipFill>
          <a:blip r:embed="rId5">
            <a:alphaModFix/>
          </a:blip>
          <a:stretch>
            <a:fillRect/>
          </a:stretch>
        </p:blipFill>
        <p:spPr>
          <a:xfrm>
            <a:off x="1014175" y="4225175"/>
            <a:ext cx="7033217" cy="756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nvSpPr>
        <p:spPr>
          <a:xfrm>
            <a:off x="228600" y="457200"/>
            <a:ext cx="497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Impact"/>
                <a:ea typeface="Impact"/>
                <a:cs typeface="Impact"/>
                <a:sym typeface="Impact"/>
              </a:rPr>
              <a:t>Model training of </a:t>
            </a:r>
            <a:r>
              <a:rPr lang="en-GB" sz="2400">
                <a:solidFill>
                  <a:schemeClr val="dk1"/>
                </a:solidFill>
                <a:latin typeface="Impact"/>
                <a:ea typeface="Impact"/>
                <a:cs typeface="Impact"/>
                <a:sym typeface="Impact"/>
              </a:rPr>
              <a:t>SASRec</a:t>
            </a:r>
            <a:endParaRPr sz="2400">
              <a:solidFill>
                <a:schemeClr val="dk1"/>
              </a:solidFill>
              <a:latin typeface="Impact"/>
              <a:ea typeface="Impact"/>
              <a:cs typeface="Impact"/>
              <a:sym typeface="Impact"/>
            </a:endParaRPr>
          </a:p>
        </p:txBody>
      </p:sp>
      <p:pic>
        <p:nvPicPr>
          <p:cNvPr id="239" name="Google Shape;239;p32"/>
          <p:cNvPicPr preferRelativeResize="0"/>
          <p:nvPr/>
        </p:nvPicPr>
        <p:blipFill>
          <a:blip r:embed="rId3">
            <a:alphaModFix/>
          </a:blip>
          <a:stretch>
            <a:fillRect/>
          </a:stretch>
        </p:blipFill>
        <p:spPr>
          <a:xfrm>
            <a:off x="8151675" y="159075"/>
            <a:ext cx="829918" cy="349800"/>
          </a:xfrm>
          <a:prstGeom prst="rect">
            <a:avLst/>
          </a:prstGeom>
          <a:noFill/>
          <a:ln>
            <a:noFill/>
          </a:ln>
        </p:spPr>
      </p:pic>
      <p:pic>
        <p:nvPicPr>
          <p:cNvPr id="240" name="Google Shape;240;p32"/>
          <p:cNvPicPr preferRelativeResize="0"/>
          <p:nvPr/>
        </p:nvPicPr>
        <p:blipFill>
          <a:blip r:embed="rId4">
            <a:alphaModFix/>
          </a:blip>
          <a:stretch>
            <a:fillRect/>
          </a:stretch>
        </p:blipFill>
        <p:spPr>
          <a:xfrm>
            <a:off x="-244300" y="2571750"/>
            <a:ext cx="4039080" cy="2212550"/>
          </a:xfrm>
          <a:prstGeom prst="rect">
            <a:avLst/>
          </a:prstGeom>
          <a:noFill/>
          <a:ln>
            <a:noFill/>
          </a:ln>
        </p:spPr>
      </p:pic>
      <p:sp>
        <p:nvSpPr>
          <p:cNvPr id="241" name="Google Shape;241;p32"/>
          <p:cNvSpPr txBox="1"/>
          <p:nvPr/>
        </p:nvSpPr>
        <p:spPr>
          <a:xfrm>
            <a:off x="228600" y="1011300"/>
            <a:ext cx="6229200" cy="461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1000"/>
              </a:spcAft>
              <a:buNone/>
            </a:pPr>
            <a:r>
              <a:rPr lang="en-GB" sz="1800">
                <a:solidFill>
                  <a:schemeClr val="dk1"/>
                </a:solidFill>
                <a:latin typeface="Times New Roman"/>
                <a:ea typeface="Times New Roman"/>
                <a:cs typeface="Times New Roman"/>
                <a:sym typeface="Times New Roman"/>
              </a:rPr>
              <a:t>Loss </a:t>
            </a:r>
            <a:r>
              <a:rPr lang="en-GB" sz="1800">
                <a:solidFill>
                  <a:schemeClr val="dk1"/>
                </a:solidFill>
                <a:latin typeface="Times New Roman"/>
                <a:ea typeface="Times New Roman"/>
                <a:cs typeface="Times New Roman"/>
                <a:sym typeface="Times New Roman"/>
              </a:rPr>
              <a:t>function</a:t>
            </a:r>
            <a:r>
              <a:rPr lang="en-GB" sz="1800">
                <a:solidFill>
                  <a:schemeClr val="dk1"/>
                </a:solidFill>
                <a:latin typeface="Times New Roman"/>
                <a:ea typeface="Times New Roman"/>
                <a:cs typeface="Times New Roman"/>
                <a:sym typeface="Times New Roman"/>
              </a:rPr>
              <a:t>: binary cross entropy with logit loss</a:t>
            </a:r>
            <a:endParaRPr sz="1800">
              <a:latin typeface="Times New Roman"/>
              <a:ea typeface="Times New Roman"/>
              <a:cs typeface="Times New Roman"/>
              <a:sym typeface="Times New Roman"/>
            </a:endParaRPr>
          </a:p>
        </p:txBody>
      </p:sp>
      <p:pic>
        <p:nvPicPr>
          <p:cNvPr id="242" name="Google Shape;242;p32"/>
          <p:cNvPicPr preferRelativeResize="0"/>
          <p:nvPr/>
        </p:nvPicPr>
        <p:blipFill>
          <a:blip r:embed="rId5">
            <a:alphaModFix/>
          </a:blip>
          <a:stretch>
            <a:fillRect/>
          </a:stretch>
        </p:blipFill>
        <p:spPr>
          <a:xfrm>
            <a:off x="1304225" y="1472999"/>
            <a:ext cx="5461999" cy="690300"/>
          </a:xfrm>
          <a:prstGeom prst="rect">
            <a:avLst/>
          </a:prstGeom>
          <a:noFill/>
          <a:ln>
            <a:noFill/>
          </a:ln>
        </p:spPr>
      </p:pic>
      <p:sp>
        <p:nvSpPr>
          <p:cNvPr id="243" name="Google Shape;243;p32"/>
          <p:cNvSpPr txBox="1"/>
          <p:nvPr/>
        </p:nvSpPr>
        <p:spPr>
          <a:xfrm>
            <a:off x="3681900" y="2723725"/>
            <a:ext cx="5462100" cy="21549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Assume there are 4 items in the training set.</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In the first step, the item at time 1 is taken into the model and used to </a:t>
            </a:r>
            <a:r>
              <a:rPr lang="en-GB" sz="1600">
                <a:solidFill>
                  <a:schemeClr val="dk1"/>
                </a:solidFill>
                <a:latin typeface="Times New Roman"/>
                <a:ea typeface="Times New Roman"/>
                <a:cs typeface="Times New Roman"/>
                <a:sym typeface="Times New Roman"/>
              </a:rPr>
              <a:t>train</a:t>
            </a:r>
            <a:r>
              <a:rPr lang="en-GB" sz="1600">
                <a:solidFill>
                  <a:schemeClr val="dk1"/>
                </a:solidFill>
                <a:latin typeface="Times New Roman"/>
                <a:ea typeface="Times New Roman"/>
                <a:cs typeface="Times New Roman"/>
                <a:sym typeface="Times New Roman"/>
              </a:rPr>
              <a:t> and predict the rating of the item at time 2.</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We should prepare positive items(the ground-truth item) and negative items (randomly chosen from others)</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We do the calculation at each step as time progresses until we reach the end of the training sequence.</a:t>
            </a:r>
            <a:endParaRPr sz="1600">
              <a:solidFill>
                <a:schemeClr val="dk1"/>
              </a:solidFill>
              <a:latin typeface="Times New Roman"/>
              <a:ea typeface="Times New Roman"/>
              <a:cs typeface="Times New Roman"/>
              <a:sym typeface="Times New Roman"/>
            </a:endParaRPr>
          </a:p>
        </p:txBody>
      </p:sp>
      <p:sp>
        <p:nvSpPr>
          <p:cNvPr id="244" name="Google Shape;244;p32"/>
          <p:cNvSpPr txBox="1"/>
          <p:nvPr/>
        </p:nvSpPr>
        <p:spPr>
          <a:xfrm>
            <a:off x="272125" y="2266175"/>
            <a:ext cx="6229200" cy="461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1000"/>
              </a:spcAft>
              <a:buNone/>
            </a:pPr>
            <a:r>
              <a:rPr lang="en-GB" sz="1800">
                <a:solidFill>
                  <a:schemeClr val="dk1"/>
                </a:solidFill>
                <a:latin typeface="Times New Roman"/>
                <a:ea typeface="Times New Roman"/>
                <a:cs typeface="Times New Roman"/>
                <a:sym typeface="Times New Roman"/>
              </a:rPr>
              <a:t>Training steps:</a:t>
            </a:r>
            <a:endParaRPr sz="18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nvSpPr>
        <p:spPr>
          <a:xfrm>
            <a:off x="337450" y="345525"/>
            <a:ext cx="5459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Impact"/>
                <a:ea typeface="Impact"/>
                <a:cs typeface="Impact"/>
                <a:sym typeface="Impact"/>
              </a:rPr>
              <a:t>Discussion on </a:t>
            </a:r>
            <a:r>
              <a:rPr lang="en-GB" sz="2400">
                <a:solidFill>
                  <a:schemeClr val="dk1"/>
                </a:solidFill>
                <a:latin typeface="Impact"/>
                <a:ea typeface="Impact"/>
                <a:cs typeface="Impact"/>
                <a:sym typeface="Impact"/>
              </a:rPr>
              <a:t>SASRec</a:t>
            </a:r>
            <a:endParaRPr sz="2400">
              <a:solidFill>
                <a:schemeClr val="dk1"/>
              </a:solidFill>
              <a:latin typeface="Impact"/>
              <a:ea typeface="Impact"/>
              <a:cs typeface="Impact"/>
              <a:sym typeface="Impact"/>
            </a:endParaRPr>
          </a:p>
          <a:p>
            <a:pPr indent="0" lvl="0" marL="0" rtl="0" algn="l">
              <a:spcBef>
                <a:spcPts val="0"/>
              </a:spcBef>
              <a:spcAft>
                <a:spcPts val="0"/>
              </a:spcAft>
              <a:buNone/>
            </a:pPr>
            <a:r>
              <a:t/>
            </a:r>
            <a:endParaRPr sz="2400">
              <a:solidFill>
                <a:schemeClr val="dk1"/>
              </a:solidFill>
              <a:latin typeface="Impact"/>
              <a:ea typeface="Impact"/>
              <a:cs typeface="Impact"/>
              <a:sym typeface="Impact"/>
            </a:endParaRPr>
          </a:p>
        </p:txBody>
      </p:sp>
      <p:pic>
        <p:nvPicPr>
          <p:cNvPr id="250" name="Google Shape;250;p33"/>
          <p:cNvPicPr preferRelativeResize="0"/>
          <p:nvPr/>
        </p:nvPicPr>
        <p:blipFill>
          <a:blip r:embed="rId3">
            <a:alphaModFix/>
          </a:blip>
          <a:stretch>
            <a:fillRect/>
          </a:stretch>
        </p:blipFill>
        <p:spPr>
          <a:xfrm>
            <a:off x="8151675" y="159075"/>
            <a:ext cx="829918" cy="349800"/>
          </a:xfrm>
          <a:prstGeom prst="rect">
            <a:avLst/>
          </a:prstGeom>
          <a:noFill/>
          <a:ln>
            <a:noFill/>
          </a:ln>
        </p:spPr>
      </p:pic>
      <p:pic>
        <p:nvPicPr>
          <p:cNvPr id="251" name="Google Shape;251;p33"/>
          <p:cNvPicPr preferRelativeResize="0"/>
          <p:nvPr/>
        </p:nvPicPr>
        <p:blipFill>
          <a:blip r:embed="rId4">
            <a:alphaModFix/>
          </a:blip>
          <a:stretch>
            <a:fillRect/>
          </a:stretch>
        </p:blipFill>
        <p:spPr>
          <a:xfrm>
            <a:off x="152400" y="1738750"/>
            <a:ext cx="3676650" cy="2514600"/>
          </a:xfrm>
          <a:prstGeom prst="rect">
            <a:avLst/>
          </a:prstGeom>
          <a:noFill/>
          <a:ln>
            <a:noFill/>
          </a:ln>
        </p:spPr>
      </p:pic>
      <p:sp>
        <p:nvSpPr>
          <p:cNvPr id="252" name="Google Shape;252;p33"/>
          <p:cNvSpPr txBox="1"/>
          <p:nvPr/>
        </p:nvSpPr>
        <p:spPr>
          <a:xfrm>
            <a:off x="3986175" y="2151900"/>
            <a:ext cx="4941000" cy="12807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Batch size = 256 </a:t>
            </a:r>
            <a:endParaRPr sz="1600">
              <a:solidFill>
                <a:schemeClr val="dk1"/>
              </a:solidFill>
              <a:latin typeface="Times New Roman"/>
              <a:ea typeface="Times New Roman"/>
              <a:cs typeface="Times New Roman"/>
              <a:sym typeface="Times New Roman"/>
            </a:endParaRPr>
          </a:p>
          <a:p>
            <a:pPr indent="-330200" lvl="0" marL="457200" marR="0" rtl="0" algn="just">
              <a:lnSpc>
                <a:spcPct val="115000"/>
              </a:lnSpc>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When </a:t>
            </a:r>
            <a:r>
              <a:rPr lang="en-GB" sz="1600">
                <a:solidFill>
                  <a:schemeClr val="dk1"/>
                </a:solidFill>
                <a:latin typeface="Times New Roman"/>
                <a:ea typeface="Times New Roman"/>
                <a:cs typeface="Times New Roman"/>
                <a:sym typeface="Times New Roman"/>
              </a:rPr>
              <a:t>epochs</a:t>
            </a:r>
            <a:r>
              <a:rPr lang="en-GB" sz="1600">
                <a:solidFill>
                  <a:schemeClr val="dk1"/>
                </a:solidFill>
                <a:latin typeface="Times New Roman"/>
                <a:ea typeface="Times New Roman"/>
                <a:cs typeface="Times New Roman"/>
                <a:sym typeface="Times New Roman"/>
              </a:rPr>
              <a:t> reach 50, the learning curve flattens and when epochs reach 150, the learning converges.</a:t>
            </a:r>
            <a:endParaRPr sz="1600">
              <a:solidFill>
                <a:schemeClr val="dk1"/>
              </a:solidFill>
              <a:latin typeface="Times New Roman"/>
              <a:ea typeface="Times New Roman"/>
              <a:cs typeface="Times New Roman"/>
              <a:sym typeface="Times New Roman"/>
            </a:endParaRPr>
          </a:p>
          <a:p>
            <a:pPr indent="-330200" lvl="0" marL="457200" marR="0" rtl="0" algn="just">
              <a:lnSpc>
                <a:spcPct val="115000"/>
              </a:lnSpc>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We adopt 50 epochs due to time constraint.</a:t>
            </a:r>
            <a:endParaRPr sz="1600">
              <a:solidFill>
                <a:schemeClr val="dk1"/>
              </a:solidFill>
              <a:latin typeface="Times New Roman"/>
              <a:ea typeface="Times New Roman"/>
              <a:cs typeface="Times New Roman"/>
              <a:sym typeface="Times New Roman"/>
            </a:endParaRPr>
          </a:p>
        </p:txBody>
      </p:sp>
      <p:cxnSp>
        <p:nvCxnSpPr>
          <p:cNvPr id="253" name="Google Shape;253;p33"/>
          <p:cNvCxnSpPr/>
          <p:nvPr/>
        </p:nvCxnSpPr>
        <p:spPr>
          <a:xfrm flipH="1" rot="10800000">
            <a:off x="1433425" y="1533700"/>
            <a:ext cx="9300" cy="3129600"/>
          </a:xfrm>
          <a:prstGeom prst="straightConnector1">
            <a:avLst/>
          </a:prstGeom>
          <a:noFill/>
          <a:ln cap="flat" cmpd="sng" w="9525">
            <a:solidFill>
              <a:srgbClr val="FF0000"/>
            </a:solidFill>
            <a:prstDash val="solid"/>
            <a:round/>
            <a:headEnd len="med" w="med" type="none"/>
            <a:tailEnd len="med" w="med" type="none"/>
          </a:ln>
        </p:spPr>
      </p:cxnSp>
      <p:cxnSp>
        <p:nvCxnSpPr>
          <p:cNvPr id="254" name="Google Shape;254;p33"/>
          <p:cNvCxnSpPr/>
          <p:nvPr/>
        </p:nvCxnSpPr>
        <p:spPr>
          <a:xfrm flipH="1" rot="10800000">
            <a:off x="2879407" y="1533700"/>
            <a:ext cx="9300" cy="3129600"/>
          </a:xfrm>
          <a:prstGeom prst="straightConnector1">
            <a:avLst/>
          </a:prstGeom>
          <a:noFill/>
          <a:ln cap="flat" cmpd="sng" w="9525">
            <a:solidFill>
              <a:srgbClr val="0000FF"/>
            </a:solidFill>
            <a:prstDash val="solid"/>
            <a:round/>
            <a:headEnd len="med" w="med" type="none"/>
            <a:tailEnd len="med" w="med" type="none"/>
          </a:ln>
        </p:spPr>
      </p:cxnSp>
      <p:sp>
        <p:nvSpPr>
          <p:cNvPr id="255" name="Google Shape;255;p33"/>
          <p:cNvSpPr txBox="1"/>
          <p:nvPr/>
        </p:nvSpPr>
        <p:spPr>
          <a:xfrm>
            <a:off x="337450" y="996775"/>
            <a:ext cx="20574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solidFill>
                  <a:schemeClr val="dk1"/>
                </a:solidFill>
                <a:latin typeface="Impact"/>
                <a:ea typeface="Impact"/>
                <a:cs typeface="Impact"/>
                <a:sym typeface="Impact"/>
              </a:rPr>
              <a:t>Learning curve</a:t>
            </a:r>
            <a:endParaRPr sz="1900">
              <a:solidFill>
                <a:schemeClr val="dk1"/>
              </a:solidFill>
              <a:latin typeface="Impact"/>
              <a:ea typeface="Impact"/>
              <a:cs typeface="Impact"/>
              <a:sym typeface="Impact"/>
            </a:endParaRPr>
          </a:p>
          <a:p>
            <a:pPr indent="0" lvl="0" marL="0" rtl="0" algn="l">
              <a:spcBef>
                <a:spcPts val="0"/>
              </a:spcBef>
              <a:spcAft>
                <a:spcPts val="0"/>
              </a:spcAft>
              <a:buNone/>
            </a:pPr>
            <a:r>
              <a:t/>
            </a:r>
            <a:endParaRPr sz="2400">
              <a:solidFill>
                <a:schemeClr val="dk1"/>
              </a:solidFill>
              <a:latin typeface="Impact"/>
              <a:ea typeface="Impact"/>
              <a:cs typeface="Impact"/>
              <a:sym typeface="Impac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4"/>
          <p:cNvPicPr preferRelativeResize="0"/>
          <p:nvPr/>
        </p:nvPicPr>
        <p:blipFill>
          <a:blip r:embed="rId3">
            <a:alphaModFix/>
          </a:blip>
          <a:stretch>
            <a:fillRect/>
          </a:stretch>
        </p:blipFill>
        <p:spPr>
          <a:xfrm>
            <a:off x="337450" y="1755980"/>
            <a:ext cx="3475175" cy="2394800"/>
          </a:xfrm>
          <a:prstGeom prst="rect">
            <a:avLst/>
          </a:prstGeom>
          <a:noFill/>
          <a:ln>
            <a:noFill/>
          </a:ln>
        </p:spPr>
      </p:pic>
      <p:pic>
        <p:nvPicPr>
          <p:cNvPr id="261" name="Google Shape;261;p34"/>
          <p:cNvPicPr preferRelativeResize="0"/>
          <p:nvPr/>
        </p:nvPicPr>
        <p:blipFill>
          <a:blip r:embed="rId4">
            <a:alphaModFix/>
          </a:blip>
          <a:stretch>
            <a:fillRect/>
          </a:stretch>
        </p:blipFill>
        <p:spPr>
          <a:xfrm>
            <a:off x="8151675" y="159075"/>
            <a:ext cx="829918" cy="349800"/>
          </a:xfrm>
          <a:prstGeom prst="rect">
            <a:avLst/>
          </a:prstGeom>
          <a:noFill/>
          <a:ln>
            <a:noFill/>
          </a:ln>
        </p:spPr>
      </p:pic>
      <p:sp>
        <p:nvSpPr>
          <p:cNvPr id="262" name="Google Shape;262;p34"/>
          <p:cNvSpPr txBox="1"/>
          <p:nvPr/>
        </p:nvSpPr>
        <p:spPr>
          <a:xfrm>
            <a:off x="337450" y="345525"/>
            <a:ext cx="5459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Impact"/>
                <a:ea typeface="Impact"/>
                <a:cs typeface="Impact"/>
                <a:sym typeface="Impact"/>
              </a:rPr>
              <a:t>Discussion on SASRec</a:t>
            </a:r>
            <a:endParaRPr sz="2400">
              <a:solidFill>
                <a:schemeClr val="dk1"/>
              </a:solidFill>
              <a:latin typeface="Impact"/>
              <a:ea typeface="Impact"/>
              <a:cs typeface="Impact"/>
              <a:sym typeface="Impact"/>
            </a:endParaRPr>
          </a:p>
          <a:p>
            <a:pPr indent="0" lvl="0" marL="0" rtl="0" algn="l">
              <a:spcBef>
                <a:spcPts val="0"/>
              </a:spcBef>
              <a:spcAft>
                <a:spcPts val="0"/>
              </a:spcAft>
              <a:buNone/>
            </a:pPr>
            <a:r>
              <a:t/>
            </a:r>
            <a:endParaRPr sz="2400">
              <a:solidFill>
                <a:schemeClr val="dk1"/>
              </a:solidFill>
              <a:latin typeface="Impact"/>
              <a:ea typeface="Impact"/>
              <a:cs typeface="Impact"/>
              <a:sym typeface="Impact"/>
            </a:endParaRPr>
          </a:p>
          <a:p>
            <a:pPr indent="0" lvl="0" marL="0" rtl="0" algn="l">
              <a:spcBef>
                <a:spcPts val="0"/>
              </a:spcBef>
              <a:spcAft>
                <a:spcPts val="0"/>
              </a:spcAft>
              <a:buNone/>
            </a:pPr>
            <a:r>
              <a:t/>
            </a:r>
            <a:endParaRPr sz="2400">
              <a:solidFill>
                <a:schemeClr val="dk1"/>
              </a:solidFill>
              <a:latin typeface="Impact"/>
              <a:ea typeface="Impact"/>
              <a:cs typeface="Impact"/>
              <a:sym typeface="Impact"/>
            </a:endParaRPr>
          </a:p>
        </p:txBody>
      </p:sp>
      <p:sp>
        <p:nvSpPr>
          <p:cNvPr id="263" name="Google Shape;263;p34"/>
          <p:cNvSpPr txBox="1"/>
          <p:nvPr/>
        </p:nvSpPr>
        <p:spPr>
          <a:xfrm>
            <a:off x="337450" y="996775"/>
            <a:ext cx="67656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solidFill>
                  <a:schemeClr val="dk1"/>
                </a:solidFill>
                <a:latin typeface="Impact"/>
                <a:ea typeface="Impact"/>
                <a:cs typeface="Impact"/>
                <a:sym typeface="Impact"/>
              </a:rPr>
              <a:t>Experiment with various length</a:t>
            </a:r>
            <a:r>
              <a:rPr lang="en-GB" sz="1900">
                <a:solidFill>
                  <a:schemeClr val="dk1"/>
                </a:solidFill>
                <a:latin typeface="Impact"/>
                <a:ea typeface="Impact"/>
                <a:cs typeface="Impact"/>
                <a:sym typeface="Impact"/>
              </a:rPr>
              <a:t> of training sequence(maxlen)</a:t>
            </a:r>
            <a:endParaRPr sz="1900">
              <a:solidFill>
                <a:schemeClr val="dk1"/>
              </a:solidFill>
              <a:latin typeface="Impact"/>
              <a:ea typeface="Impact"/>
              <a:cs typeface="Impact"/>
              <a:sym typeface="Impact"/>
            </a:endParaRPr>
          </a:p>
          <a:p>
            <a:pPr indent="0" lvl="0" marL="0" rtl="0" algn="l">
              <a:spcBef>
                <a:spcPts val="0"/>
              </a:spcBef>
              <a:spcAft>
                <a:spcPts val="0"/>
              </a:spcAft>
              <a:buNone/>
            </a:pPr>
            <a:r>
              <a:t/>
            </a:r>
            <a:endParaRPr sz="2400">
              <a:solidFill>
                <a:schemeClr val="dk1"/>
              </a:solidFill>
              <a:latin typeface="Impact"/>
              <a:ea typeface="Impact"/>
              <a:cs typeface="Impact"/>
              <a:sym typeface="Impact"/>
            </a:endParaRPr>
          </a:p>
        </p:txBody>
      </p:sp>
      <p:cxnSp>
        <p:nvCxnSpPr>
          <p:cNvPr id="264" name="Google Shape;264;p34"/>
          <p:cNvCxnSpPr/>
          <p:nvPr/>
        </p:nvCxnSpPr>
        <p:spPr>
          <a:xfrm flipH="1" rot="10800000">
            <a:off x="1093600" y="1388575"/>
            <a:ext cx="9300" cy="3129600"/>
          </a:xfrm>
          <a:prstGeom prst="straightConnector1">
            <a:avLst/>
          </a:prstGeom>
          <a:noFill/>
          <a:ln cap="flat" cmpd="sng" w="9525">
            <a:solidFill>
              <a:srgbClr val="FF0000"/>
            </a:solidFill>
            <a:prstDash val="solid"/>
            <a:round/>
            <a:headEnd len="med" w="med" type="none"/>
            <a:tailEnd len="med" w="med" type="none"/>
          </a:ln>
        </p:spPr>
      </p:cxnSp>
      <p:pic>
        <p:nvPicPr>
          <p:cNvPr id="265" name="Google Shape;265;p34"/>
          <p:cNvPicPr preferRelativeResize="0"/>
          <p:nvPr/>
        </p:nvPicPr>
        <p:blipFill>
          <a:blip r:embed="rId5">
            <a:alphaModFix/>
          </a:blip>
          <a:stretch>
            <a:fillRect/>
          </a:stretch>
        </p:blipFill>
        <p:spPr>
          <a:xfrm>
            <a:off x="6930701" y="3728825"/>
            <a:ext cx="2213300" cy="1414675"/>
          </a:xfrm>
          <a:prstGeom prst="rect">
            <a:avLst/>
          </a:prstGeom>
          <a:noFill/>
          <a:ln>
            <a:noFill/>
          </a:ln>
        </p:spPr>
      </p:pic>
      <p:sp>
        <p:nvSpPr>
          <p:cNvPr id="266" name="Google Shape;266;p34"/>
          <p:cNvSpPr txBox="1"/>
          <p:nvPr/>
        </p:nvSpPr>
        <p:spPr>
          <a:xfrm>
            <a:off x="4040600" y="1843375"/>
            <a:ext cx="4941000" cy="12807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chemeClr val="dk1"/>
              </a:buClr>
              <a:buSzPts val="1600"/>
              <a:buChar char="●"/>
            </a:pPr>
            <a:r>
              <a:rPr lang="en-GB" sz="1600">
                <a:solidFill>
                  <a:schemeClr val="dk1"/>
                </a:solidFill>
              </a:rPr>
              <a:t>When the sequence length is larger than 10, the model does not see improvement.</a:t>
            </a:r>
            <a:endParaRPr sz="1600">
              <a:solidFill>
                <a:schemeClr val="dk1"/>
              </a:solidFill>
            </a:endParaRPr>
          </a:p>
          <a:p>
            <a:pPr indent="-330200" lvl="0" marL="457200" marR="0" rtl="0" algn="just">
              <a:lnSpc>
                <a:spcPct val="115000"/>
              </a:lnSpc>
              <a:spcBef>
                <a:spcPts val="0"/>
              </a:spcBef>
              <a:spcAft>
                <a:spcPts val="0"/>
              </a:spcAft>
              <a:buClr>
                <a:schemeClr val="dk1"/>
              </a:buClr>
              <a:buSzPts val="1600"/>
              <a:buChar char="●"/>
            </a:pPr>
            <a:r>
              <a:rPr lang="en-GB" sz="1600">
                <a:solidFill>
                  <a:schemeClr val="dk1"/>
                </a:solidFill>
              </a:rPr>
              <a:t>I</a:t>
            </a:r>
            <a:r>
              <a:rPr lang="en-GB" sz="1600">
                <a:solidFill>
                  <a:schemeClr val="dk1"/>
                </a:solidFill>
              </a:rPr>
              <a:t>t is mainly because the mean length is 5.55, </a:t>
            </a:r>
            <a:r>
              <a:rPr lang="en-GB" sz="1600">
                <a:solidFill>
                  <a:schemeClr val="dk1"/>
                </a:solidFill>
              </a:rPr>
              <a:t>75%</a:t>
            </a:r>
            <a:r>
              <a:rPr lang="en-GB" sz="1600">
                <a:solidFill>
                  <a:schemeClr val="dk1"/>
                </a:solidFill>
              </a:rPr>
              <a:t> quantile is 6.0.</a:t>
            </a:r>
            <a:endParaRPr sz="1600">
              <a:solidFill>
                <a:schemeClr val="dk1"/>
              </a:solidFill>
              <a:latin typeface="Times New Roman"/>
              <a:ea typeface="Times New Roman"/>
              <a:cs typeface="Times New Roman"/>
              <a:sym typeface="Times New Roman"/>
            </a:endParaRPr>
          </a:p>
        </p:txBody>
      </p:sp>
      <p:sp>
        <p:nvSpPr>
          <p:cNvPr id="267" name="Google Shape;267;p34"/>
          <p:cNvSpPr txBox="1"/>
          <p:nvPr/>
        </p:nvSpPr>
        <p:spPr>
          <a:xfrm>
            <a:off x="6525600" y="3405725"/>
            <a:ext cx="2618400" cy="323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1000"/>
              </a:spcAft>
              <a:buNone/>
            </a:pPr>
            <a:r>
              <a:rPr lang="en-GB" sz="900">
                <a:solidFill>
                  <a:schemeClr val="dk1"/>
                </a:solidFill>
              </a:rPr>
              <a:t>Histogram of the sequence length for each user</a:t>
            </a:r>
            <a:endParaRPr sz="9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nvSpPr>
        <p:spPr>
          <a:xfrm>
            <a:off x="228600" y="457200"/>
            <a:ext cx="431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Impact"/>
                <a:ea typeface="Impact"/>
                <a:cs typeface="Impact"/>
                <a:sym typeface="Impact"/>
              </a:rPr>
              <a:t>Overview</a:t>
            </a:r>
            <a:endParaRPr sz="2400">
              <a:latin typeface="Impact"/>
              <a:ea typeface="Impact"/>
              <a:cs typeface="Impact"/>
              <a:sym typeface="Impact"/>
            </a:endParaRPr>
          </a:p>
        </p:txBody>
      </p:sp>
      <p:sp>
        <p:nvSpPr>
          <p:cNvPr id="101" name="Google Shape;101;p17"/>
          <p:cNvSpPr txBox="1"/>
          <p:nvPr/>
        </p:nvSpPr>
        <p:spPr>
          <a:xfrm>
            <a:off x="205000" y="1109350"/>
            <a:ext cx="86184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1900">
                <a:latin typeface="Times New Roman"/>
                <a:ea typeface="Times New Roman"/>
                <a:cs typeface="Times New Roman"/>
                <a:sym typeface="Times New Roman"/>
              </a:rPr>
              <a:t>Online courses have become much more popular in recent years with the advantage of convenient long-distance education. To conduct our project, we adopted </a:t>
            </a:r>
            <a:r>
              <a:rPr b="1" lang="en-GB" sz="1900">
                <a:latin typeface="Times New Roman"/>
                <a:ea typeface="Times New Roman"/>
                <a:cs typeface="Times New Roman"/>
                <a:sym typeface="Times New Roman"/>
              </a:rPr>
              <a:t>XuetangX</a:t>
            </a:r>
            <a:r>
              <a:rPr lang="en-GB" sz="1900">
                <a:latin typeface="Times New Roman"/>
                <a:ea typeface="Times New Roman"/>
                <a:cs typeface="Times New Roman"/>
                <a:sym typeface="Times New Roman"/>
              </a:rPr>
              <a:t>, a massive open online course (MOOC) platform that offers online courses in multiple disciplines and certificate and degree programs. And it’s meaningful to explore users’ behaviors. We get our original dataset from the official website of MOOC Data.</a:t>
            </a:r>
            <a:endParaRPr sz="19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1900">
                <a:latin typeface="Times New Roman"/>
                <a:ea typeface="Times New Roman"/>
                <a:cs typeface="Times New Roman"/>
                <a:sym typeface="Times New Roman"/>
              </a:rPr>
              <a:t>And our potential target audience are online course platform, who intends to perfect their course recommendation system.</a:t>
            </a:r>
            <a:endParaRPr sz="19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900">
              <a:solidFill>
                <a:schemeClr val="dk1"/>
              </a:solidFill>
              <a:latin typeface="Times New Roman"/>
              <a:ea typeface="Times New Roman"/>
              <a:cs typeface="Times New Roman"/>
              <a:sym typeface="Times New Roman"/>
            </a:endParaRPr>
          </a:p>
        </p:txBody>
      </p:sp>
      <p:pic>
        <p:nvPicPr>
          <p:cNvPr id="102" name="Google Shape;102;p17"/>
          <p:cNvPicPr preferRelativeResize="0"/>
          <p:nvPr/>
        </p:nvPicPr>
        <p:blipFill>
          <a:blip r:embed="rId3">
            <a:alphaModFix/>
          </a:blip>
          <a:stretch>
            <a:fillRect/>
          </a:stretch>
        </p:blipFill>
        <p:spPr>
          <a:xfrm>
            <a:off x="8151675" y="159075"/>
            <a:ext cx="829918" cy="349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35"/>
          <p:cNvPicPr preferRelativeResize="0"/>
          <p:nvPr/>
        </p:nvPicPr>
        <p:blipFill>
          <a:blip r:embed="rId3">
            <a:alphaModFix/>
          </a:blip>
          <a:stretch>
            <a:fillRect/>
          </a:stretch>
        </p:blipFill>
        <p:spPr>
          <a:xfrm>
            <a:off x="8151675" y="159075"/>
            <a:ext cx="829918" cy="349800"/>
          </a:xfrm>
          <a:prstGeom prst="rect">
            <a:avLst/>
          </a:prstGeom>
          <a:noFill/>
          <a:ln>
            <a:noFill/>
          </a:ln>
        </p:spPr>
      </p:pic>
      <p:sp>
        <p:nvSpPr>
          <p:cNvPr id="273" name="Google Shape;273;p35"/>
          <p:cNvSpPr txBox="1"/>
          <p:nvPr/>
        </p:nvSpPr>
        <p:spPr>
          <a:xfrm>
            <a:off x="337450" y="345525"/>
            <a:ext cx="5459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Impact"/>
                <a:ea typeface="Impact"/>
                <a:cs typeface="Impact"/>
                <a:sym typeface="Impact"/>
              </a:rPr>
              <a:t>Discussion on SASRec</a:t>
            </a:r>
            <a:endParaRPr sz="2400">
              <a:solidFill>
                <a:schemeClr val="dk1"/>
              </a:solidFill>
              <a:latin typeface="Impact"/>
              <a:ea typeface="Impact"/>
              <a:cs typeface="Impact"/>
              <a:sym typeface="Impact"/>
            </a:endParaRPr>
          </a:p>
          <a:p>
            <a:pPr indent="0" lvl="0" marL="0" rtl="0" algn="l">
              <a:spcBef>
                <a:spcPts val="0"/>
              </a:spcBef>
              <a:spcAft>
                <a:spcPts val="0"/>
              </a:spcAft>
              <a:buNone/>
            </a:pPr>
            <a:r>
              <a:t/>
            </a:r>
            <a:endParaRPr sz="2400">
              <a:solidFill>
                <a:schemeClr val="dk1"/>
              </a:solidFill>
              <a:latin typeface="Impact"/>
              <a:ea typeface="Impact"/>
              <a:cs typeface="Impact"/>
              <a:sym typeface="Impact"/>
            </a:endParaRPr>
          </a:p>
          <a:p>
            <a:pPr indent="0" lvl="0" marL="0" rtl="0" algn="l">
              <a:spcBef>
                <a:spcPts val="0"/>
              </a:spcBef>
              <a:spcAft>
                <a:spcPts val="0"/>
              </a:spcAft>
              <a:buNone/>
            </a:pPr>
            <a:r>
              <a:t/>
            </a:r>
            <a:endParaRPr sz="2400">
              <a:solidFill>
                <a:schemeClr val="dk1"/>
              </a:solidFill>
              <a:latin typeface="Impact"/>
              <a:ea typeface="Impact"/>
              <a:cs typeface="Impact"/>
              <a:sym typeface="Impact"/>
            </a:endParaRPr>
          </a:p>
        </p:txBody>
      </p:sp>
      <p:sp>
        <p:nvSpPr>
          <p:cNvPr id="274" name="Google Shape;274;p35"/>
          <p:cNvSpPr txBox="1"/>
          <p:nvPr/>
        </p:nvSpPr>
        <p:spPr>
          <a:xfrm>
            <a:off x="337450" y="996775"/>
            <a:ext cx="67656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solidFill>
                  <a:schemeClr val="dk1"/>
                </a:solidFill>
                <a:latin typeface="Impact"/>
                <a:ea typeface="Impact"/>
                <a:cs typeface="Impact"/>
                <a:sym typeface="Impact"/>
              </a:rPr>
              <a:t>Experiment with various number of blocks </a:t>
            </a:r>
            <a:endParaRPr sz="1900">
              <a:solidFill>
                <a:schemeClr val="dk1"/>
              </a:solidFill>
              <a:latin typeface="Impact"/>
              <a:ea typeface="Impact"/>
              <a:cs typeface="Impact"/>
              <a:sym typeface="Impact"/>
            </a:endParaRPr>
          </a:p>
          <a:p>
            <a:pPr indent="0" lvl="0" marL="0" rtl="0" algn="l">
              <a:spcBef>
                <a:spcPts val="0"/>
              </a:spcBef>
              <a:spcAft>
                <a:spcPts val="0"/>
              </a:spcAft>
              <a:buNone/>
            </a:pPr>
            <a:r>
              <a:t/>
            </a:r>
            <a:endParaRPr sz="1900">
              <a:solidFill>
                <a:schemeClr val="dk1"/>
              </a:solidFill>
              <a:latin typeface="Impact"/>
              <a:ea typeface="Impact"/>
              <a:cs typeface="Impact"/>
              <a:sym typeface="Impact"/>
            </a:endParaRPr>
          </a:p>
          <a:p>
            <a:pPr indent="0" lvl="0" marL="0" rtl="0" algn="l">
              <a:spcBef>
                <a:spcPts val="0"/>
              </a:spcBef>
              <a:spcAft>
                <a:spcPts val="0"/>
              </a:spcAft>
              <a:buNone/>
            </a:pPr>
            <a:r>
              <a:t/>
            </a:r>
            <a:endParaRPr sz="2400">
              <a:solidFill>
                <a:schemeClr val="dk1"/>
              </a:solidFill>
              <a:latin typeface="Impact"/>
              <a:ea typeface="Impact"/>
              <a:cs typeface="Impact"/>
              <a:sym typeface="Impact"/>
            </a:endParaRPr>
          </a:p>
        </p:txBody>
      </p:sp>
      <p:sp>
        <p:nvSpPr>
          <p:cNvPr id="275" name="Google Shape;275;p35"/>
          <p:cNvSpPr txBox="1"/>
          <p:nvPr/>
        </p:nvSpPr>
        <p:spPr>
          <a:xfrm>
            <a:off x="3977100" y="2063300"/>
            <a:ext cx="4941000" cy="7143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chemeClr val="dk1"/>
              </a:buClr>
              <a:buSzPts val="1600"/>
              <a:buChar char="●"/>
            </a:pPr>
            <a:r>
              <a:rPr lang="en-GB" sz="1600">
                <a:solidFill>
                  <a:schemeClr val="dk1"/>
                </a:solidFill>
              </a:rPr>
              <a:t>When the number of blocks increase, it show a slight decrease</a:t>
            </a:r>
            <a:r>
              <a:rPr lang="en-GB"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p:txBody>
      </p:sp>
      <p:pic>
        <p:nvPicPr>
          <p:cNvPr id="276" name="Google Shape;276;p35"/>
          <p:cNvPicPr preferRelativeResize="0"/>
          <p:nvPr/>
        </p:nvPicPr>
        <p:blipFill>
          <a:blip r:embed="rId4">
            <a:alphaModFix/>
          </a:blip>
          <a:stretch>
            <a:fillRect/>
          </a:stretch>
        </p:blipFill>
        <p:spPr>
          <a:xfrm>
            <a:off x="7499526" y="3248850"/>
            <a:ext cx="1644475" cy="1894651"/>
          </a:xfrm>
          <a:prstGeom prst="rect">
            <a:avLst/>
          </a:prstGeom>
          <a:noFill/>
          <a:ln>
            <a:noFill/>
          </a:ln>
        </p:spPr>
      </p:pic>
      <p:sp>
        <p:nvSpPr>
          <p:cNvPr id="277" name="Google Shape;277;p35"/>
          <p:cNvSpPr txBox="1"/>
          <p:nvPr/>
        </p:nvSpPr>
        <p:spPr>
          <a:xfrm>
            <a:off x="4914575" y="3950400"/>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latin typeface="Impact"/>
                <a:ea typeface="Impact"/>
                <a:cs typeface="Impact"/>
                <a:sym typeface="Impact"/>
              </a:rPr>
              <a:t>(one block = one self-attentive layer + one feed-forward network)</a:t>
            </a:r>
            <a:endParaRPr sz="800"/>
          </a:p>
        </p:txBody>
      </p:sp>
      <p:pic>
        <p:nvPicPr>
          <p:cNvPr id="278" name="Google Shape;278;p35"/>
          <p:cNvPicPr preferRelativeResize="0"/>
          <p:nvPr/>
        </p:nvPicPr>
        <p:blipFill>
          <a:blip r:embed="rId5">
            <a:alphaModFix/>
          </a:blip>
          <a:stretch>
            <a:fillRect/>
          </a:stretch>
        </p:blipFill>
        <p:spPr>
          <a:xfrm>
            <a:off x="152400" y="1972300"/>
            <a:ext cx="3672300" cy="251113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6"/>
          <p:cNvSpPr txBox="1"/>
          <p:nvPr/>
        </p:nvSpPr>
        <p:spPr>
          <a:xfrm>
            <a:off x="228600" y="457200"/>
            <a:ext cx="5661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Impact"/>
                <a:ea typeface="Impact"/>
                <a:cs typeface="Impact"/>
                <a:sym typeface="Impact"/>
              </a:rPr>
              <a:t>Evaluation metric for model comparison:</a:t>
            </a:r>
            <a:endParaRPr sz="2400">
              <a:latin typeface="Impact"/>
              <a:ea typeface="Impact"/>
              <a:cs typeface="Impact"/>
              <a:sym typeface="Impact"/>
            </a:endParaRPr>
          </a:p>
        </p:txBody>
      </p:sp>
      <p:sp>
        <p:nvSpPr>
          <p:cNvPr id="284" name="Google Shape;284;p36"/>
          <p:cNvSpPr txBox="1"/>
          <p:nvPr/>
        </p:nvSpPr>
        <p:spPr>
          <a:xfrm>
            <a:off x="363200" y="1617350"/>
            <a:ext cx="8490600" cy="220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GB" sz="1600">
                <a:solidFill>
                  <a:schemeClr val="dk1"/>
                </a:solidFill>
              </a:rPr>
              <a:t>We adopted the following two metrics to evaluate the models.</a:t>
            </a:r>
            <a:endParaRPr sz="16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1600">
              <a:solidFill>
                <a:schemeClr val="dk1"/>
              </a:solidFill>
            </a:endParaRPr>
          </a:p>
          <a:p>
            <a:pPr indent="-330200" lvl="0" marL="457200" marR="0" rtl="0" algn="l">
              <a:lnSpc>
                <a:spcPct val="100000"/>
              </a:lnSpc>
              <a:spcBef>
                <a:spcPts val="0"/>
              </a:spcBef>
              <a:spcAft>
                <a:spcPts val="0"/>
              </a:spcAft>
              <a:buClr>
                <a:schemeClr val="dk1"/>
              </a:buClr>
              <a:buSzPts val="1600"/>
              <a:buChar char="●"/>
            </a:pPr>
            <a:r>
              <a:rPr b="1" lang="en-GB" sz="1600">
                <a:solidFill>
                  <a:schemeClr val="dk1"/>
                </a:solidFill>
              </a:rPr>
              <a:t>Hit Rate</a:t>
            </a:r>
            <a:endParaRPr b="1" sz="1600">
              <a:solidFill>
                <a:schemeClr val="dk1"/>
              </a:solidFill>
            </a:endParaRPr>
          </a:p>
          <a:p>
            <a:pPr indent="-330200" lvl="0" marL="457200" marR="0" rtl="0" algn="l">
              <a:lnSpc>
                <a:spcPct val="100000"/>
              </a:lnSpc>
              <a:spcBef>
                <a:spcPts val="0"/>
              </a:spcBef>
              <a:spcAft>
                <a:spcPts val="0"/>
              </a:spcAft>
              <a:buClr>
                <a:schemeClr val="dk1"/>
              </a:buClr>
              <a:buSzPts val="1600"/>
              <a:buChar char="●"/>
            </a:pPr>
            <a:r>
              <a:rPr b="1" lang="en-GB" sz="1600">
                <a:solidFill>
                  <a:schemeClr val="dk1"/>
                </a:solidFill>
              </a:rPr>
              <a:t>NDCG</a:t>
            </a:r>
            <a:r>
              <a:rPr lang="en-GB" sz="1600">
                <a:solidFill>
                  <a:schemeClr val="dk1"/>
                </a:solidFill>
              </a:rPr>
              <a:t> (Normalized discounted cumulative gain)</a:t>
            </a:r>
            <a:endParaRPr sz="1600">
              <a:solidFill>
                <a:schemeClr val="dk1"/>
              </a:solidFill>
            </a:endParaRPr>
          </a:p>
          <a:p>
            <a:pPr indent="0" lvl="0" marL="0" marR="0" rtl="0" algn="l">
              <a:lnSpc>
                <a:spcPct val="100000"/>
              </a:lnSpc>
              <a:spcBef>
                <a:spcPts val="0"/>
              </a:spcBef>
              <a:spcAft>
                <a:spcPts val="0"/>
              </a:spcAft>
              <a:buNone/>
            </a:pPr>
            <a:r>
              <a:t/>
            </a:r>
            <a:endParaRPr sz="16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GB" sz="1600">
                <a:solidFill>
                  <a:schemeClr val="dk1"/>
                </a:solidFill>
              </a:rPr>
              <a:t>The cutoff is chosen as 10 for model evaluation. We will also compare the performance with different cutoff later in this presentation.</a:t>
            </a:r>
            <a:endParaRPr sz="1600">
              <a:solidFill>
                <a:schemeClr val="dk1"/>
              </a:solidFill>
            </a:endParaRPr>
          </a:p>
          <a:p>
            <a:pPr indent="0" lvl="0" marL="0" marR="0" rtl="0" algn="l">
              <a:lnSpc>
                <a:spcPct val="100000"/>
              </a:lnSpc>
              <a:spcBef>
                <a:spcPts val="0"/>
              </a:spcBef>
              <a:spcAft>
                <a:spcPts val="0"/>
              </a:spcAft>
              <a:buNone/>
            </a:pPr>
            <a:r>
              <a:t/>
            </a:r>
            <a:endParaRPr sz="1900">
              <a:latin typeface="Times New Roman"/>
              <a:ea typeface="Times New Roman"/>
              <a:cs typeface="Times New Roman"/>
              <a:sym typeface="Times New Roman"/>
            </a:endParaRPr>
          </a:p>
        </p:txBody>
      </p:sp>
      <p:pic>
        <p:nvPicPr>
          <p:cNvPr id="285" name="Google Shape;285;p36"/>
          <p:cNvPicPr preferRelativeResize="0"/>
          <p:nvPr/>
        </p:nvPicPr>
        <p:blipFill>
          <a:blip r:embed="rId3">
            <a:alphaModFix/>
          </a:blip>
          <a:stretch>
            <a:fillRect/>
          </a:stretch>
        </p:blipFill>
        <p:spPr>
          <a:xfrm>
            <a:off x="8151675" y="159075"/>
            <a:ext cx="829918" cy="349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37"/>
          <p:cNvPicPr preferRelativeResize="0"/>
          <p:nvPr/>
        </p:nvPicPr>
        <p:blipFill>
          <a:blip r:embed="rId3">
            <a:alphaModFix/>
          </a:blip>
          <a:stretch>
            <a:fillRect/>
          </a:stretch>
        </p:blipFill>
        <p:spPr>
          <a:xfrm>
            <a:off x="8151675" y="159075"/>
            <a:ext cx="829918" cy="349800"/>
          </a:xfrm>
          <a:prstGeom prst="rect">
            <a:avLst/>
          </a:prstGeom>
          <a:noFill/>
          <a:ln>
            <a:noFill/>
          </a:ln>
        </p:spPr>
      </p:pic>
      <p:sp>
        <p:nvSpPr>
          <p:cNvPr id="291" name="Google Shape;291;p37"/>
          <p:cNvSpPr txBox="1"/>
          <p:nvPr/>
        </p:nvSpPr>
        <p:spPr>
          <a:xfrm>
            <a:off x="265075" y="434425"/>
            <a:ext cx="545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Impact"/>
                <a:ea typeface="Impact"/>
                <a:cs typeface="Impact"/>
                <a:sym typeface="Impact"/>
              </a:rPr>
              <a:t>Comparison of the three models </a:t>
            </a:r>
            <a:endParaRPr sz="2400">
              <a:solidFill>
                <a:schemeClr val="dk1"/>
              </a:solidFill>
              <a:latin typeface="Impact"/>
              <a:ea typeface="Impact"/>
              <a:cs typeface="Impact"/>
              <a:sym typeface="Impact"/>
            </a:endParaRPr>
          </a:p>
        </p:txBody>
      </p:sp>
      <p:pic>
        <p:nvPicPr>
          <p:cNvPr id="292" name="Google Shape;292;p37"/>
          <p:cNvPicPr preferRelativeResize="0"/>
          <p:nvPr/>
        </p:nvPicPr>
        <p:blipFill>
          <a:blip r:embed="rId4">
            <a:alphaModFix/>
          </a:blip>
          <a:stretch>
            <a:fillRect/>
          </a:stretch>
        </p:blipFill>
        <p:spPr>
          <a:xfrm>
            <a:off x="265075" y="1761450"/>
            <a:ext cx="3902575" cy="2079525"/>
          </a:xfrm>
          <a:prstGeom prst="rect">
            <a:avLst/>
          </a:prstGeom>
          <a:noFill/>
          <a:ln>
            <a:noFill/>
          </a:ln>
        </p:spPr>
      </p:pic>
      <p:pic>
        <p:nvPicPr>
          <p:cNvPr id="293" name="Google Shape;293;p37"/>
          <p:cNvPicPr preferRelativeResize="0"/>
          <p:nvPr/>
        </p:nvPicPr>
        <p:blipFill rotWithShape="1">
          <a:blip r:embed="rId5">
            <a:alphaModFix/>
          </a:blip>
          <a:srcRect b="3750" l="0" r="0" t="-3750"/>
          <a:stretch/>
        </p:blipFill>
        <p:spPr>
          <a:xfrm>
            <a:off x="4860625" y="1761450"/>
            <a:ext cx="3617050" cy="2169025"/>
          </a:xfrm>
          <a:prstGeom prst="rect">
            <a:avLst/>
          </a:prstGeom>
          <a:noFill/>
          <a:ln>
            <a:noFill/>
          </a:ln>
        </p:spPr>
      </p:pic>
      <p:sp>
        <p:nvSpPr>
          <p:cNvPr id="294" name="Google Shape;294;p37"/>
          <p:cNvSpPr txBox="1"/>
          <p:nvPr/>
        </p:nvSpPr>
        <p:spPr>
          <a:xfrm>
            <a:off x="1848600" y="1174888"/>
            <a:ext cx="272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Hit Rate</a:t>
            </a:r>
            <a:endParaRPr/>
          </a:p>
        </p:txBody>
      </p:sp>
      <p:sp>
        <p:nvSpPr>
          <p:cNvPr id="295" name="Google Shape;295;p37"/>
          <p:cNvSpPr txBox="1"/>
          <p:nvPr/>
        </p:nvSpPr>
        <p:spPr>
          <a:xfrm>
            <a:off x="6420600" y="1174900"/>
            <a:ext cx="272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NDCG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8"/>
          <p:cNvSpPr txBox="1"/>
          <p:nvPr>
            <p:ph type="title"/>
          </p:nvPr>
        </p:nvSpPr>
        <p:spPr>
          <a:xfrm>
            <a:off x="680250" y="236844"/>
            <a:ext cx="7886700" cy="994200"/>
          </a:xfrm>
          <a:prstGeom prst="rect">
            <a:avLst/>
          </a:prstGeom>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rPr lang="en-GB" sz="2400">
                <a:latin typeface="Impact"/>
                <a:ea typeface="Impact"/>
                <a:cs typeface="Impact"/>
                <a:sym typeface="Impact"/>
              </a:rPr>
              <a:t>Comparison over Latent Dimension</a:t>
            </a:r>
            <a:endParaRPr/>
          </a:p>
        </p:txBody>
      </p:sp>
      <p:pic>
        <p:nvPicPr>
          <p:cNvPr id="301" name="Google Shape;301;p38"/>
          <p:cNvPicPr preferRelativeResize="0"/>
          <p:nvPr/>
        </p:nvPicPr>
        <p:blipFill>
          <a:blip r:embed="rId3">
            <a:alphaModFix/>
          </a:blip>
          <a:stretch>
            <a:fillRect/>
          </a:stretch>
        </p:blipFill>
        <p:spPr>
          <a:xfrm>
            <a:off x="539850" y="1934175"/>
            <a:ext cx="4090001" cy="2403400"/>
          </a:xfrm>
          <a:prstGeom prst="rect">
            <a:avLst/>
          </a:prstGeom>
          <a:noFill/>
          <a:ln>
            <a:noFill/>
          </a:ln>
        </p:spPr>
      </p:pic>
      <p:pic>
        <p:nvPicPr>
          <p:cNvPr id="302" name="Google Shape;302;p38"/>
          <p:cNvPicPr preferRelativeResize="0"/>
          <p:nvPr/>
        </p:nvPicPr>
        <p:blipFill>
          <a:blip r:embed="rId4">
            <a:alphaModFix/>
          </a:blip>
          <a:stretch>
            <a:fillRect/>
          </a:stretch>
        </p:blipFill>
        <p:spPr>
          <a:xfrm>
            <a:off x="4885851" y="2045219"/>
            <a:ext cx="4120550" cy="2432953"/>
          </a:xfrm>
          <a:prstGeom prst="rect">
            <a:avLst/>
          </a:prstGeom>
          <a:noFill/>
          <a:ln>
            <a:noFill/>
          </a:ln>
        </p:spPr>
      </p:pic>
      <p:sp>
        <p:nvSpPr>
          <p:cNvPr id="303" name="Google Shape;303;p38"/>
          <p:cNvSpPr txBox="1"/>
          <p:nvPr/>
        </p:nvSpPr>
        <p:spPr>
          <a:xfrm>
            <a:off x="2049975" y="1268050"/>
            <a:ext cx="272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Hit Rate</a:t>
            </a:r>
            <a:endParaRPr/>
          </a:p>
        </p:txBody>
      </p:sp>
      <p:sp>
        <p:nvSpPr>
          <p:cNvPr id="304" name="Google Shape;304;p38"/>
          <p:cNvSpPr txBox="1"/>
          <p:nvPr/>
        </p:nvSpPr>
        <p:spPr>
          <a:xfrm>
            <a:off x="6243200" y="1379050"/>
            <a:ext cx="272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NDCG</a:t>
            </a:r>
            <a:endParaRPr/>
          </a:p>
        </p:txBody>
      </p:sp>
      <p:pic>
        <p:nvPicPr>
          <p:cNvPr id="305" name="Google Shape;305;p38"/>
          <p:cNvPicPr preferRelativeResize="0"/>
          <p:nvPr/>
        </p:nvPicPr>
        <p:blipFill>
          <a:blip r:embed="rId5">
            <a:alphaModFix/>
          </a:blip>
          <a:stretch>
            <a:fillRect/>
          </a:stretch>
        </p:blipFill>
        <p:spPr>
          <a:xfrm>
            <a:off x="8151675" y="159075"/>
            <a:ext cx="829918" cy="349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9"/>
          <p:cNvSpPr txBox="1"/>
          <p:nvPr/>
        </p:nvSpPr>
        <p:spPr>
          <a:xfrm>
            <a:off x="228600" y="457200"/>
            <a:ext cx="431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Impact"/>
                <a:ea typeface="Impact"/>
                <a:cs typeface="Impact"/>
                <a:sym typeface="Impact"/>
              </a:rPr>
              <a:t>Reflection</a:t>
            </a:r>
            <a:endParaRPr sz="2400">
              <a:latin typeface="Impact"/>
              <a:ea typeface="Impact"/>
              <a:cs typeface="Impact"/>
              <a:sym typeface="Impact"/>
            </a:endParaRPr>
          </a:p>
        </p:txBody>
      </p:sp>
      <p:sp>
        <p:nvSpPr>
          <p:cNvPr id="311" name="Google Shape;311;p39"/>
          <p:cNvSpPr txBox="1"/>
          <p:nvPr/>
        </p:nvSpPr>
        <p:spPr>
          <a:xfrm>
            <a:off x="262800" y="1582675"/>
            <a:ext cx="8618400" cy="16470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100000"/>
              </a:lnSpc>
              <a:spcBef>
                <a:spcPts val="0"/>
              </a:spcBef>
              <a:spcAft>
                <a:spcPts val="0"/>
              </a:spcAft>
              <a:buSzPts val="1900"/>
              <a:buFont typeface="Times New Roman"/>
              <a:buAutoNum type="arabicPeriod"/>
            </a:pPr>
            <a:r>
              <a:rPr lang="en-GB" sz="1900">
                <a:latin typeface="Times New Roman"/>
                <a:ea typeface="Times New Roman"/>
                <a:cs typeface="Times New Roman"/>
                <a:sym typeface="Times New Roman"/>
              </a:rPr>
              <a:t>BPR model is  hard to catch the time sequence factor into the model.</a:t>
            </a:r>
            <a:endParaRPr sz="19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900">
              <a:latin typeface="Times New Roman"/>
              <a:ea typeface="Times New Roman"/>
              <a:cs typeface="Times New Roman"/>
              <a:sym typeface="Times New Roman"/>
            </a:endParaRPr>
          </a:p>
          <a:p>
            <a:pPr indent="-349250" lvl="0" marL="457200" marR="0" rtl="0" algn="l">
              <a:lnSpc>
                <a:spcPct val="100000"/>
              </a:lnSpc>
              <a:spcBef>
                <a:spcPts val="0"/>
              </a:spcBef>
              <a:spcAft>
                <a:spcPts val="0"/>
              </a:spcAft>
              <a:buSzPts val="1900"/>
              <a:buFont typeface="Times New Roman"/>
              <a:buAutoNum type="arabicPeriod"/>
            </a:pPr>
            <a:r>
              <a:rPr lang="en-GB" sz="1900">
                <a:latin typeface="Times New Roman"/>
                <a:ea typeface="Times New Roman"/>
                <a:cs typeface="Times New Roman"/>
                <a:sym typeface="Times New Roman"/>
              </a:rPr>
              <a:t>We could add more models based on </a:t>
            </a:r>
            <a:r>
              <a:rPr b="1" lang="en-GB" sz="1900">
                <a:latin typeface="Times New Roman"/>
                <a:ea typeface="Times New Roman"/>
                <a:cs typeface="Times New Roman"/>
                <a:sym typeface="Times New Roman"/>
              </a:rPr>
              <a:t>RNN</a:t>
            </a:r>
            <a:r>
              <a:rPr lang="en-GB" sz="1900">
                <a:latin typeface="Times New Roman"/>
                <a:ea typeface="Times New Roman"/>
                <a:cs typeface="Times New Roman"/>
                <a:sym typeface="Times New Roman"/>
              </a:rPr>
              <a:t> to compare the performance with </a:t>
            </a:r>
            <a:r>
              <a:rPr b="1" lang="en-GB" sz="1900">
                <a:latin typeface="Times New Roman"/>
                <a:ea typeface="Times New Roman"/>
                <a:cs typeface="Times New Roman"/>
                <a:sym typeface="Times New Roman"/>
              </a:rPr>
              <a:t>SASRec</a:t>
            </a:r>
            <a:r>
              <a:rPr lang="en-GB" sz="1900">
                <a:latin typeface="Times New Roman"/>
                <a:ea typeface="Times New Roman"/>
                <a:cs typeface="Times New Roman"/>
                <a:sym typeface="Times New Roman"/>
              </a:rPr>
              <a:t>.</a:t>
            </a:r>
            <a:endParaRPr sz="19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900">
              <a:latin typeface="Times New Roman"/>
              <a:ea typeface="Times New Roman"/>
              <a:cs typeface="Times New Roman"/>
              <a:sym typeface="Times New Roman"/>
            </a:endParaRPr>
          </a:p>
        </p:txBody>
      </p:sp>
      <p:pic>
        <p:nvPicPr>
          <p:cNvPr id="312" name="Google Shape;312;p39"/>
          <p:cNvPicPr preferRelativeResize="0"/>
          <p:nvPr/>
        </p:nvPicPr>
        <p:blipFill>
          <a:blip r:embed="rId3">
            <a:alphaModFix/>
          </a:blip>
          <a:stretch>
            <a:fillRect/>
          </a:stretch>
        </p:blipFill>
        <p:spPr>
          <a:xfrm>
            <a:off x="8151675" y="159075"/>
            <a:ext cx="829918" cy="349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nvSpPr>
        <p:spPr>
          <a:xfrm>
            <a:off x="228600" y="457200"/>
            <a:ext cx="431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Impact"/>
                <a:ea typeface="Impact"/>
                <a:cs typeface="Impact"/>
                <a:sym typeface="Impact"/>
              </a:rPr>
              <a:t>Research questions</a:t>
            </a:r>
            <a:endParaRPr sz="2400">
              <a:latin typeface="Impact"/>
              <a:ea typeface="Impact"/>
              <a:cs typeface="Impact"/>
              <a:sym typeface="Impact"/>
            </a:endParaRPr>
          </a:p>
        </p:txBody>
      </p:sp>
      <p:sp>
        <p:nvSpPr>
          <p:cNvPr id="108" name="Google Shape;108;p18"/>
          <p:cNvSpPr txBox="1"/>
          <p:nvPr/>
        </p:nvSpPr>
        <p:spPr>
          <a:xfrm>
            <a:off x="205000" y="956950"/>
            <a:ext cx="8618400" cy="332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GB" sz="1900">
                <a:latin typeface="Times New Roman"/>
                <a:ea typeface="Times New Roman"/>
                <a:cs typeface="Times New Roman"/>
                <a:sym typeface="Times New Roman"/>
              </a:rPr>
              <a:t>Our goal is to </a:t>
            </a:r>
            <a:r>
              <a:rPr b="1" lang="en-GB" sz="1900">
                <a:latin typeface="Times New Roman"/>
                <a:ea typeface="Times New Roman"/>
                <a:cs typeface="Times New Roman"/>
                <a:sym typeface="Times New Roman"/>
              </a:rPr>
              <a:t>predict the next course to recommend to each student, based on their needs or interests. </a:t>
            </a:r>
            <a:endParaRPr b="1"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1600">
                <a:latin typeface="Times New Roman"/>
                <a:ea typeface="Times New Roman"/>
                <a:cs typeface="Times New Roman"/>
                <a:sym typeface="Times New Roman"/>
              </a:rPr>
              <a:t>•</a:t>
            </a:r>
            <a:r>
              <a:rPr b="1" lang="en-GB" sz="1600">
                <a:latin typeface="Times New Roman"/>
                <a:ea typeface="Times New Roman"/>
                <a:cs typeface="Times New Roman"/>
                <a:sym typeface="Times New Roman"/>
              </a:rPr>
              <a:t>Non-Personalized Recommendation Model</a:t>
            </a:r>
            <a:r>
              <a:rPr lang="en-GB" sz="1600">
                <a:latin typeface="Times New Roman"/>
                <a:ea typeface="Times New Roman"/>
                <a:cs typeface="Times New Roman"/>
                <a:sym typeface="Times New Roman"/>
              </a:rPr>
              <a:t>: (baseline)</a:t>
            </a:r>
            <a:endParaRPr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1600">
                <a:latin typeface="Times New Roman"/>
                <a:ea typeface="Times New Roman"/>
                <a:cs typeface="Times New Roman"/>
                <a:sym typeface="Times New Roman"/>
              </a:rPr>
              <a:t>•</a:t>
            </a:r>
            <a:r>
              <a:rPr b="1" lang="en-GB" sz="1600">
                <a:latin typeface="Times New Roman"/>
                <a:ea typeface="Times New Roman"/>
                <a:cs typeface="Times New Roman"/>
                <a:sym typeface="Times New Roman"/>
              </a:rPr>
              <a:t>Bayesian Personal Ranking (BPR) Model[1]</a:t>
            </a:r>
            <a:r>
              <a:rPr lang="en-GB" sz="1600">
                <a:latin typeface="Times New Roman"/>
                <a:ea typeface="Times New Roman"/>
                <a:cs typeface="Times New Roman"/>
                <a:sym typeface="Times New Roman"/>
              </a:rPr>
              <a:t>: based on matrix factorization.</a:t>
            </a:r>
            <a:endParaRPr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1600">
                <a:latin typeface="Times New Roman"/>
                <a:ea typeface="Times New Roman"/>
                <a:cs typeface="Times New Roman"/>
                <a:sym typeface="Times New Roman"/>
              </a:rPr>
              <a:t>•</a:t>
            </a:r>
            <a:r>
              <a:rPr b="1" lang="en-GB" sz="1600">
                <a:latin typeface="Times New Roman"/>
                <a:ea typeface="Times New Roman"/>
                <a:cs typeface="Times New Roman"/>
                <a:sym typeface="Times New Roman"/>
              </a:rPr>
              <a:t>The Self-attentive Sequential Recommendation Model (SASRec)</a:t>
            </a:r>
            <a:r>
              <a:rPr lang="en-GB" sz="1600">
                <a:latin typeface="Times New Roman"/>
                <a:ea typeface="Times New Roman"/>
                <a:cs typeface="Times New Roman"/>
                <a:sym typeface="Times New Roman"/>
              </a:rPr>
              <a:t>: In 2017, a new sequential model </a:t>
            </a:r>
            <a:r>
              <a:rPr i="1" lang="en-GB" sz="1600">
                <a:latin typeface="Times New Roman"/>
                <a:ea typeface="Times New Roman"/>
                <a:cs typeface="Times New Roman"/>
                <a:sym typeface="Times New Roman"/>
              </a:rPr>
              <a:t>Transformer</a:t>
            </a:r>
            <a:r>
              <a:rPr lang="en-GB" sz="1600">
                <a:latin typeface="Times New Roman"/>
                <a:ea typeface="Times New Roman"/>
                <a:cs typeface="Times New Roman"/>
                <a:sym typeface="Times New Roman"/>
              </a:rPr>
              <a:t> in Natural language processing achieved remarkable performance and efficiency for machine translation tasks. Based on Wang[2], we apply the self-attention mechanisms to sequential recommendation problems.</a:t>
            </a:r>
            <a:endParaRPr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1900">
                <a:latin typeface="Times New Roman"/>
                <a:ea typeface="Times New Roman"/>
                <a:cs typeface="Times New Roman"/>
                <a:sym typeface="Times New Roman"/>
              </a:rPr>
              <a:t>Then we analyze their outputs and compare the performance of the models. </a:t>
            </a:r>
            <a:r>
              <a:rPr b="1" lang="en-GB" sz="1900">
                <a:latin typeface="Times New Roman"/>
                <a:ea typeface="Times New Roman"/>
                <a:cs typeface="Times New Roman"/>
                <a:sym typeface="Times New Roman"/>
              </a:rPr>
              <a:t>HitRate@10</a:t>
            </a:r>
            <a:r>
              <a:rPr lang="en-GB" sz="1900">
                <a:latin typeface="Times New Roman"/>
                <a:ea typeface="Times New Roman"/>
                <a:cs typeface="Times New Roman"/>
                <a:sym typeface="Times New Roman"/>
              </a:rPr>
              <a:t> and </a:t>
            </a:r>
            <a:r>
              <a:rPr b="1" lang="en-GB" sz="1900">
                <a:latin typeface="Times New Roman"/>
                <a:ea typeface="Times New Roman"/>
                <a:cs typeface="Times New Roman"/>
                <a:sym typeface="Times New Roman"/>
              </a:rPr>
              <a:t>NDCG@10 </a:t>
            </a:r>
            <a:r>
              <a:rPr lang="en-GB" sz="1900">
                <a:latin typeface="Times New Roman"/>
                <a:ea typeface="Times New Roman"/>
                <a:cs typeface="Times New Roman"/>
                <a:sym typeface="Times New Roman"/>
              </a:rPr>
              <a:t>are adopted to compare different evaluation metrics.</a:t>
            </a:r>
            <a:endParaRPr sz="2500">
              <a:latin typeface="Times New Roman"/>
              <a:ea typeface="Times New Roman"/>
              <a:cs typeface="Times New Roman"/>
              <a:sym typeface="Times New Roman"/>
            </a:endParaRPr>
          </a:p>
        </p:txBody>
      </p:sp>
      <p:pic>
        <p:nvPicPr>
          <p:cNvPr id="109" name="Google Shape;109;p18"/>
          <p:cNvPicPr preferRelativeResize="0"/>
          <p:nvPr/>
        </p:nvPicPr>
        <p:blipFill>
          <a:blip r:embed="rId3">
            <a:alphaModFix/>
          </a:blip>
          <a:stretch>
            <a:fillRect/>
          </a:stretch>
        </p:blipFill>
        <p:spPr>
          <a:xfrm>
            <a:off x="8151675" y="159075"/>
            <a:ext cx="829918" cy="349800"/>
          </a:xfrm>
          <a:prstGeom prst="rect">
            <a:avLst/>
          </a:prstGeom>
          <a:noFill/>
          <a:ln>
            <a:noFill/>
          </a:ln>
        </p:spPr>
      </p:pic>
      <p:sp>
        <p:nvSpPr>
          <p:cNvPr id="110" name="Google Shape;110;p18"/>
          <p:cNvSpPr txBox="1"/>
          <p:nvPr/>
        </p:nvSpPr>
        <p:spPr>
          <a:xfrm>
            <a:off x="228600" y="4603875"/>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[1] </a:t>
            </a:r>
            <a:r>
              <a:rPr lang="en-GB" sz="1000">
                <a:solidFill>
                  <a:schemeClr val="dk1"/>
                </a:solidFill>
                <a:uFill>
                  <a:noFill/>
                </a:uFill>
                <a:hlinkClick r:id="rId4">
                  <a:extLst>
                    <a:ext uri="{A12FA001-AC4F-418D-AE19-62706E023703}">
                      <ahyp:hlinkClr val="tx"/>
                    </a:ext>
                  </a:extLst>
                </a:hlinkClick>
              </a:rPr>
              <a:t>S. Rendle, C. Freudenthaler, Z. Gantner, L. Schmidt-Thieme - Bayesian Personalized Ranking from Implicit Feedback</a:t>
            </a:r>
            <a:endParaRPr sz="1000"/>
          </a:p>
          <a:p>
            <a:pPr indent="0" lvl="0" marL="0" rtl="0" algn="l">
              <a:spcBef>
                <a:spcPts val="0"/>
              </a:spcBef>
              <a:spcAft>
                <a:spcPts val="0"/>
              </a:spcAft>
              <a:buNone/>
            </a:pPr>
            <a:r>
              <a:rPr lang="en-GB" sz="1000"/>
              <a:t>[2] Kang, W. C. , &amp;  Mcauley, J. . (2018). Self-Attentive Sequential Recommendation. 2018 IEEE International Conference on Data Mining (ICDM). IEEE.</a:t>
            </a:r>
            <a:endParaRPr sz="1000"/>
          </a:p>
          <a:p>
            <a:pPr indent="0" lvl="0" marL="0" rtl="0" algn="l">
              <a:spcBef>
                <a:spcPts val="0"/>
              </a:spcBef>
              <a:spcAft>
                <a:spcPts val="0"/>
              </a:spcAft>
              <a:buNone/>
            </a:pPr>
            <a:r>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nvSpPr>
        <p:spPr>
          <a:xfrm>
            <a:off x="228600" y="457200"/>
            <a:ext cx="431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Impact"/>
                <a:ea typeface="Impact"/>
                <a:cs typeface="Impact"/>
                <a:sym typeface="Impact"/>
              </a:rPr>
              <a:t>Dataset and exploratory analysis</a:t>
            </a:r>
            <a:endParaRPr sz="2400">
              <a:latin typeface="Impact"/>
              <a:ea typeface="Impact"/>
              <a:cs typeface="Impact"/>
              <a:sym typeface="Impact"/>
            </a:endParaRPr>
          </a:p>
        </p:txBody>
      </p:sp>
      <p:sp>
        <p:nvSpPr>
          <p:cNvPr id="116" name="Google Shape;116;p19"/>
          <p:cNvSpPr txBox="1"/>
          <p:nvPr/>
        </p:nvSpPr>
        <p:spPr>
          <a:xfrm>
            <a:off x="262800" y="1016650"/>
            <a:ext cx="86184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solidFill>
                  <a:schemeClr val="dk1"/>
                </a:solidFill>
                <a:latin typeface="Times New Roman"/>
                <a:ea typeface="Times New Roman"/>
                <a:cs typeface="Times New Roman"/>
                <a:sym typeface="Times New Roman"/>
              </a:rPr>
              <a:t>The original dataset is acquired from MOOCData, with the following format. </a:t>
            </a:r>
            <a:r>
              <a:rPr lang="en-GB" sz="1900">
                <a:solidFill>
                  <a:schemeClr val="dk1"/>
                </a:solidFill>
                <a:latin typeface="Times New Roman"/>
                <a:ea typeface="Times New Roman"/>
                <a:cs typeface="Times New Roman"/>
                <a:sym typeface="Times New Roman"/>
              </a:rPr>
              <a:t>There are 82536 students and 1303 courses in total. And the types of courses are 79, with 23 type IDs.</a:t>
            </a:r>
            <a:endParaRPr sz="1900">
              <a:latin typeface="Times New Roman"/>
              <a:ea typeface="Times New Roman"/>
              <a:cs typeface="Times New Roman"/>
              <a:sym typeface="Times New Roman"/>
            </a:endParaRPr>
          </a:p>
        </p:txBody>
      </p:sp>
      <p:pic>
        <p:nvPicPr>
          <p:cNvPr id="117" name="Google Shape;117;p19"/>
          <p:cNvPicPr preferRelativeResize="0"/>
          <p:nvPr/>
        </p:nvPicPr>
        <p:blipFill>
          <a:blip r:embed="rId3">
            <a:alphaModFix/>
          </a:blip>
          <a:stretch>
            <a:fillRect/>
          </a:stretch>
        </p:blipFill>
        <p:spPr>
          <a:xfrm>
            <a:off x="8151675" y="159075"/>
            <a:ext cx="829918" cy="349800"/>
          </a:xfrm>
          <a:prstGeom prst="rect">
            <a:avLst/>
          </a:prstGeom>
          <a:noFill/>
          <a:ln>
            <a:noFill/>
          </a:ln>
        </p:spPr>
      </p:pic>
      <p:pic>
        <p:nvPicPr>
          <p:cNvPr id="118" name="Google Shape;118;p19"/>
          <p:cNvPicPr preferRelativeResize="0"/>
          <p:nvPr/>
        </p:nvPicPr>
        <p:blipFill>
          <a:blip r:embed="rId4">
            <a:alphaModFix/>
          </a:blip>
          <a:stretch>
            <a:fillRect/>
          </a:stretch>
        </p:blipFill>
        <p:spPr>
          <a:xfrm>
            <a:off x="1117675" y="1836800"/>
            <a:ext cx="6908653" cy="32523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nvSpPr>
        <p:spPr>
          <a:xfrm>
            <a:off x="228600" y="457200"/>
            <a:ext cx="431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Impact"/>
                <a:ea typeface="Impact"/>
                <a:cs typeface="Impact"/>
                <a:sym typeface="Impact"/>
              </a:rPr>
              <a:t>Dataset and exploratory analysis</a:t>
            </a:r>
            <a:endParaRPr sz="2400">
              <a:latin typeface="Impact"/>
              <a:ea typeface="Impact"/>
              <a:cs typeface="Impact"/>
              <a:sym typeface="Impact"/>
            </a:endParaRPr>
          </a:p>
        </p:txBody>
      </p:sp>
      <p:sp>
        <p:nvSpPr>
          <p:cNvPr id="124" name="Google Shape;124;p20"/>
          <p:cNvSpPr txBox="1"/>
          <p:nvPr/>
        </p:nvSpPr>
        <p:spPr>
          <a:xfrm>
            <a:off x="205000" y="1109350"/>
            <a:ext cx="8618400" cy="137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333333"/>
                </a:solidFill>
                <a:highlight>
                  <a:srgbClr val="FEFEFE"/>
                </a:highlight>
                <a:latin typeface="Times New Roman"/>
                <a:ea typeface="Times New Roman"/>
                <a:cs typeface="Times New Roman"/>
                <a:sym typeface="Times New Roman"/>
              </a:rPr>
              <a:t>the total length of users' chosen courses:</a:t>
            </a:r>
            <a:endParaRPr sz="1800">
              <a:solidFill>
                <a:srgbClr val="333333"/>
              </a:solidFill>
              <a:highlight>
                <a:srgbClr val="FEFEFE"/>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The average length is 5.55. The minimum is 3, and the maximum is 398.  Additionally, the upper quartile is 6.</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333333"/>
              </a:solidFill>
              <a:highlight>
                <a:srgbClr val="FEFEFE"/>
              </a:highlight>
              <a:latin typeface="Times New Roman"/>
              <a:ea typeface="Times New Roman"/>
              <a:cs typeface="Times New Roman"/>
              <a:sym typeface="Times New Roman"/>
            </a:endParaRPr>
          </a:p>
        </p:txBody>
      </p:sp>
      <p:pic>
        <p:nvPicPr>
          <p:cNvPr id="125" name="Google Shape;125;p20"/>
          <p:cNvPicPr preferRelativeResize="0"/>
          <p:nvPr/>
        </p:nvPicPr>
        <p:blipFill>
          <a:blip r:embed="rId3">
            <a:alphaModFix/>
          </a:blip>
          <a:stretch>
            <a:fillRect/>
          </a:stretch>
        </p:blipFill>
        <p:spPr>
          <a:xfrm>
            <a:off x="8151675" y="159075"/>
            <a:ext cx="829918" cy="349800"/>
          </a:xfrm>
          <a:prstGeom prst="rect">
            <a:avLst/>
          </a:prstGeom>
          <a:noFill/>
          <a:ln>
            <a:noFill/>
          </a:ln>
        </p:spPr>
      </p:pic>
      <p:pic>
        <p:nvPicPr>
          <p:cNvPr id="126" name="Google Shape;126;p20"/>
          <p:cNvPicPr preferRelativeResize="0"/>
          <p:nvPr/>
        </p:nvPicPr>
        <p:blipFill>
          <a:blip r:embed="rId4">
            <a:alphaModFix/>
          </a:blip>
          <a:stretch>
            <a:fillRect/>
          </a:stretch>
        </p:blipFill>
        <p:spPr>
          <a:xfrm>
            <a:off x="914400" y="2259850"/>
            <a:ext cx="3829050" cy="2362200"/>
          </a:xfrm>
          <a:prstGeom prst="rect">
            <a:avLst/>
          </a:prstGeom>
          <a:noFill/>
          <a:ln>
            <a:noFill/>
          </a:ln>
        </p:spPr>
      </p:pic>
      <p:pic>
        <p:nvPicPr>
          <p:cNvPr id="127" name="Google Shape;127;p20"/>
          <p:cNvPicPr preferRelativeResize="0"/>
          <p:nvPr/>
        </p:nvPicPr>
        <p:blipFill>
          <a:blip r:embed="rId5">
            <a:alphaModFix/>
          </a:blip>
          <a:stretch>
            <a:fillRect/>
          </a:stretch>
        </p:blipFill>
        <p:spPr>
          <a:xfrm>
            <a:off x="5233450" y="2259850"/>
            <a:ext cx="2246981" cy="2362200"/>
          </a:xfrm>
          <a:prstGeom prst="rect">
            <a:avLst/>
          </a:prstGeom>
          <a:noFill/>
          <a:ln>
            <a:noFill/>
          </a:ln>
        </p:spPr>
      </p:pic>
      <p:sp>
        <p:nvSpPr>
          <p:cNvPr id="128" name="Google Shape;128;p20"/>
          <p:cNvSpPr/>
          <p:nvPr/>
        </p:nvSpPr>
        <p:spPr>
          <a:xfrm>
            <a:off x="6591775" y="2190100"/>
            <a:ext cx="888600" cy="2432100"/>
          </a:xfrm>
          <a:prstGeom prst="rect">
            <a:avLst/>
          </a:prstGeom>
          <a:noFill/>
          <a:ln cap="flat" cmpd="sng" w="2857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nvSpPr>
        <p:spPr>
          <a:xfrm>
            <a:off x="228600" y="457200"/>
            <a:ext cx="431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Impact"/>
                <a:ea typeface="Impact"/>
                <a:cs typeface="Impact"/>
                <a:sym typeface="Impact"/>
              </a:rPr>
              <a:t>Dataset and exploratory analysis</a:t>
            </a:r>
            <a:endParaRPr sz="2400">
              <a:latin typeface="Impact"/>
              <a:ea typeface="Impact"/>
              <a:cs typeface="Impact"/>
              <a:sym typeface="Impact"/>
            </a:endParaRPr>
          </a:p>
        </p:txBody>
      </p:sp>
      <p:sp>
        <p:nvSpPr>
          <p:cNvPr id="134" name="Google Shape;134;p21"/>
          <p:cNvSpPr txBox="1"/>
          <p:nvPr/>
        </p:nvSpPr>
        <p:spPr>
          <a:xfrm>
            <a:off x="205000" y="1109350"/>
            <a:ext cx="8618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solidFill>
                  <a:srgbClr val="333333"/>
                </a:solidFill>
                <a:highlight>
                  <a:srgbClr val="FEFEFE"/>
                </a:highlight>
                <a:latin typeface="Times New Roman"/>
                <a:ea typeface="Times New Roman"/>
                <a:cs typeface="Times New Roman"/>
                <a:sym typeface="Times New Roman"/>
              </a:rPr>
              <a:t>the </a:t>
            </a:r>
            <a:r>
              <a:rPr i="1" lang="en-GB" sz="1900">
                <a:solidFill>
                  <a:srgbClr val="333333"/>
                </a:solidFill>
                <a:highlight>
                  <a:srgbClr val="FEFEFE"/>
                </a:highlight>
                <a:latin typeface="Times New Roman"/>
                <a:ea typeface="Times New Roman"/>
                <a:cs typeface="Times New Roman"/>
                <a:sym typeface="Times New Roman"/>
              </a:rPr>
              <a:t>type_id</a:t>
            </a:r>
            <a:r>
              <a:rPr lang="en-GB" sz="1900">
                <a:solidFill>
                  <a:srgbClr val="333333"/>
                </a:solidFill>
                <a:highlight>
                  <a:srgbClr val="FEFEFE"/>
                </a:highlight>
                <a:latin typeface="Times New Roman"/>
                <a:ea typeface="Times New Roman"/>
                <a:cs typeface="Times New Roman"/>
                <a:sym typeface="Times New Roman"/>
              </a:rPr>
              <a:t> of users' chosen courses:</a:t>
            </a:r>
            <a:endParaRPr sz="1900">
              <a:latin typeface="Times New Roman"/>
              <a:ea typeface="Times New Roman"/>
              <a:cs typeface="Times New Roman"/>
              <a:sym typeface="Times New Roman"/>
            </a:endParaRPr>
          </a:p>
        </p:txBody>
      </p:sp>
      <p:pic>
        <p:nvPicPr>
          <p:cNvPr id="135" name="Google Shape;135;p21"/>
          <p:cNvPicPr preferRelativeResize="0"/>
          <p:nvPr/>
        </p:nvPicPr>
        <p:blipFill>
          <a:blip r:embed="rId3">
            <a:alphaModFix/>
          </a:blip>
          <a:stretch>
            <a:fillRect/>
          </a:stretch>
        </p:blipFill>
        <p:spPr>
          <a:xfrm>
            <a:off x="8151675" y="159075"/>
            <a:ext cx="829918" cy="349800"/>
          </a:xfrm>
          <a:prstGeom prst="rect">
            <a:avLst/>
          </a:prstGeom>
          <a:noFill/>
          <a:ln>
            <a:noFill/>
          </a:ln>
        </p:spPr>
      </p:pic>
      <p:pic>
        <p:nvPicPr>
          <p:cNvPr id="136" name="Google Shape;136;p21"/>
          <p:cNvPicPr preferRelativeResize="0"/>
          <p:nvPr/>
        </p:nvPicPr>
        <p:blipFill>
          <a:blip r:embed="rId4">
            <a:alphaModFix/>
          </a:blip>
          <a:stretch>
            <a:fillRect/>
          </a:stretch>
        </p:blipFill>
        <p:spPr>
          <a:xfrm>
            <a:off x="228600" y="1863113"/>
            <a:ext cx="3886200" cy="2628900"/>
          </a:xfrm>
          <a:prstGeom prst="rect">
            <a:avLst/>
          </a:prstGeom>
          <a:noFill/>
          <a:ln>
            <a:noFill/>
          </a:ln>
        </p:spPr>
      </p:pic>
      <p:graphicFrame>
        <p:nvGraphicFramePr>
          <p:cNvPr id="137" name="Google Shape;137;p21"/>
          <p:cNvGraphicFramePr/>
          <p:nvPr/>
        </p:nvGraphicFramePr>
        <p:xfrm>
          <a:off x="4556075" y="351992"/>
          <a:ext cx="3000000" cy="3000000"/>
        </p:xfrm>
        <a:graphic>
          <a:graphicData uri="http://schemas.openxmlformats.org/drawingml/2006/table">
            <a:tbl>
              <a:tblPr>
                <a:noFill/>
                <a:tableStyleId>{F38963FB-8D41-47EC-9114-140C5554FE68}</a:tableStyleId>
              </a:tblPr>
              <a:tblGrid>
                <a:gridCol w="600450"/>
                <a:gridCol w="600450"/>
                <a:gridCol w="1402050"/>
                <a:gridCol w="867650"/>
              </a:tblGrid>
              <a:tr h="502900">
                <a:tc>
                  <a:txBody>
                    <a:bodyPr/>
                    <a:lstStyle/>
                    <a:p>
                      <a:pPr indent="0" lvl="0" marL="0" rtl="0" algn="ctr">
                        <a:lnSpc>
                          <a:spcPct val="115000"/>
                        </a:lnSpc>
                        <a:spcBef>
                          <a:spcPts val="900"/>
                        </a:spcBef>
                        <a:spcAft>
                          <a:spcPts val="0"/>
                        </a:spcAft>
                        <a:buNone/>
                      </a:pPr>
                      <a:r>
                        <a:rPr b="1" lang="en-GB" sz="1200">
                          <a:solidFill>
                            <a:schemeClr val="dk1"/>
                          </a:solidFill>
                          <a:latin typeface="Times New Roman"/>
                          <a:ea typeface="Times New Roman"/>
                          <a:cs typeface="Times New Roman"/>
                          <a:sym typeface="Times New Roman"/>
                        </a:rPr>
                        <a:t>Rank</a:t>
                      </a:r>
                      <a:endParaRPr b="1" sz="1200">
                        <a:solidFill>
                          <a:schemeClr val="dk1"/>
                        </a:solidFill>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c>
                  <a:txBody>
                    <a:bodyPr/>
                    <a:lstStyle/>
                    <a:p>
                      <a:pPr indent="0" lvl="0" marL="0" rtl="0" algn="ctr">
                        <a:lnSpc>
                          <a:spcPct val="115000"/>
                        </a:lnSpc>
                        <a:spcBef>
                          <a:spcPts val="900"/>
                        </a:spcBef>
                        <a:spcAft>
                          <a:spcPts val="0"/>
                        </a:spcAft>
                        <a:buNone/>
                      </a:pPr>
                      <a:r>
                        <a:rPr b="1" lang="en-GB" sz="1200">
                          <a:solidFill>
                            <a:schemeClr val="dk1"/>
                          </a:solidFill>
                          <a:latin typeface="Times New Roman"/>
                          <a:ea typeface="Times New Roman"/>
                          <a:cs typeface="Times New Roman"/>
                          <a:sym typeface="Times New Roman"/>
                        </a:rPr>
                        <a:t>Type ID</a:t>
                      </a:r>
                      <a:endParaRPr b="1" sz="1200">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c>
                  <a:txBody>
                    <a:bodyPr/>
                    <a:lstStyle/>
                    <a:p>
                      <a:pPr indent="0" lvl="0" marL="0" rtl="0" algn="ctr">
                        <a:lnSpc>
                          <a:spcPct val="115000"/>
                        </a:lnSpc>
                        <a:spcBef>
                          <a:spcPts val="900"/>
                        </a:spcBef>
                        <a:spcAft>
                          <a:spcPts val="0"/>
                        </a:spcAft>
                        <a:buNone/>
                      </a:pPr>
                      <a:r>
                        <a:rPr b="1" lang="en-GB" sz="1200">
                          <a:solidFill>
                            <a:schemeClr val="dk1"/>
                          </a:solidFill>
                          <a:latin typeface="Times New Roman"/>
                          <a:ea typeface="Times New Roman"/>
                          <a:cs typeface="Times New Roman"/>
                          <a:sym typeface="Times New Roman"/>
                        </a:rPr>
                        <a:t>Type name</a:t>
                      </a:r>
                      <a:endParaRPr b="1" sz="12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c>
                  <a:txBody>
                    <a:bodyPr/>
                    <a:lstStyle/>
                    <a:p>
                      <a:pPr indent="0" lvl="0" marL="0" rtl="0" algn="ctr">
                        <a:lnSpc>
                          <a:spcPct val="115000"/>
                        </a:lnSpc>
                        <a:spcBef>
                          <a:spcPts val="900"/>
                        </a:spcBef>
                        <a:spcAft>
                          <a:spcPts val="0"/>
                        </a:spcAft>
                        <a:buNone/>
                      </a:pPr>
                      <a:r>
                        <a:rPr b="1" lang="en-GB" sz="1200">
                          <a:solidFill>
                            <a:schemeClr val="dk1"/>
                          </a:solidFill>
                          <a:latin typeface="Times New Roman"/>
                          <a:ea typeface="Times New Roman"/>
                          <a:cs typeface="Times New Roman"/>
                          <a:sym typeface="Times New Roman"/>
                        </a:rPr>
                        <a:t>Chosen times</a:t>
                      </a:r>
                      <a:endParaRPr sz="12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r>
              <a:tr h="403275">
                <a:tc>
                  <a:txBody>
                    <a:bodyPr/>
                    <a:lstStyle/>
                    <a:p>
                      <a:pPr indent="0" lvl="0" marL="0" rtl="0" algn="ctr">
                        <a:lnSpc>
                          <a:spcPct val="115000"/>
                        </a:lnSpc>
                        <a:spcBef>
                          <a:spcPts val="900"/>
                        </a:spcBef>
                        <a:spcAft>
                          <a:spcPts val="0"/>
                        </a:spcAft>
                        <a:buNone/>
                      </a:pPr>
                      <a:r>
                        <a:rPr lang="en-GB" sz="900">
                          <a:latin typeface="Times New Roman"/>
                          <a:ea typeface="Times New Roman"/>
                          <a:cs typeface="Times New Roman"/>
                          <a:sym typeface="Times New Roman"/>
                        </a:rPr>
                        <a:t>1</a:t>
                      </a:r>
                      <a:endParaRPr sz="900">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lnSpc>
                          <a:spcPct val="115000"/>
                        </a:lnSpc>
                        <a:spcBef>
                          <a:spcPts val="900"/>
                        </a:spcBef>
                        <a:spcAft>
                          <a:spcPts val="0"/>
                        </a:spcAft>
                        <a:buNone/>
                      </a:pPr>
                      <a:r>
                        <a:rPr lang="en-GB" sz="900">
                          <a:latin typeface="Times New Roman"/>
                          <a:ea typeface="Times New Roman"/>
                          <a:cs typeface="Times New Roman"/>
                          <a:sym typeface="Times New Roman"/>
                        </a:rPr>
                        <a:t>7</a:t>
                      </a:r>
                      <a:endParaRPr sz="900">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GB" sz="900">
                          <a:solidFill>
                            <a:schemeClr val="dk1"/>
                          </a:solidFill>
                        </a:rPr>
                        <a:t>计算机 </a:t>
                      </a:r>
                      <a:br>
                        <a:rPr lang="en-GB" sz="900">
                          <a:solidFill>
                            <a:schemeClr val="dk1"/>
                          </a:solidFill>
                        </a:rPr>
                      </a:br>
                      <a:r>
                        <a:rPr lang="en-GB" sz="900">
                          <a:solidFill>
                            <a:schemeClr val="dk1"/>
                          </a:solidFill>
                        </a:rPr>
                        <a:t>Computer Science</a:t>
                      </a:r>
                      <a:endParaRPr sz="900">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GB" sz="900">
                          <a:latin typeface="Times New Roman"/>
                          <a:ea typeface="Times New Roman"/>
                          <a:cs typeface="Times New Roman"/>
                          <a:sym typeface="Times New Roman"/>
                        </a:rPr>
                        <a:t>111542</a:t>
                      </a:r>
                      <a:endParaRPr sz="900">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3275">
                <a:tc>
                  <a:txBody>
                    <a:bodyPr/>
                    <a:lstStyle/>
                    <a:p>
                      <a:pPr indent="0" lvl="0" marL="0" rtl="0" algn="ctr">
                        <a:lnSpc>
                          <a:spcPct val="115000"/>
                        </a:lnSpc>
                        <a:spcBef>
                          <a:spcPts val="900"/>
                        </a:spcBef>
                        <a:spcAft>
                          <a:spcPts val="0"/>
                        </a:spcAft>
                        <a:buNone/>
                      </a:pPr>
                      <a:r>
                        <a:rPr lang="en-GB" sz="900">
                          <a:latin typeface="Times New Roman"/>
                          <a:ea typeface="Times New Roman"/>
                          <a:cs typeface="Times New Roman"/>
                          <a:sym typeface="Times New Roman"/>
                        </a:rPr>
                        <a:t>2</a:t>
                      </a:r>
                      <a:endParaRPr sz="900">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lnSpc>
                          <a:spcPct val="115000"/>
                        </a:lnSpc>
                        <a:spcBef>
                          <a:spcPts val="900"/>
                        </a:spcBef>
                        <a:spcAft>
                          <a:spcPts val="0"/>
                        </a:spcAft>
                        <a:buNone/>
                      </a:pPr>
                      <a:r>
                        <a:rPr lang="en-GB" sz="900">
                          <a:latin typeface="Times New Roman"/>
                          <a:ea typeface="Times New Roman"/>
                          <a:cs typeface="Times New Roman"/>
                          <a:sym typeface="Times New Roman"/>
                        </a:rPr>
                        <a:t>19</a:t>
                      </a:r>
                      <a:endParaRPr sz="900">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GB" sz="900">
                          <a:solidFill>
                            <a:schemeClr val="dk1"/>
                          </a:solidFill>
                        </a:rPr>
                        <a:t>医学·健康</a:t>
                      </a:r>
                      <a:br>
                        <a:rPr lang="en-GB" sz="900">
                          <a:solidFill>
                            <a:schemeClr val="dk1"/>
                          </a:solidFill>
                        </a:rPr>
                      </a:br>
                      <a:r>
                        <a:rPr lang="en-GB" sz="900">
                          <a:solidFill>
                            <a:schemeClr val="dk1"/>
                          </a:solidFill>
                        </a:rPr>
                        <a:t>Medical health</a:t>
                      </a:r>
                      <a:endParaRPr sz="900">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ctr">
                        <a:lnSpc>
                          <a:spcPct val="115000"/>
                        </a:lnSpc>
                        <a:spcBef>
                          <a:spcPts val="900"/>
                        </a:spcBef>
                        <a:spcAft>
                          <a:spcPts val="0"/>
                        </a:spcAft>
                        <a:buNone/>
                      </a:pPr>
                      <a:r>
                        <a:rPr lang="en-GB" sz="900">
                          <a:latin typeface="Times New Roman"/>
                          <a:ea typeface="Times New Roman"/>
                          <a:cs typeface="Times New Roman"/>
                          <a:sym typeface="Times New Roman"/>
                        </a:rPr>
                        <a:t>68895</a:t>
                      </a:r>
                      <a:endParaRPr sz="900">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3275">
                <a:tc>
                  <a:txBody>
                    <a:bodyPr/>
                    <a:lstStyle/>
                    <a:p>
                      <a:pPr indent="0" lvl="0" marL="0" rtl="0" algn="ctr">
                        <a:lnSpc>
                          <a:spcPct val="115000"/>
                        </a:lnSpc>
                        <a:spcBef>
                          <a:spcPts val="900"/>
                        </a:spcBef>
                        <a:spcAft>
                          <a:spcPts val="0"/>
                        </a:spcAft>
                        <a:buNone/>
                      </a:pPr>
                      <a:r>
                        <a:rPr lang="en-GB" sz="900">
                          <a:latin typeface="Times New Roman"/>
                          <a:ea typeface="Times New Roman"/>
                          <a:cs typeface="Times New Roman"/>
                          <a:sym typeface="Times New Roman"/>
                        </a:rPr>
                        <a:t>3</a:t>
                      </a:r>
                      <a:endParaRPr sz="900">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lnSpc>
                          <a:spcPct val="115000"/>
                        </a:lnSpc>
                        <a:spcBef>
                          <a:spcPts val="900"/>
                        </a:spcBef>
                        <a:spcAft>
                          <a:spcPts val="0"/>
                        </a:spcAft>
                        <a:buNone/>
                      </a:pPr>
                      <a:r>
                        <a:rPr lang="en-GB" sz="900">
                          <a:latin typeface="Times New Roman"/>
                          <a:ea typeface="Times New Roman"/>
                          <a:cs typeface="Times New Roman"/>
                          <a:sym typeface="Times New Roman"/>
                        </a:rPr>
                        <a:t>13</a:t>
                      </a:r>
                      <a:endParaRPr sz="900">
                        <a:latin typeface="Times New Roman"/>
                        <a:ea typeface="Times New Roman"/>
                        <a:cs typeface="Times New Roman"/>
                        <a:sym typeface="Times New Roman"/>
                      </a:endParaRPr>
                    </a:p>
                  </a:txBody>
                  <a:tcPr marT="57150" marB="57150" marR="57150" marL="57150"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GB" sz="900"/>
                        <a:t>社科·法律</a:t>
                      </a:r>
                      <a:br>
                        <a:rPr lang="en-GB" sz="900"/>
                      </a:br>
                      <a:r>
                        <a:rPr lang="en-GB" sz="900"/>
                        <a:t>Law</a:t>
                      </a:r>
                      <a:endParaRPr sz="900">
                        <a:latin typeface="Times New Roman"/>
                        <a:ea typeface="Times New Roman"/>
                        <a:cs typeface="Times New Roman"/>
                        <a:sym typeface="Times New Roman"/>
                      </a:endParaRPr>
                    </a:p>
                  </a:txBody>
                  <a:tcPr marT="57150" marB="57150" marR="57150" marL="57150" anchor="ctr"/>
                </a:tc>
                <a:tc>
                  <a:txBody>
                    <a:bodyPr/>
                    <a:lstStyle/>
                    <a:p>
                      <a:pPr indent="0" lvl="0" marL="0" rtl="0" algn="ctr">
                        <a:lnSpc>
                          <a:spcPct val="115000"/>
                        </a:lnSpc>
                        <a:spcBef>
                          <a:spcPts val="900"/>
                        </a:spcBef>
                        <a:spcAft>
                          <a:spcPts val="0"/>
                        </a:spcAft>
                        <a:buNone/>
                      </a:pPr>
                      <a:r>
                        <a:rPr lang="en-GB" sz="900">
                          <a:latin typeface="Times New Roman"/>
                          <a:ea typeface="Times New Roman"/>
                          <a:cs typeface="Times New Roman"/>
                          <a:sym typeface="Times New Roman"/>
                        </a:rPr>
                        <a:t>46372</a:t>
                      </a:r>
                      <a:endParaRPr sz="900">
                        <a:latin typeface="Times New Roman"/>
                        <a:ea typeface="Times New Roman"/>
                        <a:cs typeface="Times New Roman"/>
                        <a:sym typeface="Times New Roman"/>
                      </a:endParaRPr>
                    </a:p>
                  </a:txBody>
                  <a:tcPr marT="57150" marB="57150" marR="57150" marL="57150" anchor="ctr">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3275">
                <a:tc>
                  <a:txBody>
                    <a:bodyPr/>
                    <a:lstStyle/>
                    <a:p>
                      <a:pPr indent="0" lvl="0" marL="0" rtl="0" algn="ctr">
                        <a:lnSpc>
                          <a:spcPct val="115000"/>
                        </a:lnSpc>
                        <a:spcBef>
                          <a:spcPts val="900"/>
                        </a:spcBef>
                        <a:spcAft>
                          <a:spcPts val="0"/>
                        </a:spcAft>
                        <a:buNone/>
                      </a:pPr>
                      <a:r>
                        <a:rPr lang="en-GB" sz="900">
                          <a:latin typeface="Times New Roman"/>
                          <a:ea typeface="Times New Roman"/>
                          <a:cs typeface="Times New Roman"/>
                          <a:sym typeface="Times New Roman"/>
                        </a:rPr>
                        <a:t>4</a:t>
                      </a:r>
                      <a:endParaRPr sz="900">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lnSpc>
                          <a:spcPct val="115000"/>
                        </a:lnSpc>
                        <a:spcBef>
                          <a:spcPts val="900"/>
                        </a:spcBef>
                        <a:spcAft>
                          <a:spcPts val="0"/>
                        </a:spcAft>
                        <a:buNone/>
                      </a:pPr>
                      <a:r>
                        <a:rPr lang="en-GB" sz="900">
                          <a:latin typeface="Times New Roman"/>
                          <a:ea typeface="Times New Roman"/>
                          <a:cs typeface="Times New Roman"/>
                          <a:sym typeface="Times New Roman"/>
                        </a:rPr>
                        <a:t>3</a:t>
                      </a:r>
                      <a:endParaRPr sz="900">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GB" sz="900">
                          <a:solidFill>
                            <a:schemeClr val="dk1"/>
                          </a:solidFill>
                        </a:rPr>
                        <a:t>工程</a:t>
                      </a:r>
                      <a:br>
                        <a:rPr lang="en-GB" sz="900">
                          <a:solidFill>
                            <a:schemeClr val="dk1"/>
                          </a:solidFill>
                        </a:rPr>
                      </a:br>
                      <a:r>
                        <a:rPr lang="en-GB" sz="900">
                          <a:solidFill>
                            <a:schemeClr val="dk1"/>
                          </a:solidFill>
                        </a:rPr>
                        <a:t>Engineering</a:t>
                      </a:r>
                      <a:endParaRPr sz="900">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GB" sz="900">
                          <a:latin typeface="Times New Roman"/>
                          <a:ea typeface="Times New Roman"/>
                          <a:cs typeface="Times New Roman"/>
                          <a:sym typeface="Times New Roman"/>
                        </a:rPr>
                        <a:t>38911</a:t>
                      </a:r>
                      <a:endParaRPr sz="900">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3275">
                <a:tc>
                  <a:txBody>
                    <a:bodyPr/>
                    <a:lstStyle/>
                    <a:p>
                      <a:pPr indent="0" lvl="0" marL="0" rtl="0" algn="ctr">
                        <a:lnSpc>
                          <a:spcPct val="115000"/>
                        </a:lnSpc>
                        <a:spcBef>
                          <a:spcPts val="900"/>
                        </a:spcBef>
                        <a:spcAft>
                          <a:spcPts val="0"/>
                        </a:spcAft>
                        <a:buNone/>
                      </a:pPr>
                      <a:r>
                        <a:rPr lang="en-GB" sz="900">
                          <a:latin typeface="Times New Roman"/>
                          <a:ea typeface="Times New Roman"/>
                          <a:cs typeface="Times New Roman"/>
                          <a:sym typeface="Times New Roman"/>
                        </a:rPr>
                        <a:t>5</a:t>
                      </a:r>
                      <a:endParaRPr sz="900">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lnSpc>
                          <a:spcPct val="115000"/>
                        </a:lnSpc>
                        <a:spcBef>
                          <a:spcPts val="900"/>
                        </a:spcBef>
                        <a:spcAft>
                          <a:spcPts val="0"/>
                        </a:spcAft>
                        <a:buNone/>
                      </a:pPr>
                      <a:r>
                        <a:rPr lang="en-GB" sz="900">
                          <a:latin typeface="Times New Roman"/>
                          <a:ea typeface="Times New Roman"/>
                          <a:cs typeface="Times New Roman"/>
                          <a:sym typeface="Times New Roman"/>
                        </a:rPr>
                        <a:t>10</a:t>
                      </a:r>
                      <a:endParaRPr sz="900">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GB" sz="900">
                          <a:solidFill>
                            <a:schemeClr val="dk1"/>
                          </a:solidFill>
                        </a:rPr>
                        <a:t>经管·会计</a:t>
                      </a:r>
                      <a:br>
                        <a:rPr lang="en-GB" sz="900">
                          <a:solidFill>
                            <a:schemeClr val="dk1"/>
                          </a:solidFill>
                        </a:rPr>
                      </a:br>
                      <a:r>
                        <a:rPr lang="en-GB" sz="900">
                          <a:solidFill>
                            <a:schemeClr val="dk1"/>
                          </a:solidFill>
                        </a:rPr>
                        <a:t>Accounting</a:t>
                      </a:r>
                      <a:endParaRPr sz="900">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GB" sz="900">
                          <a:latin typeface="Times New Roman"/>
                          <a:ea typeface="Times New Roman"/>
                          <a:cs typeface="Times New Roman"/>
                          <a:sym typeface="Times New Roman"/>
                        </a:rPr>
                        <a:t>24394</a:t>
                      </a:r>
                      <a:endParaRPr sz="900">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3275">
                <a:tc>
                  <a:txBody>
                    <a:bodyPr/>
                    <a:lstStyle/>
                    <a:p>
                      <a:pPr indent="0" lvl="0" marL="0" rtl="0" algn="ctr">
                        <a:lnSpc>
                          <a:spcPct val="115000"/>
                        </a:lnSpc>
                        <a:spcBef>
                          <a:spcPts val="900"/>
                        </a:spcBef>
                        <a:spcAft>
                          <a:spcPts val="0"/>
                        </a:spcAft>
                        <a:buNone/>
                      </a:pPr>
                      <a:r>
                        <a:rPr lang="en-GB" sz="900">
                          <a:latin typeface="Times New Roman"/>
                          <a:ea typeface="Times New Roman"/>
                          <a:cs typeface="Times New Roman"/>
                          <a:sym typeface="Times New Roman"/>
                        </a:rPr>
                        <a:t>6</a:t>
                      </a:r>
                      <a:endParaRPr sz="900">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lnSpc>
                          <a:spcPct val="115000"/>
                        </a:lnSpc>
                        <a:spcBef>
                          <a:spcPts val="900"/>
                        </a:spcBef>
                        <a:spcAft>
                          <a:spcPts val="0"/>
                        </a:spcAft>
                        <a:buNone/>
                      </a:pPr>
                      <a:r>
                        <a:rPr lang="en-GB" sz="900">
                          <a:latin typeface="Times New Roman"/>
                          <a:ea typeface="Times New Roman"/>
                          <a:cs typeface="Times New Roman"/>
                          <a:sym typeface="Times New Roman"/>
                        </a:rPr>
                        <a:t>20</a:t>
                      </a:r>
                      <a:endParaRPr sz="900">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GB" sz="900">
                          <a:solidFill>
                            <a:schemeClr val="dk1"/>
                          </a:solidFill>
                        </a:rPr>
                        <a:t>艺术·设计</a:t>
                      </a:r>
                      <a:br>
                        <a:rPr lang="en-GB" sz="900">
                          <a:solidFill>
                            <a:schemeClr val="dk1"/>
                          </a:solidFill>
                        </a:rPr>
                      </a:br>
                      <a:r>
                        <a:rPr lang="en-GB" sz="900">
                          <a:solidFill>
                            <a:schemeClr val="dk1"/>
                          </a:solidFill>
                        </a:rPr>
                        <a:t>Design </a:t>
                      </a:r>
                      <a:endParaRPr sz="900">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GB" sz="900">
                          <a:latin typeface="Times New Roman"/>
                          <a:ea typeface="Times New Roman"/>
                          <a:cs typeface="Times New Roman"/>
                          <a:sym typeface="Times New Roman"/>
                        </a:rPr>
                        <a:t>20185</a:t>
                      </a:r>
                      <a:endParaRPr sz="900">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3275">
                <a:tc>
                  <a:txBody>
                    <a:bodyPr/>
                    <a:lstStyle/>
                    <a:p>
                      <a:pPr indent="0" lvl="0" marL="0" rtl="0" algn="ctr">
                        <a:lnSpc>
                          <a:spcPct val="115000"/>
                        </a:lnSpc>
                        <a:spcBef>
                          <a:spcPts val="900"/>
                        </a:spcBef>
                        <a:spcAft>
                          <a:spcPts val="0"/>
                        </a:spcAft>
                        <a:buNone/>
                      </a:pPr>
                      <a:r>
                        <a:rPr lang="en-GB" sz="900">
                          <a:latin typeface="Times New Roman"/>
                          <a:ea typeface="Times New Roman"/>
                          <a:cs typeface="Times New Roman"/>
                          <a:sym typeface="Times New Roman"/>
                        </a:rPr>
                        <a:t>7</a:t>
                      </a:r>
                      <a:endParaRPr sz="900">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lnSpc>
                          <a:spcPct val="115000"/>
                        </a:lnSpc>
                        <a:spcBef>
                          <a:spcPts val="900"/>
                        </a:spcBef>
                        <a:spcAft>
                          <a:spcPts val="0"/>
                        </a:spcAft>
                        <a:buNone/>
                      </a:pPr>
                      <a:r>
                        <a:rPr lang="en-GB" sz="900">
                          <a:latin typeface="Times New Roman"/>
                          <a:ea typeface="Times New Roman"/>
                          <a:cs typeface="Times New Roman"/>
                          <a:sym typeface="Times New Roman"/>
                        </a:rPr>
                        <a:t>2</a:t>
                      </a:r>
                      <a:endParaRPr sz="900">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GB" sz="900">
                          <a:solidFill>
                            <a:schemeClr val="dk1"/>
                          </a:solidFill>
                        </a:rPr>
                        <a:t>电子</a:t>
                      </a:r>
                      <a:br>
                        <a:rPr lang="en-GB" sz="900">
                          <a:solidFill>
                            <a:schemeClr val="dk1"/>
                          </a:solidFill>
                        </a:rPr>
                      </a:br>
                      <a:r>
                        <a:rPr lang="en-GB" sz="900">
                          <a:solidFill>
                            <a:schemeClr val="dk1"/>
                          </a:solidFill>
                        </a:rPr>
                        <a:t>Electrics</a:t>
                      </a:r>
                      <a:endParaRPr sz="900">
                        <a:solidFill>
                          <a:schemeClr val="dk1"/>
                        </a:solidFill>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GB" sz="900">
                          <a:latin typeface="Times New Roman"/>
                          <a:ea typeface="Times New Roman"/>
                          <a:cs typeface="Times New Roman"/>
                          <a:sym typeface="Times New Roman"/>
                        </a:rPr>
                        <a:t>19840</a:t>
                      </a:r>
                      <a:endParaRPr sz="900">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3275">
                <a:tc>
                  <a:txBody>
                    <a:bodyPr/>
                    <a:lstStyle/>
                    <a:p>
                      <a:pPr indent="0" lvl="0" marL="0" rtl="0" algn="ctr">
                        <a:lnSpc>
                          <a:spcPct val="115000"/>
                        </a:lnSpc>
                        <a:spcBef>
                          <a:spcPts val="900"/>
                        </a:spcBef>
                        <a:spcAft>
                          <a:spcPts val="0"/>
                        </a:spcAft>
                        <a:buNone/>
                      </a:pPr>
                      <a:r>
                        <a:rPr lang="en-GB" sz="900">
                          <a:latin typeface="Times New Roman"/>
                          <a:ea typeface="Times New Roman"/>
                          <a:cs typeface="Times New Roman"/>
                          <a:sym typeface="Times New Roman"/>
                        </a:rPr>
                        <a:t>8</a:t>
                      </a:r>
                      <a:endParaRPr sz="900">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lnSpc>
                          <a:spcPct val="115000"/>
                        </a:lnSpc>
                        <a:spcBef>
                          <a:spcPts val="900"/>
                        </a:spcBef>
                        <a:spcAft>
                          <a:spcPts val="0"/>
                        </a:spcAft>
                        <a:buNone/>
                      </a:pPr>
                      <a:r>
                        <a:rPr lang="en-GB" sz="900">
                          <a:latin typeface="Times New Roman"/>
                          <a:ea typeface="Times New Roman"/>
                          <a:cs typeface="Times New Roman"/>
                          <a:sym typeface="Times New Roman"/>
                        </a:rPr>
                        <a:t>16</a:t>
                      </a:r>
                      <a:endParaRPr sz="900">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GB" sz="900">
                          <a:solidFill>
                            <a:schemeClr val="dk1"/>
                          </a:solidFill>
                        </a:rPr>
                        <a:t>外语</a:t>
                      </a:r>
                      <a:br>
                        <a:rPr lang="en-GB" sz="900">
                          <a:solidFill>
                            <a:schemeClr val="dk1"/>
                          </a:solidFill>
                        </a:rPr>
                      </a:br>
                      <a:r>
                        <a:rPr lang="en-GB" sz="900">
                          <a:solidFill>
                            <a:schemeClr val="dk1"/>
                          </a:solidFill>
                        </a:rPr>
                        <a:t>Foreign language</a:t>
                      </a:r>
                      <a:endParaRPr sz="900">
                        <a:solidFill>
                          <a:schemeClr val="dk1"/>
                        </a:solidFill>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ctr">
                        <a:lnSpc>
                          <a:spcPct val="115000"/>
                        </a:lnSpc>
                        <a:spcBef>
                          <a:spcPts val="900"/>
                        </a:spcBef>
                        <a:spcAft>
                          <a:spcPts val="0"/>
                        </a:spcAft>
                        <a:buNone/>
                      </a:pPr>
                      <a:r>
                        <a:rPr lang="en-GB" sz="900">
                          <a:latin typeface="Times New Roman"/>
                          <a:ea typeface="Times New Roman"/>
                          <a:cs typeface="Times New Roman"/>
                          <a:sym typeface="Times New Roman"/>
                        </a:rPr>
                        <a:t>17659</a:t>
                      </a:r>
                      <a:endParaRPr sz="900">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3275">
                <a:tc>
                  <a:txBody>
                    <a:bodyPr/>
                    <a:lstStyle/>
                    <a:p>
                      <a:pPr indent="0" lvl="0" marL="0" rtl="0" algn="ctr">
                        <a:lnSpc>
                          <a:spcPct val="115000"/>
                        </a:lnSpc>
                        <a:spcBef>
                          <a:spcPts val="900"/>
                        </a:spcBef>
                        <a:spcAft>
                          <a:spcPts val="0"/>
                        </a:spcAft>
                        <a:buNone/>
                      </a:pPr>
                      <a:r>
                        <a:rPr lang="en-GB" sz="900">
                          <a:latin typeface="Times New Roman"/>
                          <a:ea typeface="Times New Roman"/>
                          <a:cs typeface="Times New Roman"/>
                          <a:sym typeface="Times New Roman"/>
                        </a:rPr>
                        <a:t>9</a:t>
                      </a:r>
                      <a:endParaRPr sz="900">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lnSpc>
                          <a:spcPct val="115000"/>
                        </a:lnSpc>
                        <a:spcBef>
                          <a:spcPts val="900"/>
                        </a:spcBef>
                        <a:spcAft>
                          <a:spcPts val="0"/>
                        </a:spcAft>
                        <a:buNone/>
                      </a:pPr>
                      <a:r>
                        <a:rPr lang="en-GB" sz="900">
                          <a:latin typeface="Times New Roman"/>
                          <a:ea typeface="Times New Roman"/>
                          <a:cs typeface="Times New Roman"/>
                          <a:sym typeface="Times New Roman"/>
                        </a:rPr>
                        <a:t>17</a:t>
                      </a:r>
                      <a:endParaRPr sz="900">
                        <a:latin typeface="Times New Roman"/>
                        <a:ea typeface="Times New Roman"/>
                        <a:cs typeface="Times New Roman"/>
                        <a:sym typeface="Times New Roman"/>
                      </a:endParaRPr>
                    </a:p>
                  </a:txBody>
                  <a:tcPr marT="57150" marB="57150" marR="57150" marL="57150"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GB" sz="900"/>
                        <a:t>文学</a:t>
                      </a:r>
                      <a:br>
                        <a:rPr lang="en-GB" sz="900"/>
                      </a:br>
                      <a:r>
                        <a:rPr lang="en-GB" sz="900"/>
                        <a:t>L</a:t>
                      </a:r>
                      <a:r>
                        <a:rPr lang="en-GB" sz="900"/>
                        <a:t>iterature</a:t>
                      </a:r>
                      <a:endParaRPr sz="900">
                        <a:latin typeface="Times New Roman"/>
                        <a:ea typeface="Times New Roman"/>
                        <a:cs typeface="Times New Roman"/>
                        <a:sym typeface="Times New Roman"/>
                      </a:endParaRPr>
                    </a:p>
                  </a:txBody>
                  <a:tcPr marT="57150" marB="57150" marR="57150" marL="57150" anchor="ctr"/>
                </a:tc>
                <a:tc>
                  <a:txBody>
                    <a:bodyPr/>
                    <a:lstStyle/>
                    <a:p>
                      <a:pPr indent="0" lvl="0" marL="0" rtl="0" algn="ctr">
                        <a:lnSpc>
                          <a:spcPct val="115000"/>
                        </a:lnSpc>
                        <a:spcBef>
                          <a:spcPts val="900"/>
                        </a:spcBef>
                        <a:spcAft>
                          <a:spcPts val="0"/>
                        </a:spcAft>
                        <a:buNone/>
                      </a:pPr>
                      <a:r>
                        <a:rPr lang="en-GB" sz="900">
                          <a:latin typeface="Times New Roman"/>
                          <a:ea typeface="Times New Roman"/>
                          <a:cs typeface="Times New Roman"/>
                          <a:sym typeface="Times New Roman"/>
                        </a:rPr>
                        <a:t>15163</a:t>
                      </a:r>
                      <a:endParaRPr sz="900">
                        <a:latin typeface="Times New Roman"/>
                        <a:ea typeface="Times New Roman"/>
                        <a:cs typeface="Times New Roman"/>
                        <a:sym typeface="Times New Roman"/>
                      </a:endParaRPr>
                    </a:p>
                  </a:txBody>
                  <a:tcPr marT="57150" marB="57150" marR="57150" marL="57150" anchor="ctr">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3275">
                <a:tc>
                  <a:txBody>
                    <a:bodyPr/>
                    <a:lstStyle/>
                    <a:p>
                      <a:pPr indent="0" lvl="0" marL="0" rtl="0" algn="ctr">
                        <a:lnSpc>
                          <a:spcPct val="115000"/>
                        </a:lnSpc>
                        <a:spcBef>
                          <a:spcPts val="900"/>
                        </a:spcBef>
                        <a:spcAft>
                          <a:spcPts val="0"/>
                        </a:spcAft>
                        <a:buNone/>
                      </a:pPr>
                      <a:r>
                        <a:rPr lang="en-GB" sz="900">
                          <a:latin typeface="Times New Roman"/>
                          <a:ea typeface="Times New Roman"/>
                          <a:cs typeface="Times New Roman"/>
                          <a:sym typeface="Times New Roman"/>
                        </a:rPr>
                        <a:t>10</a:t>
                      </a:r>
                      <a:endParaRPr sz="900">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lnSpc>
                          <a:spcPct val="115000"/>
                        </a:lnSpc>
                        <a:spcBef>
                          <a:spcPts val="900"/>
                        </a:spcBef>
                        <a:spcAft>
                          <a:spcPts val="0"/>
                        </a:spcAft>
                        <a:buNone/>
                      </a:pPr>
                      <a:r>
                        <a:rPr lang="en-GB" sz="900">
                          <a:latin typeface="Times New Roman"/>
                          <a:ea typeface="Times New Roman"/>
                          <a:cs typeface="Times New Roman"/>
                          <a:sym typeface="Times New Roman"/>
                        </a:rPr>
                        <a:t>18</a:t>
                      </a:r>
                      <a:endParaRPr sz="900">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GB" sz="900">
                          <a:solidFill>
                            <a:schemeClr val="dk1"/>
                          </a:solidFill>
                        </a:rPr>
                        <a:t>物理</a:t>
                      </a:r>
                      <a:br>
                        <a:rPr lang="en-GB" sz="900">
                          <a:solidFill>
                            <a:schemeClr val="dk1"/>
                          </a:solidFill>
                        </a:rPr>
                      </a:br>
                      <a:r>
                        <a:rPr lang="en-GB" sz="900">
                          <a:solidFill>
                            <a:schemeClr val="dk1"/>
                          </a:solidFill>
                        </a:rPr>
                        <a:t>Physics</a:t>
                      </a:r>
                      <a:endParaRPr sz="900">
                        <a:solidFill>
                          <a:schemeClr val="dk1"/>
                        </a:solidFill>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GB" sz="900">
                          <a:latin typeface="Times New Roman"/>
                          <a:ea typeface="Times New Roman"/>
                          <a:cs typeface="Times New Roman"/>
                          <a:sym typeface="Times New Roman"/>
                        </a:rPr>
                        <a:t>14531</a:t>
                      </a:r>
                      <a:endParaRPr sz="900">
                        <a:latin typeface="Times New Roman"/>
                        <a:ea typeface="Times New Roman"/>
                        <a:cs typeface="Times New Roman"/>
                        <a:sym typeface="Times New Roman"/>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nvSpPr>
        <p:spPr>
          <a:xfrm>
            <a:off x="228600" y="457200"/>
            <a:ext cx="431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Impact"/>
                <a:ea typeface="Impact"/>
                <a:cs typeface="Impact"/>
                <a:sym typeface="Impact"/>
              </a:rPr>
              <a:t>Dataset and exploratory analysis</a:t>
            </a:r>
            <a:endParaRPr sz="2400">
              <a:latin typeface="Impact"/>
              <a:ea typeface="Impact"/>
              <a:cs typeface="Impact"/>
              <a:sym typeface="Impact"/>
            </a:endParaRPr>
          </a:p>
        </p:txBody>
      </p:sp>
      <p:sp>
        <p:nvSpPr>
          <p:cNvPr id="143" name="Google Shape;143;p22"/>
          <p:cNvSpPr txBox="1"/>
          <p:nvPr/>
        </p:nvSpPr>
        <p:spPr>
          <a:xfrm>
            <a:off x="205000" y="1109350"/>
            <a:ext cx="8618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solidFill>
                  <a:srgbClr val="333333"/>
                </a:solidFill>
                <a:highlight>
                  <a:srgbClr val="FEFEFE"/>
                </a:highlight>
                <a:latin typeface="Times New Roman"/>
                <a:ea typeface="Times New Roman"/>
                <a:cs typeface="Times New Roman"/>
                <a:sym typeface="Times New Roman"/>
              </a:rPr>
              <a:t>T</a:t>
            </a:r>
            <a:r>
              <a:rPr lang="en-GB" sz="1900">
                <a:solidFill>
                  <a:srgbClr val="333333"/>
                </a:solidFill>
                <a:highlight>
                  <a:srgbClr val="FEFEFE"/>
                </a:highlight>
                <a:latin typeface="Times New Roman"/>
                <a:ea typeface="Times New Roman"/>
                <a:cs typeface="Times New Roman"/>
                <a:sym typeface="Times New Roman"/>
              </a:rPr>
              <a:t>he number of chosen types for each user:</a:t>
            </a:r>
            <a:endParaRPr sz="1900">
              <a:latin typeface="Times New Roman"/>
              <a:ea typeface="Times New Roman"/>
              <a:cs typeface="Times New Roman"/>
              <a:sym typeface="Times New Roman"/>
            </a:endParaRPr>
          </a:p>
        </p:txBody>
      </p:sp>
      <p:pic>
        <p:nvPicPr>
          <p:cNvPr id="144" name="Google Shape;144;p22"/>
          <p:cNvPicPr preferRelativeResize="0"/>
          <p:nvPr/>
        </p:nvPicPr>
        <p:blipFill>
          <a:blip r:embed="rId3">
            <a:alphaModFix/>
          </a:blip>
          <a:stretch>
            <a:fillRect/>
          </a:stretch>
        </p:blipFill>
        <p:spPr>
          <a:xfrm>
            <a:off x="8151675" y="159075"/>
            <a:ext cx="829918" cy="349800"/>
          </a:xfrm>
          <a:prstGeom prst="rect">
            <a:avLst/>
          </a:prstGeom>
          <a:noFill/>
          <a:ln>
            <a:noFill/>
          </a:ln>
        </p:spPr>
      </p:pic>
      <p:pic>
        <p:nvPicPr>
          <p:cNvPr id="145" name="Google Shape;145;p22"/>
          <p:cNvPicPr preferRelativeResize="0"/>
          <p:nvPr/>
        </p:nvPicPr>
        <p:blipFill>
          <a:blip r:embed="rId4">
            <a:alphaModFix/>
          </a:blip>
          <a:stretch>
            <a:fillRect/>
          </a:stretch>
        </p:blipFill>
        <p:spPr>
          <a:xfrm>
            <a:off x="314175" y="1891138"/>
            <a:ext cx="3829050" cy="2524125"/>
          </a:xfrm>
          <a:prstGeom prst="rect">
            <a:avLst/>
          </a:prstGeom>
          <a:noFill/>
          <a:ln>
            <a:noFill/>
          </a:ln>
        </p:spPr>
      </p:pic>
      <p:pic>
        <p:nvPicPr>
          <p:cNvPr id="146" name="Google Shape;146;p22"/>
          <p:cNvPicPr preferRelativeResize="0"/>
          <p:nvPr/>
        </p:nvPicPr>
        <p:blipFill>
          <a:blip r:embed="rId5">
            <a:alphaModFix/>
          </a:blip>
          <a:stretch>
            <a:fillRect/>
          </a:stretch>
        </p:blipFill>
        <p:spPr>
          <a:xfrm>
            <a:off x="4709725" y="1752200"/>
            <a:ext cx="2689500" cy="2802024"/>
          </a:xfrm>
          <a:prstGeom prst="rect">
            <a:avLst/>
          </a:prstGeom>
          <a:noFill/>
          <a:ln>
            <a:noFill/>
          </a:ln>
        </p:spPr>
      </p:pic>
      <p:sp>
        <p:nvSpPr>
          <p:cNvPr id="147" name="Google Shape;147;p22"/>
          <p:cNvSpPr/>
          <p:nvPr/>
        </p:nvSpPr>
        <p:spPr>
          <a:xfrm>
            <a:off x="6263550" y="1732900"/>
            <a:ext cx="988200" cy="2802000"/>
          </a:xfrm>
          <a:prstGeom prst="rect">
            <a:avLst/>
          </a:prstGeom>
          <a:noFill/>
          <a:ln cap="flat" cmpd="sng" w="2857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264975" y="82869"/>
            <a:ext cx="7886700" cy="994200"/>
          </a:xfrm>
          <a:prstGeom prst="rect">
            <a:avLst/>
          </a:prstGeom>
        </p:spPr>
        <p:txBody>
          <a:bodyPr anchorCtr="0" anchor="ctr" bIns="34275" lIns="68575" spcFirstLastPara="1" rIns="68575" wrap="square" tIns="34275">
            <a:noAutofit/>
          </a:bodyPr>
          <a:lstStyle/>
          <a:p>
            <a:pPr indent="0" lvl="0" marL="0" rtl="0" algn="l">
              <a:lnSpc>
                <a:spcPct val="100000"/>
              </a:lnSpc>
              <a:spcBef>
                <a:spcPts val="0"/>
              </a:spcBef>
              <a:spcAft>
                <a:spcPts val="0"/>
              </a:spcAft>
              <a:buNone/>
            </a:pPr>
            <a:r>
              <a:rPr lang="en-GB" sz="2400">
                <a:latin typeface="Impact"/>
                <a:ea typeface="Impact"/>
                <a:cs typeface="Impact"/>
                <a:sym typeface="Impact"/>
              </a:rPr>
              <a:t>Non-Personalized</a:t>
            </a:r>
            <a:r>
              <a:rPr lang="en-GB" sz="2300">
                <a:latin typeface="Times New Roman"/>
                <a:ea typeface="Times New Roman"/>
                <a:cs typeface="Times New Roman"/>
                <a:sym typeface="Times New Roman"/>
              </a:rPr>
              <a:t> </a:t>
            </a:r>
            <a:r>
              <a:rPr lang="en-GB" sz="2400">
                <a:latin typeface="Impact"/>
                <a:ea typeface="Impact"/>
                <a:cs typeface="Impact"/>
                <a:sym typeface="Impact"/>
              </a:rPr>
              <a:t>Recommendation</a:t>
            </a:r>
            <a:r>
              <a:rPr lang="en-GB" sz="2300">
                <a:latin typeface="Times New Roman"/>
                <a:ea typeface="Times New Roman"/>
                <a:cs typeface="Times New Roman"/>
                <a:sym typeface="Times New Roman"/>
              </a:rPr>
              <a:t> </a:t>
            </a:r>
            <a:r>
              <a:rPr lang="en-GB" sz="2400">
                <a:latin typeface="Impact"/>
                <a:ea typeface="Impact"/>
                <a:cs typeface="Impact"/>
                <a:sym typeface="Impact"/>
              </a:rPr>
              <a:t>Model</a:t>
            </a:r>
            <a:r>
              <a:rPr lang="en-GB" sz="2300">
                <a:latin typeface="Times New Roman"/>
                <a:ea typeface="Times New Roman"/>
                <a:cs typeface="Times New Roman"/>
                <a:sym typeface="Times New Roman"/>
              </a:rPr>
              <a:t> </a:t>
            </a:r>
            <a:r>
              <a:rPr lang="en-GB" sz="2400">
                <a:latin typeface="Impact"/>
                <a:ea typeface="Impact"/>
                <a:cs typeface="Impact"/>
                <a:sym typeface="Impact"/>
              </a:rPr>
              <a:t>(Baseline)</a:t>
            </a:r>
            <a:endParaRPr sz="3700"/>
          </a:p>
        </p:txBody>
      </p:sp>
      <p:sp>
        <p:nvSpPr>
          <p:cNvPr id="153" name="Google Shape;153;p23"/>
          <p:cNvSpPr txBox="1"/>
          <p:nvPr>
            <p:ph idx="1" type="body"/>
          </p:nvPr>
        </p:nvSpPr>
        <p:spPr>
          <a:xfrm>
            <a:off x="177175" y="858476"/>
            <a:ext cx="7886700" cy="3707400"/>
          </a:xfrm>
          <a:prstGeom prst="rect">
            <a:avLst/>
          </a:prstGeom>
          <a:effectLst>
            <a:reflection blurRad="0" dir="5400000" dist="38100" endA="0" fadeDir="5400012" kx="0" rotWithShape="0" algn="bl" stPos="0" sy="-100000" ky="0"/>
          </a:effectLst>
        </p:spPr>
        <p:txBody>
          <a:bodyPr anchorCtr="0" anchor="t" bIns="34275" lIns="68575" spcFirstLastPara="1" rIns="68575" wrap="square" tIns="34275">
            <a:noAutofit/>
          </a:bodyPr>
          <a:lstStyle/>
          <a:p>
            <a:pPr indent="-349250" lvl="0" marL="457200" rtl="0" algn="l">
              <a:lnSpc>
                <a:spcPct val="115000"/>
              </a:lnSpc>
              <a:spcBef>
                <a:spcPts val="800"/>
              </a:spcBef>
              <a:spcAft>
                <a:spcPts val="0"/>
              </a:spcAft>
              <a:buSzPts val="1900"/>
              <a:buFont typeface="Times New Roman"/>
              <a:buChar char="•"/>
            </a:pPr>
            <a:r>
              <a:rPr lang="en-GB" sz="1900">
                <a:latin typeface="Times New Roman"/>
                <a:ea typeface="Times New Roman"/>
                <a:cs typeface="Times New Roman"/>
                <a:sym typeface="Times New Roman"/>
              </a:rPr>
              <a:t>The most basic form of recommendation system</a:t>
            </a:r>
            <a:endParaRPr sz="19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GB">
                <a:latin typeface="Times New Roman"/>
                <a:ea typeface="Times New Roman"/>
                <a:cs typeface="Times New Roman"/>
                <a:sym typeface="Times New Roman"/>
              </a:rPr>
              <a:t>Do not take the users' interest or preference into account</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GB">
                <a:latin typeface="Times New Roman"/>
                <a:ea typeface="Times New Roman"/>
                <a:cs typeface="Times New Roman"/>
                <a:sym typeface="Times New Roman"/>
              </a:rPr>
              <a:t>The selected indicator ------  the popularity of the courses</a:t>
            </a:r>
            <a:endParaRPr>
              <a:latin typeface="Times New Roman"/>
              <a:ea typeface="Times New Roman"/>
              <a:cs typeface="Times New Roman"/>
              <a:sym typeface="Times New Roman"/>
            </a:endParaRPr>
          </a:p>
          <a:p>
            <a:pPr indent="0" lvl="0" marL="0" rtl="0" algn="l">
              <a:spcBef>
                <a:spcPts val="800"/>
              </a:spcBef>
              <a:spcAft>
                <a:spcPts val="0"/>
              </a:spcAft>
              <a:buNone/>
            </a:pPr>
            <a:r>
              <a:t/>
            </a:r>
            <a:endParaRPr>
              <a:latin typeface="Times New Roman"/>
              <a:ea typeface="Times New Roman"/>
              <a:cs typeface="Times New Roman"/>
              <a:sym typeface="Times New Roman"/>
            </a:endParaRPr>
          </a:p>
        </p:txBody>
      </p:sp>
      <p:pic>
        <p:nvPicPr>
          <p:cNvPr id="154" name="Google Shape;154;p23"/>
          <p:cNvPicPr preferRelativeResize="0"/>
          <p:nvPr/>
        </p:nvPicPr>
        <p:blipFill>
          <a:blip r:embed="rId3">
            <a:alphaModFix/>
          </a:blip>
          <a:stretch>
            <a:fillRect/>
          </a:stretch>
        </p:blipFill>
        <p:spPr>
          <a:xfrm>
            <a:off x="4151800" y="2168800"/>
            <a:ext cx="4921476" cy="2888725"/>
          </a:xfrm>
          <a:prstGeom prst="rect">
            <a:avLst/>
          </a:prstGeom>
          <a:noFill/>
          <a:ln>
            <a:noFill/>
          </a:ln>
        </p:spPr>
      </p:pic>
      <p:pic>
        <p:nvPicPr>
          <p:cNvPr id="155" name="Google Shape;155;p23"/>
          <p:cNvPicPr preferRelativeResize="0"/>
          <p:nvPr/>
        </p:nvPicPr>
        <p:blipFill>
          <a:blip r:embed="rId4">
            <a:alphaModFix/>
          </a:blip>
          <a:stretch>
            <a:fillRect/>
          </a:stretch>
        </p:blipFill>
        <p:spPr>
          <a:xfrm>
            <a:off x="8151675" y="159075"/>
            <a:ext cx="829918" cy="349800"/>
          </a:xfrm>
          <a:prstGeom prst="rect">
            <a:avLst/>
          </a:prstGeom>
          <a:noFill/>
          <a:ln>
            <a:noFill/>
          </a:ln>
        </p:spPr>
      </p:pic>
      <p:sp>
        <p:nvSpPr>
          <p:cNvPr id="156" name="Google Shape;156;p23"/>
          <p:cNvSpPr txBox="1"/>
          <p:nvPr/>
        </p:nvSpPr>
        <p:spPr>
          <a:xfrm>
            <a:off x="207225" y="2312725"/>
            <a:ext cx="3863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Times New Roman"/>
                <a:ea typeface="Times New Roman"/>
                <a:cs typeface="Times New Roman"/>
                <a:sym typeface="Times New Roman"/>
              </a:rPr>
              <a:t>Already </a:t>
            </a:r>
            <a:r>
              <a:rPr lang="en-GB" sz="1800">
                <a:latin typeface="Times New Roman"/>
                <a:ea typeface="Times New Roman"/>
                <a:cs typeface="Times New Roman"/>
                <a:sym typeface="Times New Roman"/>
              </a:rPr>
              <a:t>applied</a:t>
            </a:r>
            <a:r>
              <a:rPr lang="en-GB" sz="1800">
                <a:latin typeface="Times New Roman"/>
                <a:ea typeface="Times New Roman"/>
                <a:cs typeface="Times New Roman"/>
                <a:sym typeface="Times New Roman"/>
              </a:rPr>
              <a:t> area: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GB" sz="1800">
                <a:latin typeface="Times New Roman"/>
                <a:ea typeface="Times New Roman"/>
                <a:cs typeface="Times New Roman"/>
                <a:sym typeface="Times New Roman"/>
              </a:rPr>
              <a:t>Online community display (Reddit)</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264975" y="197644"/>
            <a:ext cx="7886700" cy="994200"/>
          </a:xfrm>
          <a:prstGeom prst="rect">
            <a:avLst/>
          </a:prstGeom>
        </p:spPr>
        <p:txBody>
          <a:bodyPr anchorCtr="0" anchor="ctr" bIns="34275" lIns="68575" spcFirstLastPara="1" rIns="68575" wrap="square" tIns="34275">
            <a:noAutofit/>
          </a:bodyPr>
          <a:lstStyle/>
          <a:p>
            <a:pPr indent="0" lvl="0" marL="0" rtl="0" algn="l">
              <a:lnSpc>
                <a:spcPct val="100000"/>
              </a:lnSpc>
              <a:spcBef>
                <a:spcPts val="0"/>
              </a:spcBef>
              <a:spcAft>
                <a:spcPts val="0"/>
              </a:spcAft>
              <a:buNone/>
            </a:pPr>
            <a:r>
              <a:rPr lang="en-GB" sz="2400">
                <a:latin typeface="Impact"/>
                <a:ea typeface="Impact"/>
                <a:cs typeface="Impact"/>
                <a:sym typeface="Impact"/>
              </a:rPr>
              <a:t>Bayesian Personal Ranking Model (BPR)</a:t>
            </a:r>
            <a:endParaRPr sz="3700"/>
          </a:p>
        </p:txBody>
      </p:sp>
      <p:sp>
        <p:nvSpPr>
          <p:cNvPr id="162" name="Google Shape;162;p24"/>
          <p:cNvSpPr txBox="1"/>
          <p:nvPr>
            <p:ph idx="1" type="body"/>
          </p:nvPr>
        </p:nvSpPr>
        <p:spPr>
          <a:xfrm>
            <a:off x="628650" y="1228501"/>
            <a:ext cx="7886700" cy="3603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sz="1900">
                <a:latin typeface="Times New Roman"/>
                <a:ea typeface="Times New Roman"/>
                <a:cs typeface="Times New Roman"/>
                <a:sym typeface="Times New Roman"/>
              </a:rPr>
              <a:t>Personalized recommendation utilizing </a:t>
            </a:r>
            <a:r>
              <a:rPr lang="en-GB" sz="1900">
                <a:latin typeface="Times New Roman"/>
                <a:ea typeface="Times New Roman"/>
                <a:cs typeface="Times New Roman"/>
                <a:sym typeface="Times New Roman"/>
              </a:rPr>
              <a:t>the users’ implicit behavior</a:t>
            </a:r>
            <a:endParaRPr sz="1900">
              <a:latin typeface="Times New Roman"/>
              <a:ea typeface="Times New Roman"/>
              <a:cs typeface="Times New Roman"/>
              <a:sym typeface="Times New Roman"/>
            </a:endParaRPr>
          </a:p>
          <a:p>
            <a:pPr indent="0" lvl="0" marL="0" rtl="0" algn="l">
              <a:spcBef>
                <a:spcPts val="800"/>
              </a:spcBef>
              <a:spcAft>
                <a:spcPts val="0"/>
              </a:spcAft>
              <a:buNone/>
            </a:pPr>
            <a:r>
              <a:rPr lang="en-GB" sz="1900">
                <a:latin typeface="Times New Roman"/>
                <a:ea typeface="Times New Roman"/>
                <a:cs typeface="Times New Roman"/>
                <a:sym typeface="Times New Roman"/>
              </a:rPr>
              <a:t>BPR is based on Matrix Factorization</a:t>
            </a:r>
            <a:endParaRPr sz="1900">
              <a:latin typeface="Times New Roman"/>
              <a:ea typeface="Times New Roman"/>
              <a:cs typeface="Times New Roman"/>
              <a:sym typeface="Times New Roman"/>
            </a:endParaRPr>
          </a:p>
          <a:p>
            <a:pPr indent="0" lvl="0" marL="0" rtl="0" algn="l">
              <a:spcBef>
                <a:spcPts val="800"/>
              </a:spcBef>
              <a:spcAft>
                <a:spcPts val="0"/>
              </a:spcAft>
              <a:buNone/>
            </a:pPr>
            <a:r>
              <a:t/>
            </a:r>
            <a:endParaRPr sz="1900">
              <a:latin typeface="Times New Roman"/>
              <a:ea typeface="Times New Roman"/>
              <a:cs typeface="Times New Roman"/>
              <a:sym typeface="Times New Roman"/>
            </a:endParaRPr>
          </a:p>
          <a:p>
            <a:pPr indent="0" lvl="0" marL="0" rtl="0" algn="l">
              <a:spcBef>
                <a:spcPts val="800"/>
              </a:spcBef>
              <a:spcAft>
                <a:spcPts val="0"/>
              </a:spcAft>
              <a:buNone/>
            </a:pPr>
            <a:r>
              <a:rPr lang="en-GB" sz="1900">
                <a:latin typeface="Times New Roman"/>
                <a:ea typeface="Times New Roman"/>
                <a:cs typeface="Times New Roman"/>
                <a:sym typeface="Times New Roman"/>
              </a:rPr>
              <a:t>Applied area: Movie Recommendation</a:t>
            </a:r>
            <a:endParaRPr sz="1900">
              <a:latin typeface="Times New Roman"/>
              <a:ea typeface="Times New Roman"/>
              <a:cs typeface="Times New Roman"/>
              <a:sym typeface="Times New Roman"/>
            </a:endParaRPr>
          </a:p>
          <a:p>
            <a:pPr indent="457200" lvl="0" marL="914400" rtl="0" algn="l">
              <a:spcBef>
                <a:spcPts val="800"/>
              </a:spcBef>
              <a:spcAft>
                <a:spcPts val="0"/>
              </a:spcAft>
              <a:buNone/>
            </a:pPr>
            <a:r>
              <a:rPr lang="en-GB" sz="1900">
                <a:latin typeface="Times New Roman"/>
                <a:ea typeface="Times New Roman"/>
                <a:cs typeface="Times New Roman"/>
                <a:sym typeface="Times New Roman"/>
              </a:rPr>
              <a:t>Online Shopping Recommendation</a:t>
            </a:r>
            <a:endParaRPr sz="1900">
              <a:latin typeface="Times New Roman"/>
              <a:ea typeface="Times New Roman"/>
              <a:cs typeface="Times New Roman"/>
              <a:sym typeface="Times New Roman"/>
            </a:endParaRPr>
          </a:p>
          <a:p>
            <a:pPr indent="0" lvl="0" marL="0" rtl="0" algn="l">
              <a:spcBef>
                <a:spcPts val="800"/>
              </a:spcBef>
              <a:spcAft>
                <a:spcPts val="0"/>
              </a:spcAft>
              <a:buNone/>
            </a:pPr>
            <a:r>
              <a:t/>
            </a:r>
            <a:endParaRPr sz="1900">
              <a:latin typeface="Times New Roman"/>
              <a:ea typeface="Times New Roman"/>
              <a:cs typeface="Times New Roman"/>
              <a:sym typeface="Times New Roman"/>
            </a:endParaRPr>
          </a:p>
          <a:p>
            <a:pPr indent="0" lvl="0" marL="0" rtl="0" algn="l">
              <a:spcBef>
                <a:spcPts val="800"/>
              </a:spcBef>
              <a:spcAft>
                <a:spcPts val="0"/>
              </a:spcAft>
              <a:buNone/>
            </a:pPr>
            <a:r>
              <a:rPr lang="en-GB" sz="1900">
                <a:latin typeface="Times New Roman"/>
                <a:ea typeface="Times New Roman"/>
                <a:cs typeface="Times New Roman"/>
                <a:sym typeface="Times New Roman"/>
              </a:rPr>
              <a:t>Relate example : Course Recommendations </a:t>
            </a:r>
            <a:endParaRPr sz="1900">
              <a:latin typeface="Times New Roman"/>
              <a:ea typeface="Times New Roman"/>
              <a:cs typeface="Times New Roman"/>
              <a:sym typeface="Times New Roman"/>
            </a:endParaRPr>
          </a:p>
          <a:p>
            <a:pPr indent="0" lvl="0" marL="0" rtl="0" algn="l">
              <a:spcBef>
                <a:spcPts val="800"/>
              </a:spcBef>
              <a:spcAft>
                <a:spcPts val="0"/>
              </a:spcAft>
              <a:buNone/>
            </a:pPr>
            <a:r>
              <a:t/>
            </a:r>
            <a:endParaRPr sz="1900">
              <a:latin typeface="Times New Roman"/>
              <a:ea typeface="Times New Roman"/>
              <a:cs typeface="Times New Roman"/>
              <a:sym typeface="Times New Roman"/>
            </a:endParaRPr>
          </a:p>
        </p:txBody>
      </p:sp>
      <p:pic>
        <p:nvPicPr>
          <p:cNvPr id="163" name="Google Shape;163;p24"/>
          <p:cNvPicPr preferRelativeResize="0"/>
          <p:nvPr/>
        </p:nvPicPr>
        <p:blipFill>
          <a:blip r:embed="rId3">
            <a:alphaModFix/>
          </a:blip>
          <a:stretch>
            <a:fillRect/>
          </a:stretch>
        </p:blipFill>
        <p:spPr>
          <a:xfrm>
            <a:off x="8151675" y="159075"/>
            <a:ext cx="829918" cy="349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千图网海量PPT模板www.58pic.com">
  <a:themeElements>
    <a:clrScheme name="自定义 306">
      <a:dk1>
        <a:srgbClr val="000000"/>
      </a:dk1>
      <a:lt1>
        <a:srgbClr val="FFFFFF"/>
      </a:lt1>
      <a:dk2>
        <a:srgbClr val="3F3F3F"/>
      </a:dk2>
      <a:lt2>
        <a:srgbClr val="262626"/>
      </a:lt2>
      <a:accent1>
        <a:srgbClr val="262626"/>
      </a:accent1>
      <a:accent2>
        <a:srgbClr val="3F3F3F"/>
      </a:accent2>
      <a:accent3>
        <a:srgbClr val="262626"/>
      </a:accent3>
      <a:accent4>
        <a:srgbClr val="3F3F3F"/>
      </a:accent4>
      <a:accent5>
        <a:srgbClr val="262626"/>
      </a:accent5>
      <a:accent6>
        <a:srgbClr val="3F3F3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