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4" r:id="rId4"/>
    <p:sldId id="265" r:id="rId5"/>
    <p:sldId id="267" r:id="rId6"/>
    <p:sldId id="268" r:id="rId7"/>
    <p:sldId id="272" r:id="rId8"/>
    <p:sldId id="270" r:id="rId9"/>
    <p:sldId id="258" r:id="rId10"/>
    <p:sldId id="259" r:id="rId11"/>
    <p:sldId id="260" r:id="rId12"/>
    <p:sldId id="261" r:id="rId13"/>
    <p:sldId id="262" r:id="rId14"/>
    <p:sldId id="266" r:id="rId15"/>
    <p:sldId id="271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536162-B8C7-4754-A21E-C1207BBB5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729947"/>
            <a:ext cx="6128238" cy="775495"/>
          </a:xfrm>
        </p:spPr>
        <p:txBody>
          <a:bodyPr>
            <a:normAutofit fontScale="90000"/>
          </a:bodyPr>
          <a:lstStyle/>
          <a:p>
            <a:pPr algn="ctr">
              <a:lnSpc>
                <a:spcPct val="95000"/>
              </a:lnSpc>
            </a:pPr>
            <a:r>
              <a:rPr lang="en-US" altLang="zh-CN" sz="4400" dirty="0"/>
              <a:t>Lab in Data Science</a:t>
            </a:r>
            <a:br>
              <a:rPr lang="en-US" altLang="zh-CN" sz="4400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7F733D-44AD-4192-AA1C-3577556E6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08" y="4906981"/>
            <a:ext cx="6066818" cy="775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300" dirty="0"/>
              <a:t>team </a:t>
            </a:r>
            <a:r>
              <a:rPr lang="en-US" altLang="zh-CN" sz="1300" dirty="0" err="1"/>
              <a:t>skr</a:t>
            </a:r>
            <a:r>
              <a:rPr lang="zh-CN" altLang="en-US" sz="1300" dirty="0"/>
              <a:t>：</a:t>
            </a:r>
            <a:endParaRPr lang="en-US" altLang="zh-CN" sz="1300" dirty="0"/>
          </a:p>
          <a:p>
            <a:pPr>
              <a:lnSpc>
                <a:spcPct val="100000"/>
              </a:lnSpc>
            </a:pPr>
            <a:r>
              <a:rPr lang="en-US" altLang="zh-CN" sz="1300" dirty="0"/>
              <a:t>Kang Fu,</a:t>
            </a:r>
            <a:r>
              <a:rPr lang="zh-CN" altLang="en-US" sz="1300" dirty="0"/>
              <a:t> </a:t>
            </a:r>
            <a:r>
              <a:rPr lang="en-US" altLang="zh-CN" sz="1300" dirty="0" err="1"/>
              <a:t>Runke</a:t>
            </a:r>
            <a:r>
              <a:rPr lang="zh-CN" altLang="en-US" sz="1300" dirty="0"/>
              <a:t> </a:t>
            </a:r>
            <a:r>
              <a:rPr lang="en-US" altLang="zh-CN" sz="1300" dirty="0"/>
              <a:t>Zhou,</a:t>
            </a:r>
            <a:r>
              <a:rPr lang="zh-CN" altLang="en-US" sz="1300" dirty="0"/>
              <a:t> </a:t>
            </a:r>
            <a:r>
              <a:rPr lang="en-US" altLang="zh-CN" sz="1300" dirty="0" err="1"/>
              <a:t>Ruizhi</a:t>
            </a:r>
            <a:r>
              <a:rPr lang="zh-CN" altLang="en-US" sz="1300" dirty="0"/>
              <a:t> </a:t>
            </a:r>
            <a:r>
              <a:rPr lang="en-US" altLang="zh-CN" sz="1300" dirty="0"/>
              <a:t>Luo,</a:t>
            </a:r>
            <a:r>
              <a:rPr lang="zh-CN" altLang="en-US" sz="1300" dirty="0"/>
              <a:t> </a:t>
            </a:r>
            <a:r>
              <a:rPr lang="en-US" altLang="zh-CN" sz="1300" dirty="0"/>
              <a:t>Shanci Li</a:t>
            </a:r>
          </a:p>
        </p:txBody>
      </p:sp>
      <p:pic>
        <p:nvPicPr>
          <p:cNvPr id="1026" name="Picture 2" descr="Ausstellung: «SBB CFF FFS»: Wenn der «Spinnerclub» Weichen stellt | Baublatt">
            <a:extLst>
              <a:ext uri="{FF2B5EF4-FFF2-40B4-BE49-F238E27FC236}">
                <a16:creationId xmlns:a16="http://schemas.microsoft.com/office/drawing/2014/main" id="{38536EE0-7B23-4ADB-BD49-4E4716D78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r="646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2E4D81-F113-49E2-97A2-4FA1DBB5440A}"/>
              </a:ext>
            </a:extLst>
          </p:cNvPr>
          <p:cNvSpPr txBox="1"/>
          <p:nvPr/>
        </p:nvSpPr>
        <p:spPr>
          <a:xfrm>
            <a:off x="4182834" y="1944069"/>
            <a:ext cx="2162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--Final Project</a:t>
            </a:r>
            <a:br>
              <a:rPr lang="en-US" altLang="zh-CN" sz="2000" dirty="0"/>
            </a:b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7CFBE9-109E-4EF7-8F36-F8BB82BBA9C5}"/>
              </a:ext>
            </a:extLst>
          </p:cNvPr>
          <p:cNvSpPr/>
          <p:nvPr/>
        </p:nvSpPr>
        <p:spPr>
          <a:xfrm>
            <a:off x="1201808" y="3018087"/>
            <a:ext cx="5143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150" dirty="0">
                <a:latin typeface="+mj-lt"/>
                <a:ea typeface="+mj-ea"/>
                <a:cs typeface="+mj-cs"/>
              </a:rPr>
              <a:t>Robust Journey Planning</a:t>
            </a:r>
            <a:endParaRPr lang="zh-CN" altLang="en-US" sz="2800" b="1" spc="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563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D2996-1562-4749-81A3-CB0E68BF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Distribution of Stops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EBF54C-E3A0-4B1E-A562-51D42CF0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19" y="1383329"/>
            <a:ext cx="9434348" cy="47245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44FDA6-3F4A-4686-9667-9D61DE06816E}"/>
              </a:ext>
            </a:extLst>
          </p:cNvPr>
          <p:cNvSpPr txBox="1"/>
          <p:nvPr/>
        </p:nvSpPr>
        <p:spPr>
          <a:xfrm>
            <a:off x="5498674" y="6222271"/>
            <a:ext cx="349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1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90B31-06B2-4CF6-919A-7716C70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Distribution of Transport Type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10FC7-5B7F-4A22-8BF9-DE50EAE2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3" y="1477874"/>
            <a:ext cx="8378534" cy="4502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A743E7-E6F7-43EC-9BBA-1E1721E6D732}"/>
              </a:ext>
            </a:extLst>
          </p:cNvPr>
          <p:cNvSpPr txBox="1"/>
          <p:nvPr/>
        </p:nvSpPr>
        <p:spPr>
          <a:xfrm>
            <a:off x="5240923" y="6050437"/>
            <a:ext cx="349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6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517F6-92BF-41AF-B034-806DF5F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Probability Calculation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F9152-511B-4530-8149-1DD1D1E4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7132"/>
            <a:ext cx="7655287" cy="416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         For each sub-route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	Given 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stop_id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         </a:t>
            </a:r>
            <a:r>
              <a:rPr lang="en-US" altLang="zh-CN" dirty="0" err="1">
                <a:latin typeface="+mn-ea"/>
              </a:rPr>
              <a:t>transport_type</a:t>
            </a:r>
            <a:r>
              <a:rPr lang="en-US" altLang="zh-CN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         </a:t>
            </a:r>
            <a:r>
              <a:rPr lang="en-US" altLang="zh-CN" dirty="0" err="1">
                <a:latin typeface="+mn-ea"/>
              </a:rPr>
              <a:t>time_period</a:t>
            </a:r>
            <a:r>
              <a:rPr lang="en-US" altLang="zh-CN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         max-delay to catch next sub-route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Find the mean and standard deviation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Calculate the probability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E10B2-96A5-4F9D-A6E4-6FDDB65BD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12666" r="2071" b="9765"/>
          <a:stretch/>
        </p:blipFill>
        <p:spPr>
          <a:xfrm>
            <a:off x="7012469" y="2773069"/>
            <a:ext cx="4783339" cy="238540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6B0F5E-B74A-4054-BC87-E851FE64FC1E}"/>
              </a:ext>
            </a:extLst>
          </p:cNvPr>
          <p:cNvCxnSpPr/>
          <p:nvPr/>
        </p:nvCxnSpPr>
        <p:spPr>
          <a:xfrm>
            <a:off x="10304342" y="2875630"/>
            <a:ext cx="0" cy="2011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9E949C-C76C-4BE7-9CF5-D5156F78AAE8}"/>
              </a:ext>
            </a:extLst>
          </p:cNvPr>
          <p:cNvCxnSpPr/>
          <p:nvPr/>
        </p:nvCxnSpPr>
        <p:spPr>
          <a:xfrm>
            <a:off x="9610659" y="5007128"/>
            <a:ext cx="6936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DE286C0-E3DD-442E-A1FA-FAE701C47265}"/>
              </a:ext>
            </a:extLst>
          </p:cNvPr>
          <p:cNvSpPr txBox="1"/>
          <p:nvPr/>
        </p:nvSpPr>
        <p:spPr>
          <a:xfrm>
            <a:off x="9404138" y="5107150"/>
            <a:ext cx="159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Max-delay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2083E45-D0F3-49E5-B86F-D76440B498BC}"/>
              </a:ext>
            </a:extLst>
          </p:cNvPr>
          <p:cNvCxnSpPr/>
          <p:nvPr/>
        </p:nvCxnSpPr>
        <p:spPr>
          <a:xfrm flipV="1">
            <a:off x="10304342" y="2245010"/>
            <a:ext cx="472966" cy="9144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0E528A-8222-414F-8717-EAC9C7D0E799}"/>
              </a:ext>
            </a:extLst>
          </p:cNvPr>
          <p:cNvSpPr txBox="1"/>
          <p:nvPr/>
        </p:nvSpPr>
        <p:spPr>
          <a:xfrm>
            <a:off x="10727885" y="1937233"/>
            <a:ext cx="86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cdf</a:t>
            </a:r>
            <a:r>
              <a:rPr lang="en-US" altLang="zh-CN" sz="1400" dirty="0"/>
              <a:t>(1)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51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142EA-B673-4734-A69F-F3D0E567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D03FE6-3744-473A-A912-5F36B8561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2761"/>
                <a:ext cx="10515600" cy="4160520"/>
              </a:xfrm>
            </p:spPr>
            <p:txBody>
              <a:bodyPr/>
              <a:lstStyle/>
              <a:p>
                <a:r>
                  <a:rPr lang="en-US" altLang="zh-CN" dirty="0"/>
                  <a:t>For the whole route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Exception: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walking-edge: success probability = 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edge without stop and transport information in real data: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success probability = 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The success probability for the whole route: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𝑤h𝑜𝑙𝑒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𝑒𝑑𝑔𝑒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D03FE6-3744-473A-A912-5F36B8561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2761"/>
                <a:ext cx="10515600" cy="4160520"/>
              </a:xfrm>
              <a:blipFill>
                <a:blip r:embed="rId2"/>
                <a:stretch>
                  <a:fillRect l="-638" b="-11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5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198C-917C-40E2-BB17-5F172E3F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CFE8D5-D619-4AE1-B21D-E5043C87FB1B}"/>
              </a:ext>
            </a:extLst>
          </p:cNvPr>
          <p:cNvGrpSpPr/>
          <p:nvPr/>
        </p:nvGrpSpPr>
        <p:grpSpPr>
          <a:xfrm>
            <a:off x="648069" y="1355493"/>
            <a:ext cx="9752119" cy="1156888"/>
            <a:chOff x="941033" y="2769834"/>
            <a:chExt cx="8903656" cy="100238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3175672-036D-4263-A1A6-8E659BCF53CC}"/>
                </a:ext>
              </a:extLst>
            </p:cNvPr>
            <p:cNvGrpSpPr/>
            <p:nvPr/>
          </p:nvGrpSpPr>
          <p:grpSpPr>
            <a:xfrm>
              <a:off x="1083274" y="3099417"/>
              <a:ext cx="8761415" cy="672806"/>
              <a:chOff x="1083274" y="3099417"/>
              <a:chExt cx="8761415" cy="67280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28ECAFA-B533-421F-AD8D-54D76E5C2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3274" y="3099417"/>
                <a:ext cx="8761415" cy="3295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5D31841-F6A2-4EBA-9BAB-2E5E3148D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274" y="3442640"/>
                <a:ext cx="8761415" cy="329583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26663BD-47B5-4972-8387-451D28C0B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033" y="2769834"/>
              <a:ext cx="8903655" cy="329583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2518A-0F6A-42C5-A1F9-B665E7A6E796}"/>
              </a:ext>
            </a:extLst>
          </p:cNvPr>
          <p:cNvSpPr txBox="1"/>
          <p:nvPr/>
        </p:nvSpPr>
        <p:spPr>
          <a:xfrm>
            <a:off x="4358196" y="797073"/>
            <a:ext cx="699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High Delay of two stops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2165E-AEBB-49C2-8175-6BE86A5F4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15" y="2566744"/>
            <a:ext cx="2375517" cy="42912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0FCC57-30D7-4647-BE38-0A8C2E42E3A2}"/>
              </a:ext>
            </a:extLst>
          </p:cNvPr>
          <p:cNvSpPr txBox="1"/>
          <p:nvPr/>
        </p:nvSpPr>
        <p:spPr>
          <a:xfrm>
            <a:off x="3397928" y="3594292"/>
            <a:ext cx="89161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From Schlieren,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Geissweid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walk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to Schlieren,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Zentrum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at 13.17  probability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Then  take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Bus 31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to Zürich, Carl-Spitteler-Strasse at 14.07           probability 0.49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Then  take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Bus 91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Zürich,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Trichtisal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 at 14.13                                probability 0.49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Total success probability 0.24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5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BA6E-2314-4C05-A38F-C0501F3D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AC939C-66B1-411E-AA6E-827B7C9C9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87" y="1690688"/>
            <a:ext cx="9743114" cy="49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D2996-1562-4749-81A3-CB0E68BF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we can do: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AB165-4E6A-4BCA-A771-3861BD386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real-time data and streaming processing:</a:t>
            </a:r>
          </a:p>
          <a:p>
            <a:pPr marL="0" indent="0">
              <a:buNone/>
            </a:pPr>
            <a:r>
              <a:rPr lang="en-US" altLang="zh-CN" dirty="0"/>
              <a:t>		Delay model with dependence between stops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Leverage other related data:</a:t>
            </a:r>
          </a:p>
          <a:p>
            <a:pPr marL="0" indent="0">
              <a:buNone/>
            </a:pPr>
            <a:r>
              <a:rPr lang="en-US" altLang="zh-CN" dirty="0"/>
              <a:t>		Weather/traffic conditions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More accurate and vivid visualization:</a:t>
            </a:r>
          </a:p>
          <a:p>
            <a:pPr marL="0" indent="0">
              <a:buNone/>
            </a:pPr>
            <a:r>
              <a:rPr lang="en-US" altLang="zh-CN" dirty="0"/>
              <a:t>		Route fixed to real roads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26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89A9-B238-45D7-B27D-EC217DF5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4D02B-7519-46E2-BE95-3877BC9A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route planning strategy :</a:t>
            </a:r>
          </a:p>
          <a:p>
            <a:pPr marL="0" indent="0">
              <a:buNone/>
            </a:pPr>
            <a:r>
              <a:rPr lang="en-US" altLang="zh-CN" dirty="0"/>
              <a:t>	1.leave as soon as possible </a:t>
            </a:r>
          </a:p>
          <a:p>
            <a:pPr marL="0" indent="0">
              <a:buNone/>
            </a:pPr>
            <a:r>
              <a:rPr lang="en-US" altLang="zh-CN" dirty="0"/>
              <a:t>	2.find the least time-consuming route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Risk of traditional route planning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Probably miss a transition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5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BFE0F-609A-4EC0-AA4A-D309689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do you prefer?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E150F-FAA5-4645-BE56-8949CF3C1A36}"/>
              </a:ext>
            </a:extLst>
          </p:cNvPr>
          <p:cNvSpPr txBox="1"/>
          <p:nvPr/>
        </p:nvSpPr>
        <p:spPr>
          <a:xfrm>
            <a:off x="766115" y="2780955"/>
            <a:ext cx="155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Plan A :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30C4DC-A0E2-4134-9741-B54812CD7A5D}"/>
              </a:ext>
            </a:extLst>
          </p:cNvPr>
          <p:cNvSpPr txBox="1"/>
          <p:nvPr/>
        </p:nvSpPr>
        <p:spPr>
          <a:xfrm>
            <a:off x="766115" y="4385274"/>
            <a:ext cx="155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Plan B :</a:t>
            </a:r>
            <a:endParaRPr lang="zh-CN" altLang="en-US" sz="2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5A4947-6128-4672-A0E4-F404240A1653}"/>
              </a:ext>
            </a:extLst>
          </p:cNvPr>
          <p:cNvCxnSpPr/>
          <p:nvPr/>
        </p:nvCxnSpPr>
        <p:spPr>
          <a:xfrm>
            <a:off x="2959454" y="3042565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05CC35-A3C2-4668-8E2C-67D33F1CC514}"/>
              </a:ext>
            </a:extLst>
          </p:cNvPr>
          <p:cNvCxnSpPr/>
          <p:nvPr/>
        </p:nvCxnSpPr>
        <p:spPr>
          <a:xfrm>
            <a:off x="4652329" y="3042564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BUS STOP SYMBOL Logo Vector (.EPS) Free Download">
            <a:extLst>
              <a:ext uri="{FF2B5EF4-FFF2-40B4-BE49-F238E27FC236}">
                <a16:creationId xmlns:a16="http://schemas.microsoft.com/office/drawing/2014/main" id="{6935BBEA-8E8A-44C5-8C9B-1423F7AE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29" y="2736012"/>
            <a:ext cx="610379" cy="6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lk Free Icon of Tabler icons">
            <a:extLst>
              <a:ext uri="{FF2B5EF4-FFF2-40B4-BE49-F238E27FC236}">
                <a16:creationId xmlns:a16="http://schemas.microsoft.com/office/drawing/2014/main" id="{3E359BC0-C1C2-4655-B953-D03C01B1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03" y="2389122"/>
            <a:ext cx="613105" cy="6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AA03EB-935D-4EAA-AD6A-723137C8CAC7}"/>
              </a:ext>
            </a:extLst>
          </p:cNvPr>
          <p:cNvCxnSpPr/>
          <p:nvPr/>
        </p:nvCxnSpPr>
        <p:spPr>
          <a:xfrm>
            <a:off x="6310582" y="3042564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BUS STOP SYMBOL Logo Vector (.EPS) Free Download">
            <a:extLst>
              <a:ext uri="{FF2B5EF4-FFF2-40B4-BE49-F238E27FC236}">
                <a16:creationId xmlns:a16="http://schemas.microsoft.com/office/drawing/2014/main" id="{33523FA6-652A-4026-8B65-AE63A2ED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03" y="2736012"/>
            <a:ext cx="610379" cy="6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EF4995-6802-4DA2-8089-C0BB8BEBC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33" y="2736012"/>
            <a:ext cx="493016" cy="6657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2288F9-6713-4EA9-95B8-10E310AA8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836" y="2805365"/>
            <a:ext cx="646984" cy="596412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EADD78A-423F-48D4-8DD1-1B73B8937A91}"/>
              </a:ext>
            </a:extLst>
          </p:cNvPr>
          <p:cNvCxnSpPr/>
          <p:nvPr/>
        </p:nvCxnSpPr>
        <p:spPr>
          <a:xfrm>
            <a:off x="4724411" y="4591280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DEA5740-99EB-43C2-81E0-AB6316252A23}"/>
              </a:ext>
            </a:extLst>
          </p:cNvPr>
          <p:cNvCxnSpPr/>
          <p:nvPr/>
        </p:nvCxnSpPr>
        <p:spPr>
          <a:xfrm>
            <a:off x="6417286" y="4591279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35C7CDC-185B-4F03-97A7-B5BA66DC9E78}"/>
              </a:ext>
            </a:extLst>
          </p:cNvPr>
          <p:cNvCxnSpPr/>
          <p:nvPr/>
        </p:nvCxnSpPr>
        <p:spPr>
          <a:xfrm>
            <a:off x="8075539" y="4591279"/>
            <a:ext cx="1013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807B8684-B796-416F-A204-279FC5BB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990" y="4284727"/>
            <a:ext cx="493016" cy="66576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559E9CA-2B39-4131-BA89-543BEA7FC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793" y="4354080"/>
            <a:ext cx="646984" cy="596412"/>
          </a:xfrm>
          <a:prstGeom prst="rect">
            <a:avLst/>
          </a:prstGeom>
        </p:spPr>
      </p:pic>
      <p:pic>
        <p:nvPicPr>
          <p:cNvPr id="1038" name="Picture 14" descr="Tram Station Icons - Download Free Vector Icons | Noun Project">
            <a:extLst>
              <a:ext uri="{FF2B5EF4-FFF2-40B4-BE49-F238E27FC236}">
                <a16:creationId xmlns:a16="http://schemas.microsoft.com/office/drawing/2014/main" id="{0C376B63-6259-4E87-883B-4BAA42A0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65" y="4267787"/>
            <a:ext cx="646984" cy="6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Tram Station Icons - Download Free Vector Icons | Noun Project">
            <a:extLst>
              <a:ext uri="{FF2B5EF4-FFF2-40B4-BE49-F238E27FC236}">
                <a16:creationId xmlns:a16="http://schemas.microsoft.com/office/drawing/2014/main" id="{B1C8B412-9D73-4576-B0C7-60AB1956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76" y="4261510"/>
            <a:ext cx="646984" cy="6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4224FC-E9E8-45F5-9603-E55CA0DA3F0B}"/>
              </a:ext>
            </a:extLst>
          </p:cNvPr>
          <p:cNvCxnSpPr>
            <a:cxnSpLocks/>
          </p:cNvCxnSpPr>
          <p:nvPr/>
        </p:nvCxnSpPr>
        <p:spPr>
          <a:xfrm flipV="1">
            <a:off x="2242751" y="5573049"/>
            <a:ext cx="9111049" cy="245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A702E52-FD37-430D-9015-5A71DBE948FE}"/>
              </a:ext>
            </a:extLst>
          </p:cNvPr>
          <p:cNvSpPr txBox="1"/>
          <p:nvPr/>
        </p:nvSpPr>
        <p:spPr>
          <a:xfrm>
            <a:off x="10571204" y="5807676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6A3549C9-FA9C-4288-8A1A-EAE59B09804C}"/>
              </a:ext>
            </a:extLst>
          </p:cNvPr>
          <p:cNvSpPr/>
          <p:nvPr/>
        </p:nvSpPr>
        <p:spPr>
          <a:xfrm>
            <a:off x="4769676" y="2990344"/>
            <a:ext cx="778559" cy="8724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51DABA-6028-4872-9E2B-DE464CCAD509}"/>
              </a:ext>
            </a:extLst>
          </p:cNvPr>
          <p:cNvSpPr txBox="1"/>
          <p:nvPr/>
        </p:nvSpPr>
        <p:spPr>
          <a:xfrm>
            <a:off x="10571204" y="4297335"/>
            <a:ext cx="106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95%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887393-BDA4-4D4D-9A06-54E0B6E3DEFB}"/>
              </a:ext>
            </a:extLst>
          </p:cNvPr>
          <p:cNvSpPr txBox="1"/>
          <p:nvPr/>
        </p:nvSpPr>
        <p:spPr>
          <a:xfrm>
            <a:off x="10509424" y="2972802"/>
            <a:ext cx="106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50%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89A9-B238-45D7-B27D-EC217DF5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journey planner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4D02B-7519-46E2-BE95-3877BC9A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Planning strategy :</a:t>
            </a:r>
          </a:p>
          <a:p>
            <a:pPr marL="0" indent="0">
              <a:buNone/>
            </a:pPr>
            <a:r>
              <a:rPr lang="en-US" altLang="zh-CN" dirty="0"/>
              <a:t>	1. leave as late as possible </a:t>
            </a:r>
          </a:p>
          <a:p>
            <a:pPr marL="0" indent="0">
              <a:buNone/>
            </a:pPr>
            <a:r>
              <a:rPr lang="en-US" altLang="zh-CN" dirty="0"/>
              <a:t>	2. find the least risky route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Advantages:</a:t>
            </a:r>
          </a:p>
          <a:p>
            <a:pPr marL="0" indent="0">
              <a:buNone/>
            </a:pPr>
            <a:r>
              <a:rPr lang="en-US" altLang="zh-CN" dirty="0"/>
              <a:t>	1. fast and efficient route planning algorithm</a:t>
            </a:r>
          </a:p>
          <a:p>
            <a:pPr marL="0" indent="0">
              <a:buNone/>
            </a:pPr>
            <a:r>
              <a:rPr lang="en-US" altLang="zh-CN" dirty="0"/>
              <a:t>	2. predictive model from </a:t>
            </a:r>
            <a:r>
              <a:rPr lang="en-US" altLang="zh-CN" dirty="0" err="1"/>
              <a:t>sbb</a:t>
            </a:r>
            <a:r>
              <a:rPr lang="en-US" altLang="zh-CN" dirty="0"/>
              <a:t> delay history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51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E20728-9131-4E58-A49A-23BF9F4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27" y="2675341"/>
            <a:ext cx="10515600" cy="1325563"/>
          </a:xfrm>
        </p:spPr>
        <p:txBody>
          <a:bodyPr/>
          <a:lstStyle/>
          <a:p>
            <a:r>
              <a:rPr lang="en-US" altLang="zh-CN" dirty="0"/>
              <a:t>Route planning algorithm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77E2D8-64A7-4AEC-8B30-E3FBB6E1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96" y="1638534"/>
            <a:ext cx="939891" cy="93989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CDEB7BF-340C-4FCB-9874-E1B385ADDE14}"/>
              </a:ext>
            </a:extLst>
          </p:cNvPr>
          <p:cNvGrpSpPr/>
          <p:nvPr/>
        </p:nvGrpSpPr>
        <p:grpSpPr>
          <a:xfrm>
            <a:off x="220548" y="2425454"/>
            <a:ext cx="3956207" cy="400110"/>
            <a:chOff x="1748901" y="3222287"/>
            <a:chExt cx="3956207" cy="40011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8D9A111-A9F6-4303-98CC-148EE3F9627D}"/>
                </a:ext>
              </a:extLst>
            </p:cNvPr>
            <p:cNvCxnSpPr>
              <a:cxnSpLocks/>
            </p:cNvCxnSpPr>
            <p:nvPr/>
          </p:nvCxnSpPr>
          <p:spPr>
            <a:xfrm>
              <a:off x="2188946" y="3422342"/>
              <a:ext cx="2956264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A67887-08A2-4DAD-911B-EC167A9DB4B7}"/>
                </a:ext>
              </a:extLst>
            </p:cNvPr>
            <p:cNvSpPr txBox="1"/>
            <p:nvPr/>
          </p:nvSpPr>
          <p:spPr>
            <a:xfrm>
              <a:off x="1748901" y="322228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58520B-9EBF-4398-A6BC-13700E34D5BF}"/>
                </a:ext>
              </a:extLst>
            </p:cNvPr>
            <p:cNvSpPr txBox="1"/>
            <p:nvPr/>
          </p:nvSpPr>
          <p:spPr>
            <a:xfrm>
              <a:off x="5328082" y="322228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EA4B3FF-299B-4719-A87E-D73C972201E7}"/>
                </a:ext>
              </a:extLst>
            </p:cNvPr>
            <p:cNvSpPr/>
            <p:nvPr/>
          </p:nvSpPr>
          <p:spPr>
            <a:xfrm>
              <a:off x="2101597" y="3334428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6C73B88-6F30-4C04-83B6-338013854EA4}"/>
                </a:ext>
              </a:extLst>
            </p:cNvPr>
            <p:cNvSpPr/>
            <p:nvPr/>
          </p:nvSpPr>
          <p:spPr>
            <a:xfrm>
              <a:off x="5073210" y="3328174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06C17F-E84E-4766-A078-20B678B5826E}"/>
              </a:ext>
            </a:extLst>
          </p:cNvPr>
          <p:cNvGrpSpPr/>
          <p:nvPr/>
        </p:nvGrpSpPr>
        <p:grpSpPr>
          <a:xfrm>
            <a:off x="220548" y="4294502"/>
            <a:ext cx="3956207" cy="400110"/>
            <a:chOff x="1748901" y="3222287"/>
            <a:chExt cx="3956207" cy="40011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ED25FD3-18F2-4843-90F0-1847E481264D}"/>
                </a:ext>
              </a:extLst>
            </p:cNvPr>
            <p:cNvCxnSpPr>
              <a:cxnSpLocks/>
            </p:cNvCxnSpPr>
            <p:nvPr/>
          </p:nvCxnSpPr>
          <p:spPr>
            <a:xfrm>
              <a:off x="2188946" y="3422342"/>
              <a:ext cx="2956264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D21316D-5C3B-47B7-B04B-E776FAEF77BB}"/>
                </a:ext>
              </a:extLst>
            </p:cNvPr>
            <p:cNvSpPr txBox="1"/>
            <p:nvPr/>
          </p:nvSpPr>
          <p:spPr>
            <a:xfrm>
              <a:off x="1748901" y="322228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D58371-18C4-42F3-81BD-1E2BA69A2428}"/>
                </a:ext>
              </a:extLst>
            </p:cNvPr>
            <p:cNvSpPr txBox="1"/>
            <p:nvPr/>
          </p:nvSpPr>
          <p:spPr>
            <a:xfrm>
              <a:off x="5328082" y="322228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5AC75A3-E91D-4370-BC6D-F8B558AA07FA}"/>
                </a:ext>
              </a:extLst>
            </p:cNvPr>
            <p:cNvSpPr/>
            <p:nvPr/>
          </p:nvSpPr>
          <p:spPr>
            <a:xfrm>
              <a:off x="2101597" y="3334428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3B10AEA-6692-467A-A1CD-4C3E6DCB00D7}"/>
                </a:ext>
              </a:extLst>
            </p:cNvPr>
            <p:cNvSpPr/>
            <p:nvPr/>
          </p:nvSpPr>
          <p:spPr>
            <a:xfrm>
              <a:off x="5073210" y="3328174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440C0BE-F828-4B65-AF8C-9BF11B10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05" y="3560176"/>
            <a:ext cx="831211" cy="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616DB5-544C-48CA-B8FE-5C6D1D06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02" y="1771214"/>
            <a:ext cx="939891" cy="93989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AFDCFF70-5A23-4630-8D0E-70E823A2F397}"/>
              </a:ext>
            </a:extLst>
          </p:cNvPr>
          <p:cNvGrpSpPr/>
          <p:nvPr/>
        </p:nvGrpSpPr>
        <p:grpSpPr>
          <a:xfrm>
            <a:off x="66491" y="2688937"/>
            <a:ext cx="2973956" cy="422278"/>
            <a:chOff x="1748901" y="3200119"/>
            <a:chExt cx="2973956" cy="42227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872C61D-9217-4B99-903C-92935FA9743C}"/>
                </a:ext>
              </a:extLst>
            </p:cNvPr>
            <p:cNvCxnSpPr>
              <a:cxnSpLocks/>
            </p:cNvCxnSpPr>
            <p:nvPr/>
          </p:nvCxnSpPr>
          <p:spPr>
            <a:xfrm>
              <a:off x="2188946" y="3422342"/>
              <a:ext cx="2052000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39E8967-103D-4AE8-B493-D32B838C1D69}"/>
                </a:ext>
              </a:extLst>
            </p:cNvPr>
            <p:cNvSpPr txBox="1"/>
            <p:nvPr/>
          </p:nvSpPr>
          <p:spPr>
            <a:xfrm>
              <a:off x="1748901" y="322228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086DE7E-416F-48F5-AD36-13B64010341E}"/>
                </a:ext>
              </a:extLst>
            </p:cNvPr>
            <p:cNvSpPr txBox="1"/>
            <p:nvPr/>
          </p:nvSpPr>
          <p:spPr>
            <a:xfrm>
              <a:off x="4345831" y="3200119"/>
              <a:ext cx="377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D005412-660E-442B-89E9-BDFF3E7F47BA}"/>
                </a:ext>
              </a:extLst>
            </p:cNvPr>
            <p:cNvSpPr/>
            <p:nvPr/>
          </p:nvSpPr>
          <p:spPr>
            <a:xfrm>
              <a:off x="2101597" y="3334428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2A3746D-D902-4435-B628-A04E78899339}"/>
                </a:ext>
              </a:extLst>
            </p:cNvPr>
            <p:cNvSpPr/>
            <p:nvPr/>
          </p:nvSpPr>
          <p:spPr>
            <a:xfrm>
              <a:off x="4171873" y="3328174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99DBC6-6D40-416F-8587-94B8F5999D82}"/>
              </a:ext>
            </a:extLst>
          </p:cNvPr>
          <p:cNvGrpSpPr/>
          <p:nvPr/>
        </p:nvGrpSpPr>
        <p:grpSpPr>
          <a:xfrm>
            <a:off x="6564" y="4273780"/>
            <a:ext cx="2965158" cy="400110"/>
            <a:chOff x="1748901" y="3222287"/>
            <a:chExt cx="2965158" cy="40011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7832559-68C6-40CB-9A79-BE08858F778F}"/>
                </a:ext>
              </a:extLst>
            </p:cNvPr>
            <p:cNvCxnSpPr>
              <a:cxnSpLocks/>
            </p:cNvCxnSpPr>
            <p:nvPr/>
          </p:nvCxnSpPr>
          <p:spPr>
            <a:xfrm>
              <a:off x="2188946" y="3422342"/>
              <a:ext cx="2052000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77BBD3F-F781-4A2C-A61B-DF4034401FFF}"/>
                </a:ext>
              </a:extLst>
            </p:cNvPr>
            <p:cNvSpPr txBox="1"/>
            <p:nvPr/>
          </p:nvSpPr>
          <p:spPr>
            <a:xfrm>
              <a:off x="1748901" y="322228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49FF99C-A1BC-4A7B-945D-0F9ADF90EC4F}"/>
                </a:ext>
              </a:extLst>
            </p:cNvPr>
            <p:cNvSpPr txBox="1"/>
            <p:nvPr/>
          </p:nvSpPr>
          <p:spPr>
            <a:xfrm>
              <a:off x="4337033" y="322228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27FBA5D-234B-4D95-986E-1F846B37F055}"/>
                </a:ext>
              </a:extLst>
            </p:cNvPr>
            <p:cNvSpPr/>
            <p:nvPr/>
          </p:nvSpPr>
          <p:spPr>
            <a:xfrm>
              <a:off x="2101597" y="3334428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458427B-E1F5-4066-A410-816DE6B9FEDF}"/>
                </a:ext>
              </a:extLst>
            </p:cNvPr>
            <p:cNvSpPr/>
            <p:nvPr/>
          </p:nvSpPr>
          <p:spPr>
            <a:xfrm>
              <a:off x="4184936" y="3328174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C527D87E-8BC0-4B86-82D4-D6E8540D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291" y="1380820"/>
            <a:ext cx="9167609" cy="2317301"/>
          </a:xfrm>
        </p:spPr>
        <p:txBody>
          <a:bodyPr/>
          <a:lstStyle/>
          <a:p>
            <a:r>
              <a:rPr lang="en-US" altLang="zh-CN" b="1" dirty="0"/>
              <a:t>Search algorithm without time limit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all_simple_path</a:t>
            </a:r>
            <a:r>
              <a:rPr lang="en-US" altLang="zh-CN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Search depth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/>
              <a:t>Maximum number of transfer  </a:t>
            </a:r>
          </a:p>
          <a:p>
            <a:endParaRPr lang="en-US" altLang="zh-CN" b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61EF8EA-5FFA-4307-B939-17DE734CA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03" y="3442568"/>
            <a:ext cx="831211" cy="831211"/>
          </a:xfrm>
          <a:prstGeom prst="rect">
            <a:avLst/>
          </a:prstGeom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92DD656B-4FF8-439C-A6E5-97F745850C86}"/>
              </a:ext>
            </a:extLst>
          </p:cNvPr>
          <p:cNvSpPr txBox="1">
            <a:spLocks/>
          </p:cNvSpPr>
          <p:nvPr/>
        </p:nvSpPr>
        <p:spPr>
          <a:xfrm>
            <a:off x="131532" y="243775"/>
            <a:ext cx="10515600" cy="132556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Find path 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9F86250-F06A-4404-8F4D-01F4FB1D208C}"/>
              </a:ext>
            </a:extLst>
          </p:cNvPr>
          <p:cNvGrpSpPr/>
          <p:nvPr/>
        </p:nvGrpSpPr>
        <p:grpSpPr>
          <a:xfrm>
            <a:off x="3828560" y="3927952"/>
            <a:ext cx="5078327" cy="964570"/>
            <a:chOff x="3749307" y="3959396"/>
            <a:chExt cx="5078327" cy="964570"/>
          </a:xfrm>
        </p:grpSpPr>
        <p:pic>
          <p:nvPicPr>
            <p:cNvPr id="9" name="图片 8" descr="图标&#10;&#10;描述已自动生成">
              <a:extLst>
                <a:ext uri="{FF2B5EF4-FFF2-40B4-BE49-F238E27FC236}">
                  <a16:creationId xmlns:a16="http://schemas.microsoft.com/office/drawing/2014/main" id="{6A82767A-B7CD-40B5-A793-E136EF0DC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15" y="3959396"/>
              <a:ext cx="766751" cy="766751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D14FCF-71C5-4685-9899-F9C00985AECE}"/>
                </a:ext>
              </a:extLst>
            </p:cNvPr>
            <p:cNvSpPr txBox="1"/>
            <p:nvPr/>
          </p:nvSpPr>
          <p:spPr>
            <a:xfrm>
              <a:off x="3749307" y="4049559"/>
              <a:ext cx="5078327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/>
                <a:t>Too small 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	Better routes may not be selected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2D7AB5A-A843-48B4-977E-4630029F2992}"/>
              </a:ext>
            </a:extLst>
          </p:cNvPr>
          <p:cNvGrpSpPr/>
          <p:nvPr/>
        </p:nvGrpSpPr>
        <p:grpSpPr>
          <a:xfrm>
            <a:off x="3795107" y="4982685"/>
            <a:ext cx="7726159" cy="904118"/>
            <a:chOff x="4204570" y="5062279"/>
            <a:chExt cx="7602315" cy="904118"/>
          </a:xfrm>
        </p:grpSpPr>
        <p:pic>
          <p:nvPicPr>
            <p:cNvPr id="11" name="图片 10" descr="图标&#10;&#10;描述已自动生成">
              <a:extLst>
                <a:ext uri="{FF2B5EF4-FFF2-40B4-BE49-F238E27FC236}">
                  <a16:creationId xmlns:a16="http://schemas.microsoft.com/office/drawing/2014/main" id="{1D496942-AF93-49AE-B1FD-08589A799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239" y="5062279"/>
              <a:ext cx="725077" cy="7250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84DF0A6-2137-4449-AB98-B8EA074B7962}"/>
                </a:ext>
              </a:extLst>
            </p:cNvPr>
            <p:cNvSpPr txBox="1"/>
            <p:nvPr/>
          </p:nvSpPr>
          <p:spPr>
            <a:xfrm>
              <a:off x="4204570" y="5091990"/>
              <a:ext cx="7602315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/>
                <a:t> </a:t>
              </a:r>
              <a:r>
                <a:rPr lang="en-US" altLang="zh-CN" b="1" dirty="0"/>
                <a:t>Too big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	 Useless paths &amp; High Computational Complexity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9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内容占位符 39">
            <a:extLst>
              <a:ext uri="{FF2B5EF4-FFF2-40B4-BE49-F238E27FC236}">
                <a16:creationId xmlns:a16="http://schemas.microsoft.com/office/drawing/2014/main" id="{4E8659BC-11BB-4017-A0E2-9ECDAFF5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76" y="2102798"/>
            <a:ext cx="734299" cy="734299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875AB2B6-CD02-4F89-B06D-FEA7D88BF7D6}"/>
              </a:ext>
            </a:extLst>
          </p:cNvPr>
          <p:cNvGrpSpPr/>
          <p:nvPr/>
        </p:nvGrpSpPr>
        <p:grpSpPr>
          <a:xfrm>
            <a:off x="1234794" y="2458331"/>
            <a:ext cx="2730410" cy="1185970"/>
            <a:chOff x="704116" y="2548136"/>
            <a:chExt cx="2730410" cy="118597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A14F587-09C1-453D-9C89-667F66FE5986}"/>
                </a:ext>
              </a:extLst>
            </p:cNvPr>
            <p:cNvGrpSpPr/>
            <p:nvPr/>
          </p:nvGrpSpPr>
          <p:grpSpPr>
            <a:xfrm>
              <a:off x="704116" y="2548136"/>
              <a:ext cx="2730410" cy="607579"/>
              <a:chOff x="704116" y="2548136"/>
              <a:chExt cx="2730410" cy="607579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C74FE37-B68F-4624-8687-919EBC047D60}"/>
                  </a:ext>
                </a:extLst>
              </p:cNvPr>
              <p:cNvSpPr txBox="1"/>
              <p:nvPr/>
            </p:nvSpPr>
            <p:spPr>
              <a:xfrm>
                <a:off x="3083542" y="2548136"/>
                <a:ext cx="35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zh-CN" altLang="en-US" sz="2400" b="1" dirty="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107E6426-CABC-45B1-9528-0360516AAF54}"/>
                  </a:ext>
                </a:extLst>
              </p:cNvPr>
              <p:cNvGrpSpPr/>
              <p:nvPr/>
            </p:nvGrpSpPr>
            <p:grpSpPr>
              <a:xfrm>
                <a:off x="704116" y="2550337"/>
                <a:ext cx="2671466" cy="605378"/>
                <a:chOff x="704116" y="2550337"/>
                <a:chExt cx="2671466" cy="605378"/>
              </a:xfrm>
            </p:grpSpPr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50BBCE4-E2F0-4FAC-97C3-793ACCEB92A6}"/>
                    </a:ext>
                  </a:extLst>
                </p:cNvPr>
                <p:cNvSpPr txBox="1"/>
                <p:nvPr/>
              </p:nvSpPr>
              <p:spPr>
                <a:xfrm>
                  <a:off x="704116" y="2550337"/>
                  <a:ext cx="2886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A</a:t>
                  </a:r>
                  <a:endParaRPr lang="zh-CN" altLang="en-US" sz="2400" b="1" dirty="0"/>
                </a:p>
              </p:txBody>
            </p: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7DF0F0B3-91D6-437D-846D-D7A66ECCE6EF}"/>
                    </a:ext>
                  </a:extLst>
                </p:cNvPr>
                <p:cNvGrpSpPr/>
                <p:nvPr/>
              </p:nvGrpSpPr>
              <p:grpSpPr>
                <a:xfrm>
                  <a:off x="805201" y="2950182"/>
                  <a:ext cx="2570381" cy="205533"/>
                  <a:chOff x="805201" y="2950182"/>
                  <a:chExt cx="2570381" cy="205533"/>
                </a:xfrm>
              </p:grpSpPr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7F551ECD-DC46-4981-8C3F-6E2CA8F1D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0292" y="3052171"/>
                    <a:ext cx="2322796" cy="0"/>
                  </a:xfrm>
                  <a:prstGeom prst="line">
                    <a:avLst/>
                  </a:prstGeom>
                  <a:ln w="508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8D972B77-46C3-4834-B221-9BA38121A439}"/>
                      </a:ext>
                    </a:extLst>
                  </p:cNvPr>
                  <p:cNvSpPr/>
                  <p:nvPr/>
                </p:nvSpPr>
                <p:spPr>
                  <a:xfrm>
                    <a:off x="805201" y="2975715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A73929C6-EC75-41D8-B429-623B495DD5AF}"/>
                      </a:ext>
                    </a:extLst>
                  </p:cNvPr>
                  <p:cNvSpPr/>
                  <p:nvPr/>
                </p:nvSpPr>
                <p:spPr>
                  <a:xfrm>
                    <a:off x="3195582" y="2950182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164EB28-CAFB-4C77-840F-F2298EA58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01" y="3236920"/>
              <a:ext cx="107645" cy="49718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9BD8A961-3CBE-476D-925D-36D0FEE0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9" y="292643"/>
            <a:ext cx="8272923" cy="11516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Select route given arrive time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7515B78-399C-4054-B965-FF1BCD488777}"/>
              </a:ext>
            </a:extLst>
          </p:cNvPr>
          <p:cNvSpPr txBox="1"/>
          <p:nvPr/>
        </p:nvSpPr>
        <p:spPr>
          <a:xfrm>
            <a:off x="170859" y="1407629"/>
            <a:ext cx="3462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Backtrace</a:t>
            </a:r>
            <a:r>
              <a:rPr lang="en-US" altLang="zh-CN" sz="2800" b="1" dirty="0"/>
              <a:t> method</a:t>
            </a:r>
            <a:endParaRPr lang="zh-CN" altLang="en-US" sz="28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4ABD4F1-A3B2-4FCD-948F-5E84F63FB280}"/>
              </a:ext>
            </a:extLst>
          </p:cNvPr>
          <p:cNvSpPr txBox="1"/>
          <p:nvPr/>
        </p:nvSpPr>
        <p:spPr>
          <a:xfrm>
            <a:off x="448528" y="3861321"/>
            <a:ext cx="232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Arrival stop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F2207CF-8555-4E55-86CE-A79FE47805BB}"/>
              </a:ext>
            </a:extLst>
          </p:cNvPr>
          <p:cNvGrpSpPr/>
          <p:nvPr/>
        </p:nvGrpSpPr>
        <p:grpSpPr>
          <a:xfrm>
            <a:off x="3614220" y="3570470"/>
            <a:ext cx="2863547" cy="1002977"/>
            <a:chOff x="3120440" y="3733115"/>
            <a:chExt cx="2863547" cy="100297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2BFBE60-9683-42B4-B437-450CDEE36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063" y="3733115"/>
              <a:ext cx="791057" cy="791057"/>
            </a:xfrm>
            <a:prstGeom prst="rect">
              <a:avLst/>
            </a:prstGeom>
          </p:spPr>
        </p:pic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8DA298A-A750-498B-BC01-A79D2B5F4279}"/>
                </a:ext>
              </a:extLst>
            </p:cNvPr>
            <p:cNvSpPr/>
            <p:nvPr/>
          </p:nvSpPr>
          <p:spPr>
            <a:xfrm>
              <a:off x="5672526" y="4535628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B6312FA-93D0-4071-8183-83B15C015CD7}"/>
                </a:ext>
              </a:extLst>
            </p:cNvPr>
            <p:cNvGrpSpPr/>
            <p:nvPr/>
          </p:nvGrpSpPr>
          <p:grpSpPr>
            <a:xfrm>
              <a:off x="3214639" y="4556092"/>
              <a:ext cx="2457887" cy="180000"/>
              <a:chOff x="1314249" y="3469193"/>
              <a:chExt cx="2457887" cy="180000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3AA5015-B1C6-4617-8539-D4B729BD8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9340" y="3545649"/>
                <a:ext cx="2322796" cy="0"/>
              </a:xfrm>
              <a:prstGeom prst="line">
                <a:avLst/>
              </a:prstGeom>
              <a:ln w="508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77986EE-6D50-44A3-89AD-CE9BEA106CC8}"/>
                  </a:ext>
                </a:extLst>
              </p:cNvPr>
              <p:cNvSpPr/>
              <p:nvPr/>
            </p:nvSpPr>
            <p:spPr>
              <a:xfrm>
                <a:off x="1314249" y="346919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638430E-F3CC-4E37-86EA-FF7D8DE83264}"/>
                </a:ext>
              </a:extLst>
            </p:cNvPr>
            <p:cNvSpPr txBox="1"/>
            <p:nvPr/>
          </p:nvSpPr>
          <p:spPr>
            <a:xfrm>
              <a:off x="3120440" y="4102455"/>
              <a:ext cx="368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D7F0889-318E-4ECA-A825-91A441BF1593}"/>
                </a:ext>
              </a:extLst>
            </p:cNvPr>
            <p:cNvSpPr txBox="1"/>
            <p:nvPr/>
          </p:nvSpPr>
          <p:spPr>
            <a:xfrm>
              <a:off x="5541064" y="4083172"/>
              <a:ext cx="442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01877CB-A88B-48CA-9308-897B55319287}"/>
              </a:ext>
            </a:extLst>
          </p:cNvPr>
          <p:cNvGrpSpPr/>
          <p:nvPr/>
        </p:nvGrpSpPr>
        <p:grpSpPr>
          <a:xfrm>
            <a:off x="314823" y="5363376"/>
            <a:ext cx="10678885" cy="895225"/>
            <a:chOff x="573328" y="5467571"/>
            <a:chExt cx="10678885" cy="89522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BB9C5DAB-A121-4811-82BD-3A2C6C60C441}"/>
                </a:ext>
              </a:extLst>
            </p:cNvPr>
            <p:cNvCxnSpPr>
              <a:cxnSpLocks/>
            </p:cNvCxnSpPr>
            <p:nvPr/>
          </p:nvCxnSpPr>
          <p:spPr>
            <a:xfrm>
              <a:off x="877809" y="5467571"/>
              <a:ext cx="10374404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59C875A-B967-4343-851C-2E0CC16D0242}"/>
                </a:ext>
              </a:extLst>
            </p:cNvPr>
            <p:cNvSpPr txBox="1"/>
            <p:nvPr/>
          </p:nvSpPr>
          <p:spPr>
            <a:xfrm>
              <a:off x="4459150" y="5528554"/>
              <a:ext cx="2726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Backtrace</a:t>
              </a:r>
              <a:r>
                <a:rPr lang="en-US" altLang="zh-CN" sz="2400" b="1" dirty="0"/>
                <a:t> Time </a:t>
              </a:r>
              <a:endParaRPr lang="zh-CN" altLang="en-US" sz="2400" b="1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7B02093-C0F4-4921-ADB2-4AD9B0A7E12E}"/>
                </a:ext>
              </a:extLst>
            </p:cNvPr>
            <p:cNvSpPr txBox="1"/>
            <p:nvPr/>
          </p:nvSpPr>
          <p:spPr>
            <a:xfrm>
              <a:off x="573328" y="5901131"/>
              <a:ext cx="2322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Arrival time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CA6737D-075B-449F-993C-8FB96261A826}"/>
                </a:ext>
              </a:extLst>
            </p:cNvPr>
            <p:cNvSpPr txBox="1"/>
            <p:nvPr/>
          </p:nvSpPr>
          <p:spPr>
            <a:xfrm>
              <a:off x="7874801" y="5901130"/>
              <a:ext cx="2543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Departure time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CA55BA1C-401F-4B06-885C-4616771E458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817" y="5467571"/>
              <a:ext cx="0" cy="3359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36DDA1FE-6452-4136-9D16-2F04409F6A0D}"/>
                </a:ext>
              </a:extLst>
            </p:cNvPr>
            <p:cNvCxnSpPr>
              <a:cxnSpLocks/>
            </p:cNvCxnSpPr>
            <p:nvPr/>
          </p:nvCxnSpPr>
          <p:spPr>
            <a:xfrm>
              <a:off x="8976809" y="5467571"/>
              <a:ext cx="0" cy="373193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D295439-59F9-4782-9D8D-5EDA0975714A}"/>
              </a:ext>
            </a:extLst>
          </p:cNvPr>
          <p:cNvGrpSpPr/>
          <p:nvPr/>
        </p:nvGrpSpPr>
        <p:grpSpPr>
          <a:xfrm>
            <a:off x="3734025" y="2126078"/>
            <a:ext cx="1220134" cy="914299"/>
            <a:chOff x="3739334" y="2247305"/>
            <a:chExt cx="1220134" cy="91429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6E45ED0-1CBD-46A4-812F-8A7E66DE9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751" y="2247305"/>
              <a:ext cx="734299" cy="734299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63BAA2A-7242-4BAD-BB61-2D47C1C83950}"/>
                </a:ext>
              </a:extLst>
            </p:cNvPr>
            <p:cNvGrpSpPr/>
            <p:nvPr/>
          </p:nvGrpSpPr>
          <p:grpSpPr>
            <a:xfrm>
              <a:off x="3858843" y="2976308"/>
              <a:ext cx="1100625" cy="180000"/>
              <a:chOff x="4676995" y="3399414"/>
              <a:chExt cx="1100625" cy="180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7D1D5466-E2A0-4463-A704-24EA98B7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995" y="3502958"/>
                <a:ext cx="1080000" cy="0"/>
              </a:xfrm>
              <a:prstGeom prst="line">
                <a:avLst/>
              </a:prstGeom>
              <a:ln w="50800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2CA38102-1331-40CD-A820-154111EDAB7E}"/>
                  </a:ext>
                </a:extLst>
              </p:cNvPr>
              <p:cNvSpPr/>
              <p:nvPr/>
            </p:nvSpPr>
            <p:spPr>
              <a:xfrm>
                <a:off x="5597620" y="339941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AB7B98E1-5F1F-4BE1-BD8C-88334311ACDC}"/>
                </a:ext>
              </a:extLst>
            </p:cNvPr>
            <p:cNvSpPr txBox="1"/>
            <p:nvPr/>
          </p:nvSpPr>
          <p:spPr>
            <a:xfrm>
              <a:off x="4663392" y="2571651"/>
              <a:ext cx="291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52CA87E-9827-4802-8349-38C783C93342}"/>
                </a:ext>
              </a:extLst>
            </p:cNvPr>
            <p:cNvSpPr/>
            <p:nvPr/>
          </p:nvSpPr>
          <p:spPr>
            <a:xfrm>
              <a:off x="3739334" y="2981604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435097E-B9FB-4AE1-9A8B-3410C0B0F523}"/>
              </a:ext>
            </a:extLst>
          </p:cNvPr>
          <p:cNvGrpSpPr/>
          <p:nvPr/>
        </p:nvGrpSpPr>
        <p:grpSpPr>
          <a:xfrm>
            <a:off x="4892082" y="2121065"/>
            <a:ext cx="6314986" cy="1746500"/>
            <a:chOff x="4394599" y="2216747"/>
            <a:chExt cx="6314986" cy="1746500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3836E00-B547-4722-9665-B86509B9A65F}"/>
                </a:ext>
              </a:extLst>
            </p:cNvPr>
            <p:cNvSpPr txBox="1"/>
            <p:nvPr/>
          </p:nvSpPr>
          <p:spPr>
            <a:xfrm>
              <a:off x="7946299" y="3501582"/>
              <a:ext cx="276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Departure stop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50C9F62A-F430-4D31-ABED-1C2F2B3054F0}"/>
                </a:ext>
              </a:extLst>
            </p:cNvPr>
            <p:cNvCxnSpPr>
              <a:cxnSpLocks/>
            </p:cNvCxnSpPr>
            <p:nvPr/>
          </p:nvCxnSpPr>
          <p:spPr>
            <a:xfrm>
              <a:off x="8338185" y="3178290"/>
              <a:ext cx="412370" cy="41997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EA7973C2-A29F-447F-BEA0-5392910C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149" y="2216747"/>
              <a:ext cx="783772" cy="783772"/>
            </a:xfrm>
            <a:prstGeom prst="rect">
              <a:avLst/>
            </a:prstGeom>
          </p:spPr>
        </p:pic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0A53D9-239D-46D5-88D1-03251B88C001}"/>
                </a:ext>
              </a:extLst>
            </p:cNvPr>
            <p:cNvSpPr/>
            <p:nvPr/>
          </p:nvSpPr>
          <p:spPr>
            <a:xfrm>
              <a:off x="8058793" y="2974324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9200D92-45DE-45FF-96F1-4F58ED4A97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4599" y="3051392"/>
              <a:ext cx="3744000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88F7CF9-67BA-4B6B-91F8-57048E85D74F}"/>
                </a:ext>
              </a:extLst>
            </p:cNvPr>
            <p:cNvSpPr txBox="1"/>
            <p:nvPr/>
          </p:nvSpPr>
          <p:spPr>
            <a:xfrm>
              <a:off x="7946299" y="2538854"/>
              <a:ext cx="783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E40FD5C-17DF-4DB5-8D74-0D563E2C7E1A}"/>
              </a:ext>
            </a:extLst>
          </p:cNvPr>
          <p:cNvGrpSpPr/>
          <p:nvPr/>
        </p:nvGrpSpPr>
        <p:grpSpPr>
          <a:xfrm>
            <a:off x="6164711" y="3562096"/>
            <a:ext cx="3101122" cy="996871"/>
            <a:chOff x="6437086" y="3824472"/>
            <a:chExt cx="3101122" cy="996871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D4C2FD1-B72F-47BE-8B23-A9D52D4E3E85}"/>
                </a:ext>
              </a:extLst>
            </p:cNvPr>
            <p:cNvSpPr/>
            <p:nvPr/>
          </p:nvSpPr>
          <p:spPr>
            <a:xfrm>
              <a:off x="8886809" y="4641343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14BD479-7A3B-4367-A61F-276E71DF45BE}"/>
                </a:ext>
              </a:extLst>
            </p:cNvPr>
            <p:cNvCxnSpPr>
              <a:cxnSpLocks/>
            </p:cNvCxnSpPr>
            <p:nvPr/>
          </p:nvCxnSpPr>
          <p:spPr>
            <a:xfrm>
              <a:off x="6564013" y="4731343"/>
              <a:ext cx="2322796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3" name="内容占位符 39">
              <a:extLst>
                <a:ext uri="{FF2B5EF4-FFF2-40B4-BE49-F238E27FC236}">
                  <a16:creationId xmlns:a16="http://schemas.microsoft.com/office/drawing/2014/main" id="{6365570B-8FDC-4871-8378-B02EF2D57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328" y="3824472"/>
              <a:ext cx="764165" cy="764165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23FE3E3-14F3-4A4B-BBD5-6C158C59AA95}"/>
                </a:ext>
              </a:extLst>
            </p:cNvPr>
            <p:cNvSpPr txBox="1"/>
            <p:nvPr/>
          </p:nvSpPr>
          <p:spPr>
            <a:xfrm>
              <a:off x="8754436" y="4176520"/>
              <a:ext cx="783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9EAAC0B-177F-49B9-A00A-F0BEC7459509}"/>
                </a:ext>
              </a:extLst>
            </p:cNvPr>
            <p:cNvSpPr/>
            <p:nvPr/>
          </p:nvSpPr>
          <p:spPr>
            <a:xfrm>
              <a:off x="6437086" y="4628176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3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989A-481C-44D3-AACC-A55B4494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C10EAE6-C196-4746-B391-4111D394B7DF}"/>
              </a:ext>
            </a:extLst>
          </p:cNvPr>
          <p:cNvSpPr txBox="1">
            <a:spLocks/>
          </p:cNvSpPr>
          <p:nvPr/>
        </p:nvSpPr>
        <p:spPr>
          <a:xfrm>
            <a:off x="280257" y="182461"/>
            <a:ext cx="5291729" cy="1151697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b="1" i="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Final route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8C8507-D0F6-49EF-A550-FEAAB7A6484C}"/>
              </a:ext>
            </a:extLst>
          </p:cNvPr>
          <p:cNvSpPr txBox="1"/>
          <p:nvPr/>
        </p:nvSpPr>
        <p:spPr>
          <a:xfrm>
            <a:off x="2390502" y="1484510"/>
            <a:ext cx="705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8530813 to 8503086 before 10:25:00"</a:t>
            </a:r>
          </a:p>
          <a:p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1891C4-C5D0-4179-976B-2A485699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48" y="2176605"/>
            <a:ext cx="6850652" cy="39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BFE0F-609A-4EC0-AA4A-D309689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ABD5A-DCAA-4803-9D47-F7914B32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Data: SBB data from 2018-2020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	Assumptions: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	1. Delay based on stops (based on 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stop_id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	2. Delay based on transport types (based on 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transport_type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	3. Delay may vary depends on different time periods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	    (morning, noon, afternoon)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4669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56ABC4"/>
      </a:accent1>
      <a:accent2>
        <a:srgbClr val="6A8ECF"/>
      </a:accent2>
      <a:accent3>
        <a:srgbClr val="8985D8"/>
      </a:accent3>
      <a:accent4>
        <a:srgbClr val="9A6ACF"/>
      </a:accent4>
      <a:accent5>
        <a:srgbClr val="CF85D8"/>
      </a:accent5>
      <a:accent6>
        <a:srgbClr val="CF6AB0"/>
      </a:accent6>
      <a:hlink>
        <a:srgbClr val="AC7464"/>
      </a:hlink>
      <a:folHlink>
        <a:srgbClr val="7F7F7F"/>
      </a:folHlink>
    </a:clrScheme>
    <a:fontScheme name="Custom 3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468</Words>
  <Application>Microsoft Office PowerPoint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Microsoft YaHei</vt:lpstr>
      <vt:lpstr>Arial</vt:lpstr>
      <vt:lpstr>Cambria Math</vt:lpstr>
      <vt:lpstr>Times New Roman</vt:lpstr>
      <vt:lpstr>BrushVTI</vt:lpstr>
      <vt:lpstr>Lab in Data Science </vt:lpstr>
      <vt:lpstr>Motivation</vt:lpstr>
      <vt:lpstr>Which one do you prefer?</vt:lpstr>
      <vt:lpstr>Robust journey planner</vt:lpstr>
      <vt:lpstr>Route planning algorithm</vt:lpstr>
      <vt:lpstr>PowerPoint 演示文稿</vt:lpstr>
      <vt:lpstr>Select route given arrive time</vt:lpstr>
      <vt:lpstr>  </vt:lpstr>
      <vt:lpstr>Delay Model</vt:lpstr>
      <vt:lpstr>Delay Distribution of Stops </vt:lpstr>
      <vt:lpstr>Delay Distribution of Transport Type </vt:lpstr>
      <vt:lpstr>Success Probability Calculation</vt:lpstr>
      <vt:lpstr>Success Probability Calculation</vt:lpstr>
      <vt:lpstr>Validation</vt:lpstr>
      <vt:lpstr>Visualization</vt:lpstr>
      <vt:lpstr>Further we can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 Data Science Final Project Robust Journey Planning</dc:title>
  <dc:creator>Shanci</dc:creator>
  <cp:lastModifiedBy>LuoRuizhi</cp:lastModifiedBy>
  <cp:revision>27</cp:revision>
  <dcterms:created xsi:type="dcterms:W3CDTF">2021-05-30T17:46:45Z</dcterms:created>
  <dcterms:modified xsi:type="dcterms:W3CDTF">2021-06-01T08:49:11Z</dcterms:modified>
</cp:coreProperties>
</file>