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3" r:id="rId3"/>
    <p:sldId id="294" r:id="rId4"/>
    <p:sldId id="295" r:id="rId5"/>
    <p:sldId id="274" r:id="rId6"/>
    <p:sldId id="316" r:id="rId7"/>
    <p:sldId id="317" r:id="rId8"/>
    <p:sldId id="319" r:id="rId9"/>
    <p:sldId id="320" r:id="rId10"/>
    <p:sldId id="321" r:id="rId11"/>
    <p:sldId id="292" r:id="rId12"/>
    <p:sldId id="322" r:id="rId13"/>
    <p:sldId id="323" r:id="rId14"/>
    <p:sldId id="324" r:id="rId15"/>
    <p:sldId id="325" r:id="rId16"/>
    <p:sldId id="326" r:id="rId17"/>
    <p:sldId id="328" r:id="rId18"/>
    <p:sldId id="32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F5F"/>
    <a:srgbClr val="987C4D"/>
    <a:srgbClr val="947D54"/>
    <a:srgbClr val="333333"/>
    <a:srgbClr val="CDC1B6"/>
    <a:srgbClr val="756B5F"/>
    <a:srgbClr val="5F5556"/>
    <a:srgbClr val="232380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07" d="100"/>
          <a:sy n="107" d="100"/>
        </p:scale>
        <p:origin x="-20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ìí ì¬ë¤ì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09" y="2043846"/>
            <a:ext cx="1826485" cy="182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8324" y="2695478"/>
            <a:ext cx="7548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악세서리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도매사이트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455167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2019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18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5" y="4002450"/>
            <a:ext cx="60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자바기반 </a:t>
            </a:r>
            <a:r>
              <a:rPr lang="ko-KR" altLang="en-US" b="1" dirty="0" err="1">
                <a:solidFill>
                  <a:srgbClr val="FFC000"/>
                </a:solidFill>
              </a:rPr>
              <a:t>하이브리드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>
                <a:solidFill>
                  <a:srgbClr val="FFC000"/>
                </a:solidFill>
              </a:rPr>
              <a:t>앱</a:t>
            </a:r>
            <a:r>
              <a:rPr lang="ko-KR" altLang="en-US" b="1" dirty="0">
                <a:solidFill>
                  <a:srgbClr val="FFC000"/>
                </a:solidFill>
              </a:rPr>
              <a:t> 개발자 양성과정 </a:t>
            </a:r>
            <a:r>
              <a:rPr lang="ko-KR" altLang="en-US" b="1" dirty="0" smtClean="0">
                <a:solidFill>
                  <a:srgbClr val="FFC000"/>
                </a:solidFill>
              </a:rPr>
              <a:t>강지</a:t>
            </a:r>
            <a:r>
              <a:rPr lang="ko-KR" altLang="en-US" b="1" dirty="0">
                <a:solidFill>
                  <a:srgbClr val="FFC000"/>
                </a:solidFill>
              </a:rPr>
              <a:t>훈</a:t>
            </a:r>
          </a:p>
        </p:txBody>
      </p:sp>
      <p:pic>
        <p:nvPicPr>
          <p:cNvPr id="1030" name="Picture 6" descr="ìí ì¬ë¤ì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6030">
            <a:off x="231469" y="4459533"/>
            <a:ext cx="2221915" cy="222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866363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276872"/>
            <a:ext cx="81369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 로그인 시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관리자모드로 전환 가능한 버튼을 통해 관리자모드로 진입할 수 있게 한다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전체회원의 목록을 확인할 수 있다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글쓰기와</a:t>
            </a:r>
            <a:r>
              <a:rPr lang="ko-KR" altLang="en-US" sz="2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QnA</a:t>
            </a:r>
            <a:r>
              <a:rPr lang="en-US" altLang="ko-KR" sz="2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답변은 은 관리자만이 글을 쓸 수 있다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23528" y="1772818"/>
            <a:ext cx="8280920" cy="2806959"/>
            <a:chOff x="323528" y="1772818"/>
            <a:chExt cx="8280920" cy="2806959"/>
          </a:xfrm>
        </p:grpSpPr>
        <p:grpSp>
          <p:nvGrpSpPr>
            <p:cNvPr id="21" name="그룹 20"/>
            <p:cNvGrpSpPr/>
            <p:nvPr/>
          </p:nvGrpSpPr>
          <p:grpSpPr>
            <a:xfrm>
              <a:off x="323528" y="1772818"/>
              <a:ext cx="8280920" cy="2637768"/>
              <a:chOff x="755576" y="1556794"/>
              <a:chExt cx="3438302" cy="2297411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1079612" y="1556794"/>
                <a:ext cx="1044116" cy="539390"/>
              </a:xfrm>
              <a:prstGeom prst="roundRect">
                <a:avLst/>
              </a:prstGeom>
              <a:solidFill>
                <a:srgbClr val="987C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  <a:cs typeface="Segoe UI Black" panose="020B0A02040204020203" pitchFamily="34" charset="0"/>
                  </a:rPr>
                  <a:t>고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  <a:cs typeface="Segoe UI Black" panose="020B0A02040204020203" pitchFamily="34" charset="0"/>
                  </a:rPr>
                  <a:t>객</a:t>
                </a:r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2941783" y="1556794"/>
                <a:ext cx="1044116" cy="539390"/>
              </a:xfrm>
              <a:prstGeom prst="roundRect">
                <a:avLst/>
              </a:prstGeom>
              <a:solidFill>
                <a:srgbClr val="987C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  <a:cs typeface="Segoe UI Black" panose="020B0A02040204020203" pitchFamily="34" charset="0"/>
                  </a:rPr>
                  <a:t>사용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  <a:cs typeface="Segoe UI Black" panose="020B0A02040204020203" pitchFamily="34" charset="0"/>
                  </a:rPr>
                  <a:t>자</a:t>
                </a:r>
                <a:endPara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1080939" y="2589023"/>
                <a:ext cx="864096" cy="539390"/>
              </a:xfrm>
              <a:prstGeom prst="roundRect">
                <a:avLst/>
              </a:prstGeom>
              <a:solidFill>
                <a:srgbClr val="987C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>
                    <a:solidFill>
                      <a:schemeClr val="bg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관리자</a:t>
                </a:r>
              </a:p>
            </p:txBody>
          </p:sp>
          <p:sp>
            <p:nvSpPr>
              <p:cNvPr id="9" name="오른쪽 화살표 8"/>
              <p:cNvSpPr/>
              <p:nvPr/>
            </p:nvSpPr>
            <p:spPr>
              <a:xfrm>
                <a:off x="2123728" y="1695016"/>
                <a:ext cx="781169" cy="401166"/>
              </a:xfrm>
              <a:prstGeom prst="rightArrow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회원가입</a:t>
                </a:r>
              </a:p>
            </p:txBody>
          </p:sp>
          <p:sp>
            <p:nvSpPr>
              <p:cNvPr id="10" name="덧셈 기호 9"/>
              <p:cNvSpPr/>
              <p:nvPr/>
            </p:nvSpPr>
            <p:spPr>
              <a:xfrm>
                <a:off x="2400207" y="2097863"/>
                <a:ext cx="262113" cy="335687"/>
              </a:xfrm>
              <a:prstGeom prst="mathPlus">
                <a:avLst/>
              </a:prstGeom>
              <a:solidFill>
                <a:srgbClr val="464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55576" y="2121242"/>
                <a:ext cx="1428607" cy="241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algn="ctr"/>
                <a:endParaRPr lang="ko-KR" altLang="en-US" sz="1200" b="1" dirty="0">
                  <a:solidFill>
                    <a:srgbClr val="464646"/>
                  </a:solidFill>
                  <a:latin typeface="+mn-ea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55776" y="2121242"/>
                <a:ext cx="1638102" cy="104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solidFill>
                      <a:srgbClr val="464646"/>
                    </a:solidFill>
                    <a:latin typeface="+mn-ea"/>
                  </a:rPr>
                  <a:t> </a:t>
                </a:r>
                <a:r>
                  <a:rPr lang="ko-KR" altLang="en-US" sz="1200" b="1" dirty="0" smtClean="0">
                    <a:solidFill>
                      <a:srgbClr val="464646"/>
                    </a:solidFill>
                    <a:latin typeface="+mn-ea"/>
                  </a:rPr>
                  <a:t>자유게시판 이용</a:t>
                </a:r>
                <a:endParaRPr lang="en-US" altLang="ko-KR" sz="1200" b="1" dirty="0" smtClean="0">
                  <a:solidFill>
                    <a:srgbClr val="464646"/>
                  </a:solidFill>
                  <a:latin typeface="+mn-ea"/>
                </a:endParaRPr>
              </a:p>
              <a:p>
                <a:pPr marL="285750"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464646"/>
                    </a:solidFill>
                    <a:latin typeface="+mn-ea"/>
                  </a:rPr>
                  <a:t> </a:t>
                </a:r>
                <a:r>
                  <a:rPr lang="ko-KR" altLang="en-US" sz="1200" b="1" dirty="0" smtClean="0">
                    <a:solidFill>
                      <a:srgbClr val="464646"/>
                    </a:solidFill>
                    <a:latin typeface="+mn-ea"/>
                  </a:rPr>
                  <a:t>공지사항 글 확인가능</a:t>
                </a:r>
                <a:endParaRPr lang="en-US" altLang="ko-KR" sz="1200" b="1" dirty="0" smtClean="0">
                  <a:solidFill>
                    <a:srgbClr val="464646"/>
                  </a:solidFill>
                  <a:latin typeface="+mn-ea"/>
                </a:endParaRPr>
              </a:p>
              <a:p>
                <a:pPr marL="285750">
                  <a:buFont typeface="Arial" panose="020B0604020202020204" pitchFamily="34" charset="0"/>
                  <a:buChar char="•"/>
                </a:pPr>
                <a:r>
                  <a:rPr lang="en-US" altLang="ko-KR" sz="1200" b="1" dirty="0" smtClean="0">
                    <a:solidFill>
                      <a:srgbClr val="464646"/>
                    </a:solidFill>
                    <a:latin typeface="+mn-ea"/>
                  </a:rPr>
                  <a:t> </a:t>
                </a:r>
                <a:r>
                  <a:rPr lang="ko-KR" altLang="en-US" sz="1200" b="1" dirty="0" smtClean="0">
                    <a:solidFill>
                      <a:srgbClr val="464646"/>
                    </a:solidFill>
                    <a:latin typeface="+mn-ea"/>
                  </a:rPr>
                  <a:t>관리자에게 질문하기</a:t>
                </a:r>
                <a:endParaRPr lang="en-US" altLang="ko-KR" sz="1200" b="1" dirty="0" smtClean="0">
                  <a:solidFill>
                    <a:srgbClr val="464646"/>
                  </a:solidFill>
                  <a:latin typeface="+mn-ea"/>
                </a:endParaRPr>
              </a:p>
              <a:p>
                <a:pPr marL="285750"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464646"/>
                    </a:solidFill>
                    <a:latin typeface="+mn-ea"/>
                  </a:rPr>
                  <a:t> </a:t>
                </a:r>
                <a:r>
                  <a:rPr lang="ko-KR" altLang="en-US" sz="1200" b="1" dirty="0" smtClean="0">
                    <a:solidFill>
                      <a:srgbClr val="464646"/>
                    </a:solidFill>
                    <a:latin typeface="+mn-ea"/>
                  </a:rPr>
                  <a:t>상품후기등록</a:t>
                </a:r>
                <a:endParaRPr lang="en-US" altLang="ko-KR" sz="1200" b="1" dirty="0" smtClean="0">
                  <a:solidFill>
                    <a:srgbClr val="464646"/>
                  </a:solidFill>
                  <a:latin typeface="+mn-ea"/>
                </a:endParaRPr>
              </a:p>
              <a:p>
                <a:pPr marL="285750">
                  <a:buFont typeface="Arial" panose="020B0604020202020204" pitchFamily="34" charset="0"/>
                  <a:buChar char="•"/>
                </a:pPr>
                <a:endParaRPr lang="en-US" altLang="ko-KR" sz="1200" b="1" dirty="0" smtClean="0">
                  <a:solidFill>
                    <a:srgbClr val="464646"/>
                  </a:solidFill>
                  <a:latin typeface="+mn-ea"/>
                </a:endParaRPr>
              </a:p>
              <a:p>
                <a:pPr marL="285750">
                  <a:buFont typeface="Arial" panose="020B0604020202020204" pitchFamily="34" charset="0"/>
                  <a:buChar char="•"/>
                </a:pPr>
                <a:endParaRPr lang="en-US" altLang="ko-KR" sz="1200" b="1" dirty="0" smtClean="0">
                  <a:solidFill>
                    <a:srgbClr val="464646"/>
                  </a:solidFill>
                  <a:latin typeface="+mn-ea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72926" y="3130433"/>
                <a:ext cx="1427281" cy="72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464646"/>
                    </a:solidFill>
                    <a:latin typeface="+mn-ea"/>
                  </a:rPr>
                  <a:t>∙ 회원관리  </a:t>
                </a:r>
                <a:endParaRPr lang="en-US" altLang="ko-KR" sz="1200" b="1" dirty="0">
                  <a:solidFill>
                    <a:srgbClr val="464646"/>
                  </a:solidFill>
                  <a:latin typeface="+mn-ea"/>
                </a:endParaRPr>
              </a:p>
              <a:p>
                <a:r>
                  <a:rPr lang="ko-KR" altLang="en-US" sz="1200" b="1" dirty="0" smtClean="0">
                    <a:solidFill>
                      <a:srgbClr val="464646"/>
                    </a:solidFill>
                    <a:latin typeface="+mn-ea"/>
                  </a:rPr>
                  <a:t>∙ </a:t>
                </a:r>
                <a:r>
                  <a:rPr lang="ko-KR" altLang="en-US" sz="1200" b="1" dirty="0" smtClean="0">
                    <a:solidFill>
                      <a:srgbClr val="464646"/>
                    </a:solidFill>
                    <a:latin typeface="+mn-ea"/>
                  </a:rPr>
                  <a:t>자유게시판 관리</a:t>
                </a:r>
                <a:r>
                  <a:rPr lang="en-US" altLang="ko-KR" sz="1200" b="1" dirty="0" smtClean="0">
                    <a:solidFill>
                      <a:srgbClr val="464646"/>
                    </a:solidFill>
                    <a:latin typeface="+mn-ea"/>
                  </a:rPr>
                  <a:t>(</a:t>
                </a:r>
                <a:r>
                  <a:rPr lang="ko-KR" altLang="en-US" sz="1200" b="1" dirty="0" err="1" smtClean="0">
                    <a:solidFill>
                      <a:srgbClr val="464646"/>
                    </a:solidFill>
                    <a:latin typeface="+mn-ea"/>
                  </a:rPr>
                  <a:t>글삭제</a:t>
                </a:r>
                <a:r>
                  <a:rPr lang="ko-KR" altLang="en-US" sz="1200" b="1" dirty="0" smtClean="0">
                    <a:solidFill>
                      <a:srgbClr val="464646"/>
                    </a:solidFill>
                    <a:latin typeface="+mn-ea"/>
                  </a:rPr>
                  <a:t> 가능</a:t>
                </a:r>
                <a:r>
                  <a:rPr lang="en-US" altLang="ko-KR" sz="1200" b="1" dirty="0" smtClean="0">
                    <a:solidFill>
                      <a:srgbClr val="464646"/>
                    </a:solidFill>
                    <a:latin typeface="+mn-ea"/>
                  </a:rPr>
                  <a:t>)</a:t>
                </a:r>
              </a:p>
              <a:p>
                <a:r>
                  <a:rPr lang="ko-KR" altLang="en-US" sz="1200" b="1" dirty="0" smtClean="0">
                    <a:solidFill>
                      <a:srgbClr val="464646"/>
                    </a:solidFill>
                    <a:latin typeface="+mn-ea"/>
                  </a:rPr>
                  <a:t>∙ 공지사항 글쓰기 가능</a:t>
                </a:r>
                <a:endParaRPr lang="en-US" altLang="ko-KR" sz="1200" b="1" dirty="0" smtClean="0">
                  <a:solidFill>
                    <a:srgbClr val="464646"/>
                  </a:solidFill>
                  <a:latin typeface="+mn-ea"/>
                </a:endParaRPr>
              </a:p>
              <a:p>
                <a:r>
                  <a:rPr lang="ko-KR" altLang="en-US" sz="1200" b="1" dirty="0" smtClean="0">
                    <a:solidFill>
                      <a:srgbClr val="464646"/>
                    </a:solidFill>
                    <a:latin typeface="+mn-ea"/>
                  </a:rPr>
                  <a:t>∙ 이용자 질문 답변 가능</a:t>
                </a:r>
                <a:endParaRPr lang="en-US" altLang="ko-KR" sz="1200" b="1" dirty="0">
                  <a:solidFill>
                    <a:srgbClr val="464646"/>
                  </a:solidFill>
                  <a:latin typeface="+mn-ea"/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3764232" y="3410397"/>
              <a:ext cx="4818836" cy="1169380"/>
            </a:xfrm>
            <a:prstGeom prst="roundRect">
              <a:avLst/>
            </a:prstGeom>
            <a:solidFill>
              <a:schemeClr val="bg2">
                <a:alpha val="3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b="1" dirty="0">
                  <a:solidFill>
                    <a:schemeClr val="tx1"/>
                  </a:solidFill>
                </a:rPr>
                <a:t>▷ 용어정리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-  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고객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1000" b="1" dirty="0" err="1">
                  <a:solidFill>
                    <a:schemeClr val="tx1"/>
                  </a:solidFill>
                </a:rPr>
                <a:t>악세서리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 정보 공유사이트를 이용하고자 하는 모든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사람들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b="1" dirty="0">
                  <a:solidFill>
                    <a:schemeClr val="tx1"/>
                  </a:solidFill>
                </a:rPr>
                <a:t>사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용자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악세서리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정보공유사이트를 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이용하기위해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회원가입한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사람들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b="1" dirty="0" smtClean="0">
                  <a:solidFill>
                    <a:schemeClr val="tx1"/>
                  </a:solidFill>
                </a:rPr>
                <a:t>관리자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관리자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권한을 수행할 수 있는 사람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39552" y="1849644"/>
            <a:ext cx="786609" cy="1570473"/>
            <a:chOff x="934391" y="2362099"/>
            <a:chExt cx="428322" cy="702963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39714" y="2762991"/>
            <a:ext cx="1212806" cy="1869240"/>
            <a:chOff x="789320" y="2362099"/>
            <a:chExt cx="732893" cy="856852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1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57" y="1099889"/>
            <a:ext cx="1458051" cy="56936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980729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2608848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2599179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5" name="타원 44"/>
          <p:cNvSpPr/>
          <p:nvPr/>
        </p:nvSpPr>
        <p:spPr>
          <a:xfrm>
            <a:off x="3022786" y="3786072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공지사항이용</a:t>
            </a:r>
            <a:endParaRPr lang="ko-KR" altLang="en-US" sz="1000" b="1" dirty="0"/>
          </a:p>
        </p:txBody>
      </p:sp>
      <p:sp>
        <p:nvSpPr>
          <p:cNvPr id="48" name="타원 47"/>
          <p:cNvSpPr/>
          <p:nvPr/>
        </p:nvSpPr>
        <p:spPr>
          <a:xfrm>
            <a:off x="5802259" y="4509120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err="1" smtClean="0"/>
              <a:t>QnA</a:t>
            </a:r>
            <a:r>
              <a:rPr lang="ko-KR" altLang="en-US" sz="1000" b="1" dirty="0" smtClean="0"/>
              <a:t>답변</a:t>
            </a:r>
            <a:endParaRPr lang="ko-KR" altLang="en-US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5544108" y="980728"/>
            <a:ext cx="972108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4957649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글쓰기</a:t>
            </a:r>
            <a:endParaRPr lang="en-US" altLang="ko-KR" sz="1000" b="1" dirty="0"/>
          </a:p>
        </p:txBody>
      </p:sp>
      <p:sp>
        <p:nvSpPr>
          <p:cNvPr id="56" name="타원 55"/>
          <p:cNvSpPr/>
          <p:nvPr/>
        </p:nvSpPr>
        <p:spPr>
          <a:xfrm>
            <a:off x="2992019" y="4344699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후기등록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4885641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물건리스트보기</a:t>
            </a:r>
            <a:endParaRPr lang="ko-KR" altLang="en-US" sz="1000" b="1" dirty="0"/>
          </a:p>
        </p:txBody>
      </p:sp>
      <p:sp>
        <p:nvSpPr>
          <p:cNvPr id="59" name="타원 58"/>
          <p:cNvSpPr/>
          <p:nvPr/>
        </p:nvSpPr>
        <p:spPr>
          <a:xfrm>
            <a:off x="5802259" y="4043311"/>
            <a:ext cx="756084" cy="39380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물건등록</a:t>
            </a:r>
            <a:endParaRPr lang="ko-KR" altLang="en-US" sz="1000" b="1" dirty="0"/>
          </a:p>
        </p:txBody>
      </p:sp>
      <p:sp>
        <p:nvSpPr>
          <p:cNvPr id="60" name="타원 59"/>
          <p:cNvSpPr/>
          <p:nvPr/>
        </p:nvSpPr>
        <p:spPr>
          <a:xfrm>
            <a:off x="5646904" y="3492998"/>
            <a:ext cx="1001989" cy="422887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회원목록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6" y="1099888"/>
            <a:ext cx="1648099" cy="23431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2915816" y="1484784"/>
            <a:ext cx="917906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자유게시</a:t>
            </a:r>
            <a:r>
              <a:rPr lang="ko-KR" altLang="en-US" sz="1000" b="1"/>
              <a:t>판</a:t>
            </a:r>
            <a:endParaRPr lang="ko-KR" altLang="en-US" sz="1000" b="1" dirty="0"/>
          </a:p>
        </p:txBody>
      </p:sp>
      <p:sp>
        <p:nvSpPr>
          <p:cNvPr id="49" name="타원 48"/>
          <p:cNvSpPr/>
          <p:nvPr/>
        </p:nvSpPr>
        <p:spPr>
          <a:xfrm>
            <a:off x="2922248" y="2054497"/>
            <a:ext cx="1134149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관심있는물건</a:t>
            </a:r>
            <a:endParaRPr lang="ko-KR" altLang="en-US" sz="1000" b="1" dirty="0"/>
          </a:p>
        </p:txBody>
      </p:sp>
      <p:sp>
        <p:nvSpPr>
          <p:cNvPr id="65" name="타원 64"/>
          <p:cNvSpPr/>
          <p:nvPr/>
        </p:nvSpPr>
        <p:spPr>
          <a:xfrm>
            <a:off x="4161363" y="3107270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69" y="911586"/>
            <a:ext cx="5910079" cy="5397734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59" y="1656564"/>
            <a:ext cx="1591657" cy="175763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57" y="1656564"/>
            <a:ext cx="1530059" cy="126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2226277"/>
            <a:ext cx="1598089" cy="11879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3430197"/>
            <a:ext cx="1637029" cy="5276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802597"/>
            <a:ext cx="3459428" cy="60552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847167"/>
            <a:ext cx="4903052" cy="59588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837498"/>
            <a:ext cx="3030844" cy="60554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390481"/>
            <a:ext cx="972108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0" y="1509641"/>
            <a:ext cx="1612095" cy="193340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4" y="3279050"/>
            <a:ext cx="3094461" cy="17177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3279050"/>
            <a:ext cx="2806854" cy="15114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17270" y="4746049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직선 화살표 연결선 112"/>
          <p:cNvCxnSpPr>
            <a:stCxn id="57" idx="0"/>
            <a:endCxn id="56" idx="4"/>
          </p:cNvCxnSpPr>
          <p:nvPr/>
        </p:nvCxnSpPr>
        <p:spPr>
          <a:xfrm flipH="1" flipV="1">
            <a:off x="3370061" y="4688258"/>
            <a:ext cx="11814" cy="1973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6" idx="2"/>
          </p:cNvCxnSpPr>
          <p:nvPr/>
        </p:nvCxnSpPr>
        <p:spPr>
          <a:xfrm flipH="1" flipV="1">
            <a:off x="1338445" y="3426936"/>
            <a:ext cx="1653574" cy="108954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48893" y="3422187"/>
            <a:ext cx="1504083" cy="2822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3424601"/>
            <a:ext cx="1627488" cy="81561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3408120"/>
            <a:ext cx="1627488" cy="127278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0" y="3420117"/>
            <a:ext cx="1578685" cy="17093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275856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710027"/>
            <a:ext cx="1497464" cy="101798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3676799"/>
            <a:ext cx="1131016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350100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09" y="3450829"/>
            <a:ext cx="6297" cy="22597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err="1" smtClean="0"/>
              <a:t>QnA</a:t>
            </a:r>
            <a:endParaRPr lang="ko-KR" altLang="en-US" sz="1000" b="1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후기등</a:t>
            </a:r>
            <a:r>
              <a:rPr lang="ko-KR" altLang="en-US" sz="1000" b="1" dirty="0"/>
              <a:t>록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2028949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고</a:t>
            </a:r>
            <a:r>
              <a:rPr lang="ko-KR" altLang="en-US" sz="1100" b="1" dirty="0"/>
              <a:t>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자유게시</a:t>
            </a:r>
            <a:r>
              <a:rPr lang="ko-KR" altLang="en-US" sz="1000" b="1" dirty="0"/>
              <a:t>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물건리스</a:t>
            </a:r>
            <a:r>
              <a:rPr lang="ko-KR" altLang="en-US" sz="1000" b="1" dirty="0"/>
              <a:t>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관심물</a:t>
            </a:r>
            <a:r>
              <a:rPr lang="ko-KR" altLang="en-US" sz="1000" b="1" dirty="0"/>
              <a:t>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</a:t>
            </a:r>
            <a:r>
              <a:rPr lang="ko-KR" altLang="en-US" sz="1000" b="1" dirty="0"/>
              <a:t>항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84482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59" y="1916832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84482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67061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59" y="2412678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988840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2348880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2514162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2348880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03648" y="2204864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2492896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96747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903678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306896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903678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835696" y="2759115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 smtClean="0"/>
              <a:t>글 입력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3038763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 smtClean="0"/>
              <a:t>글 목록 확인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3707976" y="3348782"/>
            <a:ext cx="6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419872" y="328498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3688552" y="3450266"/>
            <a:ext cx="6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328498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3903033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3839235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4004517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3839235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997412" y="3694672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물건리스트보기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3974320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물건리스트확인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450091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4437112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4602394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4437112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573476" y="4293096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관심물품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4572197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 smtClean="0"/>
              <a:t>관심물품확</a:t>
            </a:r>
            <a:r>
              <a:rPr lang="ko-KR" altLang="en-US" sz="1000" dirty="0"/>
              <a:t>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83251" y="3140421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 err="1" smtClean="0"/>
              <a:t>공지글보기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3590313" y="342006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 err="1" smtClean="0"/>
              <a:t>공지</a:t>
            </a:r>
            <a:r>
              <a:rPr lang="ko-KR" altLang="en-US" sz="900" dirty="0" err="1"/>
              <a:t>글</a:t>
            </a:r>
            <a:r>
              <a:rPr lang="ko-KR" altLang="en-US" sz="900" dirty="0" err="1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5148982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508518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5250466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508518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4940621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 err="1" smtClean="0"/>
              <a:t>후기글</a:t>
            </a:r>
            <a:r>
              <a:rPr lang="ko-KR" altLang="en-US" sz="1000" dirty="0" smtClean="0"/>
              <a:t> 작성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5220269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 err="1" smtClean="0"/>
              <a:t>후기글</a:t>
            </a:r>
            <a:r>
              <a:rPr lang="ko-KR" altLang="en-US" sz="1000" dirty="0" smtClean="0"/>
              <a:t> 확인</a:t>
            </a:r>
            <a:endParaRPr lang="ko-KR" altLang="en-US" sz="1000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5869062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580526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5970546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580526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771800" y="5660701"/>
            <a:ext cx="19319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13. </a:t>
            </a:r>
            <a:r>
              <a:rPr lang="ko-KR" altLang="en-US" sz="1000" dirty="0" err="1" smtClean="0"/>
              <a:t>질문글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작성 </a:t>
            </a:r>
            <a:r>
              <a:rPr lang="en-US" altLang="ko-KR" sz="1000" dirty="0" smtClean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75856" y="584707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14. </a:t>
            </a:r>
            <a:r>
              <a:rPr lang="ko-KR" altLang="en-US" sz="1000" dirty="0" err="1" smtClean="0"/>
              <a:t>질문</a:t>
            </a:r>
            <a:r>
              <a:rPr lang="ko-KR" altLang="en-US" sz="1000" dirty="0" err="1"/>
              <a:t>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99792" y="153506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5350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546202" y="1190397"/>
            <a:ext cx="6120680" cy="4824056"/>
            <a:chOff x="899592" y="1197232"/>
            <a:chExt cx="612068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err="1" smtClean="0"/>
                <a:t>QnA</a:t>
              </a:r>
              <a:r>
                <a:rPr lang="ko-KR" altLang="en-US" sz="1000" b="1" dirty="0" smtClean="0"/>
                <a:t>답변</a:t>
              </a:r>
              <a:endParaRPr lang="ko-KR" altLang="en-US" sz="10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물건리스</a:t>
              </a:r>
              <a:r>
                <a:rPr lang="ko-KR" altLang="en-US" sz="1000" b="1" dirty="0"/>
                <a:t>트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88032" cy="3765682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5912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r>
                <a:rPr lang="en-US" altLang="ko-KR" sz="1000"/>
                <a:t>. </a:t>
              </a:r>
              <a:r>
                <a:rPr lang="ko-KR" altLang="en-US" sz="1000" dirty="0"/>
                <a:t>로그인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93015" y="2218769"/>
              <a:ext cx="841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 smtClean="0"/>
                <a:t>로그아웃</a:t>
              </a:r>
              <a:endParaRPr lang="ko-KR" altLang="en-US" sz="10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543571"/>
              <a:ext cx="888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답변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62453" y="2801406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답변확인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241838"/>
              <a:ext cx="2335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공지사항 작성</a:t>
              </a:r>
              <a:r>
                <a:rPr lang="en-US" altLang="ko-KR" sz="1000" dirty="0"/>
                <a:t> 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6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공지사항 목록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18396" y="4481443"/>
              <a:ext cx="1188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9.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10. </a:t>
              </a:r>
              <a:r>
                <a:rPr lang="ko-KR" altLang="en-US" sz="1000" dirty="0"/>
                <a:t>회원 목록 확인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40296"/>
              <a:ext cx="1531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7. </a:t>
              </a:r>
              <a:r>
                <a:rPr lang="ko-KR" altLang="en-US" sz="900" dirty="0" smtClean="0"/>
                <a:t>물</a:t>
              </a:r>
              <a:r>
                <a:rPr lang="ko-KR" altLang="en-US" sz="900" dirty="0"/>
                <a:t>건</a:t>
              </a:r>
              <a:r>
                <a:rPr lang="ko-KR" altLang="en-US" sz="900" dirty="0" smtClean="0"/>
                <a:t> </a:t>
              </a:r>
              <a:r>
                <a:rPr lang="ko-KR" altLang="en-US" sz="900" dirty="0"/>
                <a:t>등록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수정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2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8. </a:t>
              </a:r>
              <a:r>
                <a:rPr lang="ko-KR" altLang="en-US" sz="900" dirty="0" smtClean="0"/>
                <a:t>물</a:t>
              </a:r>
              <a:r>
                <a:rPr lang="ko-KR" altLang="en-US" sz="900" dirty="0"/>
                <a:t>건</a:t>
              </a:r>
              <a:r>
                <a:rPr lang="ko-KR" altLang="en-US" sz="900" dirty="0" smtClean="0"/>
                <a:t> </a:t>
              </a:r>
              <a:r>
                <a:rPr lang="ko-KR" altLang="en-US" sz="900" dirty="0"/>
                <a:t>목록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1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17" y="764704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기능정의서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54389"/>
              </p:ext>
            </p:extLst>
          </p:nvPr>
        </p:nvGraphicFramePr>
        <p:xfrm>
          <a:off x="611560" y="1556792"/>
          <a:ext cx="3816423" cy="35419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1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2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고객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물건검색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물건찾기</a:t>
                      </a:r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물건찾기가능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208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물건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리스트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물건등록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물건리스트를 등록한다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물건삭제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등록한 물건을 삭제한다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질문에 대한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질문과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확인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17904"/>
              </p:ext>
            </p:extLst>
          </p:nvPr>
        </p:nvGraphicFramePr>
        <p:xfrm>
          <a:off x="4499992" y="1628800"/>
          <a:ext cx="3888432" cy="3240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28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질문하기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궁금한 사항에 대한 질문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물건검색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물건찾기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물건찾기가능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5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후기등록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후기작성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이미지첨부가능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후기작성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후기글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수정 가능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후기글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삭제 가능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후기글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보기 가능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8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9. 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Picture 2" descr="C:\Users\501-05\Desktop\개인프로젝트\이미지\개인프로젝트 EX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" y="619619"/>
            <a:ext cx="9144000" cy="627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2EA379-12B9-4F48-9965-8870B3E94DDB}"/>
              </a:ext>
            </a:extLst>
          </p:cNvPr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56B5F"/>
                </a:solidFill>
              </a:rPr>
              <a:t>메인</a:t>
            </a:r>
          </a:p>
        </p:txBody>
      </p:sp>
      <p:pic>
        <p:nvPicPr>
          <p:cNvPr id="2051" name="Picture 3" descr="C:\Users\501-05\Desktop\개인프로젝트\이미지\메인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712968" cy="59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8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026" name="Picture 2" descr="C:\Users\501-05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2088232" cy="649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501-05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0213"/>
            <a:ext cx="2234404" cy="44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501-05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0213"/>
            <a:ext cx="2114987" cy="649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501-05\Desktop\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6465"/>
            <a:ext cx="2191056" cy="328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08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88" y="274638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D35F5F"/>
                </a:solidFill>
              </a:rPr>
              <a:t>INDEX</a:t>
            </a:r>
            <a:endParaRPr lang="ko-KR" altLang="en-US" sz="3200" b="1" dirty="0">
              <a:solidFill>
                <a:srgbClr val="D35F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30013"/>
            <a:ext cx="5904012" cy="6327059"/>
          </a:xfrm>
          <a:prstGeom prst="rect">
            <a:avLst/>
          </a:prstGeom>
          <a:solidFill>
            <a:srgbClr val="D35F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30014"/>
            <a:ext cx="5796062" cy="6371683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2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9. DB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설계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구현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및 테스트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핵심코드 및 시연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1.  </a:t>
            </a:r>
            <a:r>
              <a:rPr lang="ko-KR" altLang="en-US" b="1" dirty="0">
                <a:solidFill>
                  <a:schemeClr val="accent2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6" y="908720"/>
            <a:ext cx="8428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1.1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주제 및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목적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 시스템은 </a:t>
            </a:r>
            <a:r>
              <a:rPr lang="ko-KR" altLang="en-US" sz="20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악세서리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도매 사이트에서 구매하고자 하는 </a:t>
            </a:r>
            <a:r>
              <a:rPr lang="ko-KR" altLang="en-US" sz="20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악세서리를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담아놓고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전화로 상담한 후 구매할 수 있게 만든 </a:t>
            </a:r>
            <a:r>
              <a:rPr lang="ko-KR" altLang="en-US" sz="20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악세서리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정보공유사이트이다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7" y="2060848"/>
            <a:ext cx="84287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이용자는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최소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검색기능부터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최대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도매승인요청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공지사항확인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질문과답변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후기 등의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기능을 이용할 수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있다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최고 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최고 관리자를 통해서 관리자 계정 등록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관리자는 회원관리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악세서리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등록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삭제 등의 관리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및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자유게시판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 등의 기능을 이용할 수 있다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725384"/>
            <a:ext cx="9144000" cy="2160000"/>
          </a:xfrm>
          <a:prstGeom prst="rect">
            <a:avLst/>
          </a:prstGeom>
          <a:solidFill>
            <a:srgbClr val="D3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1.  </a:t>
            </a:r>
            <a:r>
              <a:rPr lang="ko-KR" altLang="en-US" b="1" dirty="0">
                <a:solidFill>
                  <a:schemeClr val="accent2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002" y="527297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ko-KR" altLang="en-US" sz="20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악세서리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도매전문 쇼핑몰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ko-KR" altLang="en-US" sz="20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링카페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악세서리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쇼핑몰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en-US" altLang="ko-KR" sz="20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soo&amp;soo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&gt;, </a:t>
            </a:r>
            <a:r>
              <a:rPr lang="ko-KR" altLang="en-US" sz="20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코디사이트인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ko-KR" altLang="en-US" sz="20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룩북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참조하였다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9331" y="5232102"/>
            <a:ext cx="7385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  <a:latin typeface="+mn-ea"/>
              </a:rPr>
              <a:t>악세서리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 도매사이트 연구</a:t>
            </a:r>
            <a:endParaRPr lang="en-US" altLang="ko-KR" sz="24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n-ea"/>
              </a:rPr>
              <a:t>악세서리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 도매 사이트를 구현하는 프로그램입니다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.)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501-05\Desktop\룩북사이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9" y="1700808"/>
            <a:ext cx="4380073" cy="26124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501-05\Desktop\수앤수사이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80" y="1700809"/>
            <a:ext cx="4322641" cy="26068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501-05\Desktop\개인프로젝트\링카페사이트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1700809"/>
            <a:ext cx="4753607" cy="26068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5" y="980728"/>
            <a:ext cx="7345363" cy="431800"/>
            <a:chOff x="841375" y="1056481"/>
            <a:chExt cx="7344730" cy="432000"/>
          </a:xfrm>
          <a:solidFill>
            <a:srgbClr val="D35F5F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grpFill/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chemeClr val="bg1"/>
                  </a:solidFill>
                  <a:latin typeface="+mn-ea"/>
                </a:rPr>
                <a:t>Windows 7 Ultimate 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5" y="1545878"/>
            <a:ext cx="7345363" cy="431800"/>
            <a:chOff x="841375" y="1704181"/>
            <a:chExt cx="7344730" cy="432000"/>
          </a:xfrm>
          <a:solidFill>
            <a:srgbClr val="D35F5F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grpFill/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chemeClr val="bg1"/>
                  </a:solidFill>
                  <a:latin typeface="+mn-ea"/>
                </a:rPr>
                <a:t>Apache Tomcat 8.5</a:t>
              </a: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2112615"/>
            <a:ext cx="7346950" cy="431800"/>
            <a:chOff x="838200" y="2352675"/>
            <a:chExt cx="7346318" cy="432000"/>
          </a:xfrm>
          <a:solidFill>
            <a:srgbClr val="D35F5F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grpFill/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chemeClr val="bg1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677765"/>
            <a:ext cx="7345362" cy="433388"/>
            <a:chOff x="827088" y="2964656"/>
            <a:chExt cx="7344730" cy="432000"/>
          </a:xfrm>
          <a:solidFill>
            <a:srgbClr val="D35F5F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grpFill/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chemeClr val="bg1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chemeClr val="bg1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3811240"/>
            <a:ext cx="7345362" cy="431800"/>
            <a:chOff x="827088" y="4174331"/>
            <a:chExt cx="7344730" cy="432000"/>
          </a:xfrm>
          <a:solidFill>
            <a:srgbClr val="D35F5F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grpFill/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chemeClr val="bg1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88" y="3244503"/>
            <a:ext cx="7345363" cy="431800"/>
            <a:chOff x="827088" y="3576637"/>
            <a:chExt cx="7344731" cy="432000"/>
          </a:xfrm>
          <a:solidFill>
            <a:srgbClr val="D35F5F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grpFill/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chemeClr val="bg1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chemeClr val="bg1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4943130"/>
            <a:ext cx="7364412" cy="718117"/>
            <a:chOff x="827088" y="5229200"/>
            <a:chExt cx="7364600" cy="431946"/>
          </a:xfrm>
          <a:solidFill>
            <a:srgbClr val="D35F5F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grpFill/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chemeClr val="bg1"/>
                  </a:solidFill>
                  <a:latin typeface="+mn-ea"/>
                </a:rPr>
                <a:t>JavaScript jquery-1.12.4,   jquery-ui-1.11.4,   jquery-easyui-1.4.5</a:t>
              </a:r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, cos-26Dec2008</a:t>
              </a:r>
              <a:endParaRPr kumimoji="0"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4376390"/>
            <a:ext cx="7345362" cy="433388"/>
            <a:chOff x="827088" y="4800600"/>
            <a:chExt cx="7344730" cy="432000"/>
          </a:xfrm>
          <a:solidFill>
            <a:srgbClr val="D35F5F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grpFill/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Eclipse IDE for Enterprise Java Developers., </a:t>
              </a:r>
              <a:r>
                <a:rPr kumimoji="0" lang="en-US" altLang="ko-KR" sz="1200" dirty="0" err="1">
                  <a:solidFill>
                    <a:schemeClr val="bg1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chemeClr val="bg1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(Resources)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chemeClr val="accent2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8E974B11-60DB-405B-8211-256C6E064270}" type="slidenum">
              <a:rPr lang="ko-KR" altLang="en-US" smtClean="0">
                <a:solidFill>
                  <a:srgbClr val="D35F5F"/>
                </a:solidFill>
              </a:rPr>
              <a:pPr/>
              <a:t>6</a:t>
            </a:fld>
            <a:endParaRPr lang="ko-KR" altLang="en-US" dirty="0">
              <a:solidFill>
                <a:srgbClr val="D35F5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5F5F"/>
                </a:solidFill>
              </a:rPr>
              <a:t>3.  </a:t>
            </a:r>
            <a:r>
              <a:rPr lang="ko-KR" altLang="en-US" b="1" dirty="0">
                <a:solidFill>
                  <a:srgbClr val="D35F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D35F5F"/>
                </a:solidFill>
              </a:rPr>
              <a:t>(</a:t>
            </a:r>
            <a:r>
              <a:rPr lang="ko-KR" altLang="en-US" sz="1200" b="1" dirty="0">
                <a:solidFill>
                  <a:srgbClr val="D35F5F"/>
                </a:solidFill>
              </a:rPr>
              <a:t>사용자 모드 측 </a:t>
            </a:r>
            <a:r>
              <a:rPr lang="en-US" altLang="ko-KR" sz="1200" b="1" dirty="0">
                <a:solidFill>
                  <a:srgbClr val="D35F5F"/>
                </a:solidFill>
              </a:rPr>
              <a:t>WBS)</a:t>
            </a:r>
            <a:endParaRPr lang="ko-KR" altLang="en-US" sz="1200" b="1" dirty="0">
              <a:solidFill>
                <a:srgbClr val="D35F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843573"/>
            <a:ext cx="670528" cy="324000"/>
          </a:xfrm>
          <a:prstGeom prst="rect">
            <a:avLst/>
          </a:prstGeom>
          <a:solidFill>
            <a:srgbClr val="D35F5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LAS*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26213" y="2103749"/>
            <a:ext cx="576000" cy="324000"/>
          </a:xfrm>
          <a:prstGeom prst="rect">
            <a:avLst/>
          </a:prstGeom>
          <a:solidFill>
            <a:srgbClr val="D35F5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172400" y="2125553"/>
            <a:ext cx="576000" cy="324000"/>
          </a:xfrm>
          <a:prstGeom prst="rect">
            <a:avLst/>
          </a:prstGeom>
          <a:solidFill>
            <a:srgbClr val="D35F5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51600" y="3024734"/>
            <a:ext cx="360000" cy="504000"/>
          </a:xfrm>
          <a:prstGeom prst="rect">
            <a:avLst/>
          </a:prstGeom>
          <a:solidFill>
            <a:srgbClr val="D35F5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회원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474020" y="4466809"/>
            <a:ext cx="360000" cy="504000"/>
          </a:xfrm>
          <a:prstGeom prst="rect">
            <a:avLst/>
          </a:prstGeom>
          <a:solidFill>
            <a:srgbClr val="D35F5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정</a:t>
            </a:r>
            <a:r>
              <a:rPr lang="ko-KR" altLang="en-US" sz="1000" b="1" dirty="0">
                <a:solidFill>
                  <a:schemeClr val="bg1"/>
                </a:solidFill>
              </a:rPr>
              <a:t>보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수정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9716" y="4449900"/>
            <a:ext cx="360000" cy="504000"/>
          </a:xfrm>
          <a:prstGeom prst="rect">
            <a:avLst/>
          </a:prstGeom>
          <a:solidFill>
            <a:srgbClr val="D35F5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D35F5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로그인</a:t>
            </a:r>
            <a:r>
              <a:rPr lang="en-US" altLang="ko-KR" sz="1000" b="1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24744" cy="21288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630075" y="3748375"/>
            <a:ext cx="921166" cy="481884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 flipH="1">
            <a:off x="1023773" y="3836564"/>
            <a:ext cx="938074" cy="322420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524415" y="2234935"/>
            <a:ext cx="596985" cy="982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9" idx="2"/>
            <a:endCxn id="11" idx="0"/>
          </p:cNvCxnSpPr>
          <p:nvPr/>
        </p:nvCxnSpPr>
        <p:spPr>
          <a:xfrm rot="16200000" flipH="1">
            <a:off x="2521988" y="2219974"/>
            <a:ext cx="538323" cy="953872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>
            <a:off x="2367906" y="2699827"/>
            <a:ext cx="2865449" cy="64981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444398" y="2966072"/>
            <a:ext cx="1633727" cy="3199232"/>
            <a:chOff x="2758192" y="2958427"/>
            <a:chExt cx="1633727" cy="3199232"/>
          </a:xfrm>
        </p:grpSpPr>
        <p:sp>
          <p:nvSpPr>
            <p:cNvPr id="11" name="직사각형 10"/>
            <p:cNvSpPr/>
            <p:nvPr/>
          </p:nvSpPr>
          <p:spPr>
            <a:xfrm>
              <a:off x="3383847" y="2958427"/>
              <a:ext cx="396064" cy="504000"/>
            </a:xfrm>
            <a:prstGeom prst="rect">
              <a:avLst/>
            </a:prstGeom>
            <a:solidFill>
              <a:srgbClr val="D35F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자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유</a:t>
              </a:r>
              <a:endParaRPr lang="en-US" altLang="ko-KR" sz="10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게시판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58192" y="4466647"/>
              <a:ext cx="360000" cy="504000"/>
            </a:xfrm>
            <a:prstGeom prst="rect">
              <a:avLst/>
            </a:prstGeom>
            <a:solidFill>
              <a:srgbClr val="D35F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>
                  <a:solidFill>
                    <a:schemeClr val="bg1"/>
                  </a:solidFill>
                </a:rPr>
                <a:t>글작성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031919" y="4449739"/>
              <a:ext cx="360000" cy="504000"/>
            </a:xfrm>
            <a:prstGeom prst="rect">
              <a:avLst/>
            </a:prstGeom>
            <a:solidFill>
              <a:srgbClr val="D35F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>
                  <a:solidFill>
                    <a:schemeClr val="bg1"/>
                  </a:solidFill>
                </a:rPr>
                <a:t>글보기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6748" y="4466647"/>
              <a:ext cx="360000" cy="504000"/>
            </a:xfrm>
            <a:prstGeom prst="rect">
              <a:avLst/>
            </a:prstGeom>
            <a:solidFill>
              <a:srgbClr val="D35F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>
                  <a:solidFill>
                    <a:schemeClr val="bg1"/>
                  </a:solidFill>
                </a:rPr>
                <a:t>글수정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99911" y="4464197"/>
              <a:ext cx="360000" cy="504000"/>
            </a:xfrm>
            <a:prstGeom prst="rect">
              <a:avLst/>
            </a:prstGeom>
            <a:solidFill>
              <a:srgbClr val="D35F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>
                  <a:solidFill>
                    <a:schemeClr val="bg1"/>
                  </a:solidFill>
                </a:rPr>
                <a:t>글삭제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031879" y="5653659"/>
              <a:ext cx="360000" cy="504000"/>
            </a:xfrm>
            <a:prstGeom prst="rect">
              <a:avLst/>
            </a:prstGeom>
            <a:solidFill>
              <a:srgbClr val="D35F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>
                  <a:solidFill>
                    <a:schemeClr val="bg1"/>
                  </a:solidFill>
                </a:rPr>
                <a:t>답변글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꺾인 연결선 99"/>
            <p:cNvCxnSpPr>
              <a:stCxn id="11" idx="2"/>
              <a:endCxn id="21" idx="0"/>
            </p:cNvCxnSpPr>
            <p:nvPr/>
          </p:nvCxnSpPr>
          <p:spPr>
            <a:xfrm rot="16200000" flipH="1">
              <a:off x="3403243" y="3641063"/>
              <a:ext cx="987312" cy="63004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꺾인 연결선 101"/>
            <p:cNvCxnSpPr>
              <a:stCxn id="11" idx="2"/>
              <a:endCxn id="17" idx="0"/>
            </p:cNvCxnSpPr>
            <p:nvPr/>
          </p:nvCxnSpPr>
          <p:spPr>
            <a:xfrm rot="5400000">
              <a:off x="2757926" y="3642694"/>
              <a:ext cx="1004220" cy="64368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꺾인 연결선 103"/>
            <p:cNvCxnSpPr>
              <a:stCxn id="11" idx="2"/>
              <a:endCxn id="29" idx="0"/>
            </p:cNvCxnSpPr>
            <p:nvPr/>
          </p:nvCxnSpPr>
          <p:spPr>
            <a:xfrm rot="16200000" flipH="1">
              <a:off x="3180010" y="3864296"/>
              <a:ext cx="1001770" cy="19803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105"/>
            <p:cNvCxnSpPr>
              <a:stCxn id="11" idx="2"/>
              <a:endCxn id="28" idx="0"/>
            </p:cNvCxnSpPr>
            <p:nvPr/>
          </p:nvCxnSpPr>
          <p:spPr>
            <a:xfrm rot="5400000">
              <a:off x="2972204" y="3856972"/>
              <a:ext cx="1004220" cy="2151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꺾인 연결선 119"/>
            <p:cNvCxnSpPr>
              <a:stCxn id="21" idx="2"/>
              <a:endCxn id="30" idx="0"/>
            </p:cNvCxnSpPr>
            <p:nvPr/>
          </p:nvCxnSpPr>
          <p:spPr>
            <a:xfrm rot="5400000">
              <a:off x="3861939" y="5303679"/>
              <a:ext cx="699920" cy="4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269663" y="-65185"/>
            <a:ext cx="421099" cy="3960376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07472" y="811196"/>
            <a:ext cx="399295" cy="2185811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4394478" y="2963135"/>
            <a:ext cx="1633727" cy="2012220"/>
            <a:chOff x="2758192" y="2958427"/>
            <a:chExt cx="1633727" cy="2012220"/>
          </a:xfrm>
        </p:grpSpPr>
        <p:sp>
          <p:nvSpPr>
            <p:cNvPr id="88" name="직사각형 87"/>
            <p:cNvSpPr/>
            <p:nvPr/>
          </p:nvSpPr>
          <p:spPr>
            <a:xfrm>
              <a:off x="3383847" y="2958427"/>
              <a:ext cx="396064" cy="504000"/>
            </a:xfrm>
            <a:prstGeom prst="rect">
              <a:avLst/>
            </a:prstGeom>
            <a:solidFill>
              <a:srgbClr val="D35F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err="1" smtClean="0">
                  <a:solidFill>
                    <a:schemeClr val="bg1"/>
                  </a:solidFill>
                </a:rPr>
                <a:t>QnA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758192" y="4466647"/>
              <a:ext cx="360000" cy="504000"/>
            </a:xfrm>
            <a:prstGeom prst="rect">
              <a:avLst/>
            </a:prstGeom>
            <a:solidFill>
              <a:srgbClr val="D35F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질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문</a:t>
              </a:r>
              <a:r>
                <a:rPr lang="ko-KR" altLang="en-US" sz="1000" b="1" dirty="0" smtClean="0">
                  <a:solidFill>
                    <a:schemeClr val="bg1"/>
                  </a:solidFill>
                </a:rPr>
                <a:t>작성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031919" y="4449739"/>
              <a:ext cx="360000" cy="504000"/>
            </a:xfrm>
            <a:prstGeom prst="rect">
              <a:avLst/>
            </a:prstGeom>
            <a:solidFill>
              <a:srgbClr val="D35F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질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문</a:t>
              </a:r>
              <a:r>
                <a:rPr lang="ko-KR" altLang="en-US" sz="1000" b="1" dirty="0" smtClean="0">
                  <a:solidFill>
                    <a:schemeClr val="bg1"/>
                  </a:solidFill>
                </a:rPr>
                <a:t>보기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186748" y="4466647"/>
              <a:ext cx="360000" cy="504000"/>
            </a:xfrm>
            <a:prstGeom prst="rect">
              <a:avLst/>
            </a:prstGeom>
            <a:solidFill>
              <a:srgbClr val="D35F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질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문</a:t>
              </a:r>
              <a:r>
                <a:rPr lang="ko-KR" altLang="en-US" sz="1000" b="1" dirty="0" smtClean="0">
                  <a:solidFill>
                    <a:schemeClr val="bg1"/>
                  </a:solidFill>
                </a:rPr>
                <a:t>수정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599911" y="4464197"/>
              <a:ext cx="360000" cy="504000"/>
            </a:xfrm>
            <a:prstGeom prst="rect">
              <a:avLst/>
            </a:prstGeom>
            <a:solidFill>
              <a:srgbClr val="D35F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질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문</a:t>
              </a:r>
              <a:r>
                <a:rPr lang="ko-KR" altLang="en-US" sz="1000" b="1" dirty="0" smtClean="0">
                  <a:solidFill>
                    <a:schemeClr val="bg1"/>
                  </a:solidFill>
                </a:rPr>
                <a:t>삭제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7" name="꺾인 연결선 96"/>
            <p:cNvCxnSpPr>
              <a:stCxn id="88" idx="2"/>
              <a:endCxn id="92" idx="0"/>
            </p:cNvCxnSpPr>
            <p:nvPr/>
          </p:nvCxnSpPr>
          <p:spPr>
            <a:xfrm rot="16200000" flipH="1">
              <a:off x="3403243" y="3641063"/>
              <a:ext cx="987312" cy="63004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꺾인 연결선 98"/>
            <p:cNvCxnSpPr>
              <a:stCxn id="88" idx="2"/>
              <a:endCxn id="90" idx="0"/>
            </p:cNvCxnSpPr>
            <p:nvPr/>
          </p:nvCxnSpPr>
          <p:spPr>
            <a:xfrm rot="5400000">
              <a:off x="2757926" y="3642694"/>
              <a:ext cx="1004220" cy="64368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꺾인 연결선 100"/>
            <p:cNvCxnSpPr>
              <a:stCxn id="88" idx="2"/>
              <a:endCxn id="94" idx="0"/>
            </p:cNvCxnSpPr>
            <p:nvPr/>
          </p:nvCxnSpPr>
          <p:spPr>
            <a:xfrm rot="16200000" flipH="1">
              <a:off x="3180010" y="3864296"/>
              <a:ext cx="1001770" cy="19803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꺾인 연결선 102"/>
            <p:cNvCxnSpPr>
              <a:stCxn id="88" idx="2"/>
              <a:endCxn id="93" idx="0"/>
            </p:cNvCxnSpPr>
            <p:nvPr/>
          </p:nvCxnSpPr>
          <p:spPr>
            <a:xfrm rot="5400000">
              <a:off x="2972204" y="3856972"/>
              <a:ext cx="1004220" cy="2151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6358878" y="2963134"/>
            <a:ext cx="1633727" cy="2012220"/>
            <a:chOff x="2758192" y="2958427"/>
            <a:chExt cx="1633727" cy="2012220"/>
          </a:xfrm>
        </p:grpSpPr>
        <p:sp>
          <p:nvSpPr>
            <p:cNvPr id="108" name="직사각형 107"/>
            <p:cNvSpPr/>
            <p:nvPr/>
          </p:nvSpPr>
          <p:spPr>
            <a:xfrm>
              <a:off x="3383847" y="2958427"/>
              <a:ext cx="396064" cy="504000"/>
            </a:xfrm>
            <a:prstGeom prst="rect">
              <a:avLst/>
            </a:prstGeom>
            <a:solidFill>
              <a:srgbClr val="D35F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상품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후기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758192" y="4466647"/>
              <a:ext cx="360000" cy="504000"/>
            </a:xfrm>
            <a:prstGeom prst="rect">
              <a:avLst/>
            </a:prstGeom>
            <a:solidFill>
              <a:srgbClr val="D35F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후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기</a:t>
              </a:r>
              <a:r>
                <a:rPr lang="ko-KR" altLang="en-US" sz="1000" b="1" dirty="0" smtClean="0">
                  <a:solidFill>
                    <a:schemeClr val="bg1"/>
                  </a:solidFill>
                </a:rPr>
                <a:t>작성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031919" y="4449739"/>
              <a:ext cx="360000" cy="504000"/>
            </a:xfrm>
            <a:prstGeom prst="rect">
              <a:avLst/>
            </a:prstGeom>
            <a:solidFill>
              <a:srgbClr val="D35F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후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기</a:t>
              </a:r>
              <a:r>
                <a:rPr lang="ko-KR" altLang="en-US" sz="1000" b="1" dirty="0" smtClean="0">
                  <a:solidFill>
                    <a:schemeClr val="bg1"/>
                  </a:solidFill>
                </a:rPr>
                <a:t>보기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186748" y="4466647"/>
              <a:ext cx="360000" cy="504000"/>
            </a:xfrm>
            <a:prstGeom prst="rect">
              <a:avLst/>
            </a:prstGeom>
            <a:solidFill>
              <a:srgbClr val="D35F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후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기</a:t>
              </a:r>
              <a:r>
                <a:rPr lang="ko-KR" altLang="en-US" sz="1000" b="1" dirty="0" smtClean="0">
                  <a:solidFill>
                    <a:schemeClr val="bg1"/>
                  </a:solidFill>
                </a:rPr>
                <a:t>수정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599911" y="4464197"/>
              <a:ext cx="360000" cy="504000"/>
            </a:xfrm>
            <a:prstGeom prst="rect">
              <a:avLst/>
            </a:prstGeom>
            <a:solidFill>
              <a:srgbClr val="D35F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후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기</a:t>
              </a:r>
              <a:r>
                <a:rPr lang="ko-KR" altLang="en-US" sz="1000" b="1" dirty="0" smtClean="0">
                  <a:solidFill>
                    <a:schemeClr val="bg1"/>
                  </a:solidFill>
                </a:rPr>
                <a:t>삭제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5" name="꺾인 연결선 114"/>
            <p:cNvCxnSpPr>
              <a:stCxn id="108" idx="2"/>
              <a:endCxn id="110" idx="0"/>
            </p:cNvCxnSpPr>
            <p:nvPr/>
          </p:nvCxnSpPr>
          <p:spPr>
            <a:xfrm rot="16200000" flipH="1">
              <a:off x="3403243" y="3641063"/>
              <a:ext cx="987312" cy="63004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꺾인 연결선 116"/>
            <p:cNvCxnSpPr>
              <a:stCxn id="108" idx="2"/>
              <a:endCxn id="109" idx="0"/>
            </p:cNvCxnSpPr>
            <p:nvPr/>
          </p:nvCxnSpPr>
          <p:spPr>
            <a:xfrm rot="5400000">
              <a:off x="2757926" y="3642694"/>
              <a:ext cx="1004220" cy="64368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꺾인 연결선 118"/>
            <p:cNvCxnSpPr>
              <a:stCxn id="108" idx="2"/>
              <a:endCxn id="113" idx="0"/>
            </p:cNvCxnSpPr>
            <p:nvPr/>
          </p:nvCxnSpPr>
          <p:spPr>
            <a:xfrm rot="16200000" flipH="1">
              <a:off x="3180010" y="3864296"/>
              <a:ext cx="1001770" cy="19803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꺾인 연결선 120"/>
            <p:cNvCxnSpPr>
              <a:stCxn id="108" idx="2"/>
              <a:endCxn id="111" idx="0"/>
            </p:cNvCxnSpPr>
            <p:nvPr/>
          </p:nvCxnSpPr>
          <p:spPr>
            <a:xfrm rot="5400000">
              <a:off x="2972204" y="3856972"/>
              <a:ext cx="1004220" cy="2151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꺾인 연결선 124"/>
          <p:cNvCxnSpPr/>
          <p:nvPr/>
        </p:nvCxnSpPr>
        <p:spPr>
          <a:xfrm>
            <a:off x="2444398" y="2696909"/>
            <a:ext cx="4720785" cy="266225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8E974B11-60DB-405B-8211-256C6E064270}" type="slidenum">
              <a:rPr lang="ko-KR" altLang="en-US" smtClean="0">
                <a:solidFill>
                  <a:srgbClr val="D35F5F"/>
                </a:solidFill>
              </a:rPr>
              <a:pPr/>
              <a:t>7</a:t>
            </a:fld>
            <a:endParaRPr lang="ko-KR" altLang="en-US" dirty="0">
              <a:solidFill>
                <a:srgbClr val="D35F5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5F5F"/>
                </a:solidFill>
              </a:rPr>
              <a:t>3.  </a:t>
            </a:r>
            <a:r>
              <a:rPr lang="ko-KR" altLang="en-US" b="1" dirty="0">
                <a:solidFill>
                  <a:srgbClr val="D35F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D35F5F"/>
                </a:solidFill>
              </a:rPr>
              <a:t>(</a:t>
            </a:r>
            <a:r>
              <a:rPr lang="ko-KR" altLang="en-US" sz="1200" b="1" dirty="0">
                <a:solidFill>
                  <a:srgbClr val="D35F5F"/>
                </a:solidFill>
              </a:rPr>
              <a:t>관리자 모드 측 </a:t>
            </a:r>
            <a:r>
              <a:rPr lang="en-US" altLang="ko-KR" sz="1200" b="1" dirty="0">
                <a:solidFill>
                  <a:srgbClr val="D35F5F"/>
                </a:solidFill>
              </a:rPr>
              <a:t>WBS)</a:t>
            </a:r>
            <a:endParaRPr lang="ko-KR" altLang="en-US" sz="1200" b="1" dirty="0">
              <a:solidFill>
                <a:srgbClr val="D35F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843573"/>
            <a:ext cx="792128" cy="32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bg1"/>
                </a:solidFill>
              </a:rPr>
              <a:t>프로젝트명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96" y="2103749"/>
            <a:ext cx="576000" cy="32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사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용자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40352" y="2123658"/>
            <a:ext cx="576000" cy="32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3020494"/>
            <a:ext cx="430821" cy="5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077793" y="2987421"/>
            <a:ext cx="864096" cy="5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회원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99632" y="4440279"/>
            <a:ext cx="648032" cy="5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악세서</a:t>
            </a:r>
            <a:r>
              <a:rPr lang="ko-KR" altLang="en-US" sz="1000" b="1" dirty="0" err="1">
                <a:solidFill>
                  <a:schemeClr val="bg1"/>
                </a:solidFill>
              </a:rPr>
              <a:t>리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1520" y="4445660"/>
            <a:ext cx="563808" cy="5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악세서리등록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77793" y="4476327"/>
            <a:ext cx="864096" cy="5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회원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로그인</a:t>
            </a:r>
            <a:r>
              <a:rPr lang="en-US" altLang="ko-KR" sz="1000" b="1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41" name="직선 연결선 40"/>
          <p:cNvCxnSpPr>
            <a:endCxn id="39" idx="0"/>
          </p:cNvCxnSpPr>
          <p:nvPr/>
        </p:nvCxnSpPr>
        <p:spPr>
          <a:xfrm flipH="1">
            <a:off x="4500024" y="1104348"/>
            <a:ext cx="17242" cy="27610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19615" y="3838304"/>
            <a:ext cx="921166" cy="293547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567417" y="3784047"/>
            <a:ext cx="915785" cy="396677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4141244" y="-866614"/>
            <a:ext cx="572836" cy="7201381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0" idx="2"/>
            <a:endCxn id="13" idx="0"/>
          </p:cNvCxnSpPr>
          <p:nvPr/>
        </p:nvCxnSpPr>
        <p:spPr>
          <a:xfrm rot="5400000">
            <a:off x="4999216" y="-41716"/>
            <a:ext cx="539763" cy="5518511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10" idx="2"/>
            <a:endCxn id="11" idx="0"/>
          </p:cNvCxnSpPr>
          <p:nvPr/>
        </p:nvCxnSpPr>
        <p:spPr>
          <a:xfrm rot="5400000">
            <a:off x="7232043" y="2169817"/>
            <a:ext cx="518468" cy="1074151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5658988" y="2966126"/>
            <a:ext cx="2493468" cy="2014201"/>
            <a:chOff x="5818593" y="2954348"/>
            <a:chExt cx="1633727" cy="2014201"/>
          </a:xfrm>
        </p:grpSpPr>
        <p:sp>
          <p:nvSpPr>
            <p:cNvPr id="11" name="직사각형 10"/>
            <p:cNvSpPr/>
            <p:nvPr/>
          </p:nvSpPr>
          <p:spPr>
            <a:xfrm>
              <a:off x="6314128" y="2954348"/>
              <a:ext cx="706184" cy="504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공지사항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18593" y="4462568"/>
              <a:ext cx="390454" cy="504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 smtClean="0">
                  <a:solidFill>
                    <a:schemeClr val="bg1"/>
                  </a:solidFill>
                </a:rPr>
                <a:t>공지글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작성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59769" y="4464549"/>
              <a:ext cx="392551" cy="504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 smtClean="0">
                  <a:solidFill>
                    <a:schemeClr val="bg1"/>
                  </a:solidFill>
                </a:rPr>
                <a:t>공지글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보기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47148" y="4462568"/>
              <a:ext cx="369002" cy="504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 smtClean="0">
                  <a:solidFill>
                    <a:schemeClr val="bg1"/>
                  </a:solidFill>
                </a:rPr>
                <a:t>공지글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수정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667221" y="4460117"/>
              <a:ext cx="353091" cy="5084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 smtClean="0">
                  <a:solidFill>
                    <a:schemeClr val="bg1"/>
                  </a:solidFill>
                </a:rPr>
                <a:t>공지글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삭제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꺾인 연결선 99"/>
            <p:cNvCxnSpPr>
              <a:stCxn id="11" idx="2"/>
              <a:endCxn id="21" idx="0"/>
            </p:cNvCxnSpPr>
            <p:nvPr/>
          </p:nvCxnSpPr>
          <p:spPr>
            <a:xfrm rot="16200000" flipH="1">
              <a:off x="6458532" y="3667035"/>
              <a:ext cx="1006201" cy="5888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꺾인 연결선 101"/>
            <p:cNvCxnSpPr>
              <a:stCxn id="11" idx="2"/>
              <a:endCxn id="17" idx="0"/>
            </p:cNvCxnSpPr>
            <p:nvPr/>
          </p:nvCxnSpPr>
          <p:spPr>
            <a:xfrm rot="5400000">
              <a:off x="5838410" y="3633758"/>
              <a:ext cx="1004220" cy="6534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꺾인 연결선 103"/>
            <p:cNvCxnSpPr>
              <a:stCxn id="11" idx="2"/>
              <a:endCxn id="29" idx="0"/>
            </p:cNvCxnSpPr>
            <p:nvPr/>
          </p:nvCxnSpPr>
          <p:spPr>
            <a:xfrm rot="16200000" flipH="1">
              <a:off x="6254609" y="3870959"/>
              <a:ext cx="1001769" cy="17654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105"/>
            <p:cNvCxnSpPr>
              <a:stCxn id="11" idx="2"/>
              <a:endCxn id="28" idx="0"/>
            </p:cNvCxnSpPr>
            <p:nvPr/>
          </p:nvCxnSpPr>
          <p:spPr>
            <a:xfrm rot="5400000">
              <a:off x="6047325" y="3842673"/>
              <a:ext cx="1004220" cy="23557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꺾인 연결선 115"/>
          <p:cNvCxnSpPr>
            <a:stCxn id="13" idx="2"/>
          </p:cNvCxnSpPr>
          <p:nvPr/>
        </p:nvCxnSpPr>
        <p:spPr>
          <a:xfrm rot="5400000">
            <a:off x="2029063" y="3965849"/>
            <a:ext cx="955206" cy="6350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>
            <a:off x="4486156" y="1875272"/>
            <a:ext cx="3537522" cy="41920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12113" y="-184163"/>
            <a:ext cx="399295" cy="4176528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3544866" y="2959367"/>
            <a:ext cx="1633727" cy="2012220"/>
            <a:chOff x="5818593" y="2954348"/>
            <a:chExt cx="1633727" cy="2012220"/>
          </a:xfrm>
        </p:grpSpPr>
        <p:sp>
          <p:nvSpPr>
            <p:cNvPr id="65" name="직사각형 64"/>
            <p:cNvSpPr/>
            <p:nvPr/>
          </p:nvSpPr>
          <p:spPr>
            <a:xfrm>
              <a:off x="6247149" y="2954348"/>
              <a:ext cx="694309" cy="504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물건리스트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818593" y="4462568"/>
              <a:ext cx="360000" cy="504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물건등록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092320" y="4445660"/>
              <a:ext cx="360000" cy="504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물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건</a:t>
              </a:r>
              <a:r>
                <a:rPr lang="ko-KR" altLang="en-US" sz="1000" b="1" dirty="0" smtClean="0">
                  <a:solidFill>
                    <a:schemeClr val="bg1"/>
                  </a:solidFill>
                </a:rPr>
                <a:t>보기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247149" y="4462568"/>
              <a:ext cx="360000" cy="504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물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건</a:t>
              </a:r>
              <a:r>
                <a:rPr lang="ko-KR" altLang="en-US" sz="1000" b="1" dirty="0" smtClean="0">
                  <a:solidFill>
                    <a:schemeClr val="bg1"/>
                  </a:solidFill>
                </a:rPr>
                <a:t>수정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660312" y="4460118"/>
              <a:ext cx="360000" cy="504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물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건</a:t>
              </a:r>
              <a:r>
                <a:rPr lang="ko-KR" altLang="en-US" sz="1000" b="1" dirty="0" smtClean="0">
                  <a:solidFill>
                    <a:schemeClr val="bg1"/>
                  </a:solidFill>
                </a:rPr>
                <a:t>삭제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2" name="꺾인 연결선 71"/>
            <p:cNvCxnSpPr>
              <a:stCxn id="65" idx="2"/>
              <a:endCxn id="68" idx="0"/>
            </p:cNvCxnSpPr>
            <p:nvPr/>
          </p:nvCxnSpPr>
          <p:spPr>
            <a:xfrm rot="16200000" flipH="1">
              <a:off x="6439656" y="3612996"/>
              <a:ext cx="987312" cy="67801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>
              <a:stCxn id="65" idx="2"/>
              <a:endCxn id="66" idx="0"/>
            </p:cNvCxnSpPr>
            <p:nvPr/>
          </p:nvCxnSpPr>
          <p:spPr>
            <a:xfrm rot="5400000">
              <a:off x="5794339" y="3662603"/>
              <a:ext cx="1004220" cy="59571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65" idx="2"/>
              <a:endCxn id="70" idx="0"/>
            </p:cNvCxnSpPr>
            <p:nvPr/>
          </p:nvCxnSpPr>
          <p:spPr>
            <a:xfrm rot="16200000" flipH="1">
              <a:off x="6216423" y="3836229"/>
              <a:ext cx="1001770" cy="246008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>
              <a:stCxn id="65" idx="2"/>
              <a:endCxn id="69" idx="0"/>
            </p:cNvCxnSpPr>
            <p:nvPr/>
          </p:nvCxnSpPr>
          <p:spPr>
            <a:xfrm rot="5400000">
              <a:off x="6008617" y="3876881"/>
              <a:ext cx="1004220" cy="16715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꺾인 연결선 36"/>
          <p:cNvCxnSpPr>
            <a:stCxn id="10" idx="2"/>
            <a:endCxn id="65" idx="0"/>
          </p:cNvCxnSpPr>
          <p:nvPr/>
        </p:nvCxnSpPr>
        <p:spPr>
          <a:xfrm rot="5400000">
            <a:off x="5918611" y="849625"/>
            <a:ext cx="511709" cy="370777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88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074" name="Picture 2" descr="C:\Users\501-05\Desktop\개인프로젝트\이미지\차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672"/>
            <a:ext cx="7128791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868650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5086" y="2132855"/>
            <a:ext cx="8496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메뉴를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이용할 수 있으며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물건찜하기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글쓰기 등의 기능을 수행할 수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회원가입을 한 모든 고객은 자유게시판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공지사항확인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sz="28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QnA</a:t>
            </a:r>
            <a:r>
              <a:rPr lang="en-US" altLang="ko-KR" sz="28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후기등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록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게시글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수정 및 삭제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등의 기능도 이용할 수 있다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첨부파일은</a:t>
            </a:r>
            <a:r>
              <a:rPr lang="ko-KR" altLang="en-US" sz="28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10M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까지 자율등록이 가능하다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6380</TotalTime>
  <Words>898</Words>
  <Application>Microsoft Office PowerPoint</Application>
  <PresentationFormat>화면 슬라이드 쇼(4:3)</PresentationFormat>
  <Paragraphs>301</Paragraphs>
  <Slides>18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501-05</cp:lastModifiedBy>
  <cp:revision>387</cp:revision>
  <dcterms:created xsi:type="dcterms:W3CDTF">2016-06-22T05:17:17Z</dcterms:created>
  <dcterms:modified xsi:type="dcterms:W3CDTF">2019-03-20T07:52:28Z</dcterms:modified>
</cp:coreProperties>
</file>