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4" r:id="rId2"/>
    <p:sldId id="315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병조" initials="민병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909"/>
    <a:srgbClr val="C80808"/>
    <a:srgbClr val="A88000"/>
    <a:srgbClr val="5AA0FF"/>
    <a:srgbClr val="EFFF57"/>
    <a:srgbClr val="2C2C2C"/>
    <a:srgbClr val="595959"/>
    <a:srgbClr val="F20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490" autoAdjust="0"/>
  </p:normalViewPr>
  <p:slideViewPr>
    <p:cSldViewPr snapToGrid="0" showGuides="1">
      <p:cViewPr varScale="1">
        <p:scale>
          <a:sx n="61" d="100"/>
          <a:sy n="61" d="100"/>
        </p:scale>
        <p:origin x="1522" y="4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F237-3C19-4B72-B455-A22E3DBE2CD6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29A5-FFD8-4128-ADEA-6B6545759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0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4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3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7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8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F29A5-FFD8-4128-ADEA-6B6545759A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8080-B919-4559-AE7C-3A07E34A1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C47F39-2262-4E98-ADB2-DDC045DD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E3407-61EF-48D9-8631-C5EF3EB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DEA1C-D786-4058-AAE4-86FBA4CA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9A837-1092-4BCF-8C27-9C1D1303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A3CD3-7AC2-491F-9636-8CF8E3F0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57D9A-E5FF-4F9C-A90D-07AE9B528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4A797-1DD9-4D20-B021-18C13CA7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17BF7-D18B-48BC-93CA-62AA06A2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19628-6F02-4498-A2D4-3AD3088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6CAF2B-A0BA-4C1E-9E53-BF25F03E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4B46D3-EF68-4F62-912D-DBD1C514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429DB-1988-4BEE-BB50-313ACFF1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3A615-5279-4F15-BB7E-638F3A8B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71EBF-2777-4576-BB21-905A217A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B01F-1FB3-44FE-B5D8-C1458E5F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11FC-594E-416F-A0C7-F31F26D4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355DA-DC36-4C82-BA05-EAD73DE2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F72C-1B4A-4095-82DB-D0028843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8FF2B-3DBE-408F-AD19-14F6AAC6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DF0B5-0BE3-40FA-8813-5BD343A5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946E2-1586-4A35-9EAC-E9F8602B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9ED3D-105B-4CBF-A0DE-CEAE7B4E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8BCE3-1D3E-461D-A053-1243E26A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608F4-C656-4F37-BD9A-00A46972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2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9FA24-4E6C-48C9-BF56-7665D6C1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D2268-9FE7-4C96-B144-66EC405E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C59C8-4705-4EEF-BD63-86101727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E0718-6074-49AE-93E8-717C4E15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937B0-37CB-47A4-92C4-69565CD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D8190-E1C6-4262-A859-2846BF7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B1D9E-597F-4390-BDAF-4A8A6F2A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CF4D7-D7A1-4DE9-95EB-B0BE6C4E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64034-149B-46AC-901B-26FDDC28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13FEB-06BA-482F-A40C-F17D99A5A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1EC3D-2E63-4EB6-8D0C-EF6C9E4BB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F70EA7-934A-4238-A67D-BE692564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20020-8E38-41E0-AE9F-642483A4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6D86C-3973-46B7-954E-53B0469B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0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7C72-F316-4AB5-B464-9EF00B14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C22F3-297A-48D4-A187-76E2FAA0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46335-2AD1-4E28-A7B8-46C12B63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280FD-0043-4CF0-918E-3E39358F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09DE0-3C87-48B4-91A9-02200D8F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C2AE3-136A-4A99-8F65-D45B8CB9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CA244-1FAB-4481-8A67-EE1EA159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C294D-E709-4DBF-AF04-BAA51345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EA613-08E5-4289-8F0F-F692546B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31BDE-A92A-4D3B-BB88-4B84EC1E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9FEF7-497E-44B5-9D10-4B250E04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CF4AC-9ECA-4AED-8602-5EE7DBB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3356-F32E-41C2-8DA4-ABB0BDD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404F6-B302-4B53-9BF1-84BE1F9D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4597E2-5464-4DB4-BF91-5ECAA1E4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641D1-645E-4795-83C2-F16A5708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C196A-8DF7-4DAD-A70C-B0B90205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3E8A7-2D88-48AC-B39B-1B2EF35E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0DF66-3E83-48ED-AE81-C0D1C92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A82C09-E76F-4FAC-A58B-6C6A7A92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258F8-EA69-40E0-832D-E86FE76D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5A41B-4662-4767-AD51-D1873FD8C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9EFA3-167D-4DAC-A7C5-B4A8455A0E2B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0D7A4-690D-4B09-BF72-DE04CBC7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CBEDE-476B-4D8F-BED0-AE049BF49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6EED-4EE5-4B01-BADC-E86E42495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902310" y="2415476"/>
            <a:ext cx="4387351" cy="718908"/>
            <a:chOff x="5247952" y="3566412"/>
            <a:chExt cx="1691514" cy="2519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24284F-520F-4D71-9DC7-444F04E49DE0}"/>
                </a:ext>
              </a:extLst>
            </p:cNvPr>
            <p:cNvSpPr/>
            <p:nvPr/>
          </p:nvSpPr>
          <p:spPr>
            <a:xfrm>
              <a:off x="5247952" y="3566412"/>
              <a:ext cx="1691514" cy="2519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239D55-7B4E-48AA-B1BA-FFBA1DFEF143}"/>
                </a:ext>
              </a:extLst>
            </p:cNvPr>
            <p:cNvSpPr txBox="1"/>
            <p:nvPr/>
          </p:nvSpPr>
          <p:spPr>
            <a:xfrm>
              <a:off x="5334710" y="3600705"/>
              <a:ext cx="1517998" cy="1833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뉴스기사</a:t>
              </a:r>
              <a:r>
                <a:rPr lang="en-US" altLang="ko-KR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(IBK)</a:t>
              </a:r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</a:t>
              </a:r>
              <a:r>
                <a:rPr lang="ko-KR" altLang="en-US" sz="2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주가 분석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E8358F-A052-42E8-A58E-DB9807D5D844}"/>
              </a:ext>
            </a:extLst>
          </p:cNvPr>
          <p:cNvSpPr txBox="1"/>
          <p:nvPr/>
        </p:nvSpPr>
        <p:spPr>
          <a:xfrm>
            <a:off x="5638166" y="3554340"/>
            <a:ext cx="91563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강현우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9C96B4-9FA7-4A2B-B28F-B3111DCE1F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0725" y="1541286"/>
            <a:ext cx="1150519" cy="5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509 L 0.00104 0.12917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0394 L -0.00586 0.09097 " pathEditMode="relative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2402" y="-3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2219197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Test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8D0EA78-5FEE-43BA-9D2C-2AEBB5F8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46" y="0"/>
            <a:ext cx="8457531" cy="63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7790" y="-13814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364476" cy="848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결론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</a:p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발전방향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AEA1A-77DE-4FF3-BACE-CC3FE6151595}"/>
              </a:ext>
            </a:extLst>
          </p:cNvPr>
          <p:cNvSpPr txBox="1"/>
          <p:nvPr/>
        </p:nvSpPr>
        <p:spPr>
          <a:xfrm>
            <a:off x="3715945" y="604359"/>
            <a:ext cx="84760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결론</a:t>
            </a:r>
            <a:endParaRPr lang="en-US" altLang="ko-KR" sz="2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선정된 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명사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만으로도 주가지수 </a:t>
            </a:r>
            <a:r>
              <a:rPr lang="ko-KR" altLang="en-US" dirty="0">
                <a:solidFill>
                  <a:srgbClr val="FF0000"/>
                </a:solidFill>
              </a:rPr>
              <a:t>예측 가능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모형 간 비교실험 결과</a:t>
            </a:r>
            <a:r>
              <a:rPr lang="en-US" altLang="ko-KR" dirty="0"/>
              <a:t>, </a:t>
            </a:r>
            <a:r>
              <a:rPr lang="ko-KR" altLang="en-US" dirty="0"/>
              <a:t>예측의 </a:t>
            </a:r>
            <a:r>
              <a:rPr lang="ko-KR" altLang="en-US" dirty="0">
                <a:solidFill>
                  <a:srgbClr val="FF0000"/>
                </a:solidFill>
              </a:rPr>
              <a:t>효용성</a:t>
            </a:r>
            <a:r>
              <a:rPr lang="ko-KR" altLang="en-US" dirty="0"/>
              <a:t>이 낮다는 결과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금융시장에는 수 많은 변수들이 직간접적으로 작용하기 때문에 딥러닝 모형을 </a:t>
            </a:r>
            <a:endParaRPr lang="en-US" altLang="ko-KR" dirty="0"/>
          </a:p>
          <a:p>
            <a:pPr algn="ctr"/>
            <a:r>
              <a:rPr lang="ko-KR" altLang="en-US" dirty="0"/>
              <a:t>이용 해도 기술적 지표 </a:t>
            </a:r>
            <a:r>
              <a:rPr lang="en-US" altLang="ko-KR" dirty="0"/>
              <a:t>(technical indicators)</a:t>
            </a:r>
            <a:r>
              <a:rPr lang="ko-KR" altLang="en-US" dirty="0"/>
              <a:t>만으로 미래 주가의 예측이 </a:t>
            </a:r>
            <a:r>
              <a:rPr lang="ko-KR" altLang="en-US" dirty="0">
                <a:solidFill>
                  <a:srgbClr val="FF0000"/>
                </a:solidFill>
              </a:rPr>
              <a:t>어려움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8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기술적 분석지표 외에도 기본적 주가 분석</a:t>
            </a:r>
            <a:r>
              <a:rPr lang="en-US" altLang="ko-KR" dirty="0"/>
              <a:t>,</a:t>
            </a:r>
            <a:r>
              <a:rPr lang="ko-KR" altLang="en-US" dirty="0"/>
              <a:t>시장 상황에 </a:t>
            </a:r>
            <a:endParaRPr lang="en-US" altLang="ko-KR" dirty="0"/>
          </a:p>
          <a:p>
            <a:pPr algn="ctr"/>
            <a:r>
              <a:rPr lang="ko-KR" altLang="en-US" dirty="0"/>
              <a:t>영향을 주는 </a:t>
            </a:r>
            <a:r>
              <a:rPr lang="ko-KR" altLang="en-US" dirty="0">
                <a:solidFill>
                  <a:srgbClr val="FF0000"/>
                </a:solidFill>
              </a:rPr>
              <a:t>변수들을 추가한 </a:t>
            </a:r>
            <a:r>
              <a:rPr lang="ko-KR" altLang="en-US" dirty="0"/>
              <a:t>연구가 필요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더불어 본 연구에서 비교대상으로 제시하였던 방법론 외 </a:t>
            </a:r>
            <a:endParaRPr lang="en-US" altLang="ko-KR" dirty="0"/>
          </a:p>
          <a:p>
            <a:pPr algn="ctr"/>
            <a:r>
              <a:rPr lang="ko-KR" altLang="en-US" dirty="0"/>
              <a:t>다양한 딥러닝 알고리즘과 </a:t>
            </a:r>
            <a:r>
              <a:rPr lang="ko-KR" altLang="en-US" dirty="0">
                <a:solidFill>
                  <a:srgbClr val="FF0000"/>
                </a:solidFill>
              </a:rPr>
              <a:t>비교</a:t>
            </a:r>
            <a:r>
              <a:rPr lang="ko-KR" altLang="en-US" dirty="0"/>
              <a:t>해보고 더 우월한 모형을 제시</a:t>
            </a:r>
            <a:r>
              <a:rPr lang="en-US" altLang="ko-KR" dirty="0"/>
              <a:t>, </a:t>
            </a:r>
            <a:r>
              <a:rPr lang="ko-KR" altLang="en-US" dirty="0"/>
              <a:t>연구 필요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0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A94559-3FC3-42ED-B6FF-B3269B56F892}"/>
              </a:ext>
            </a:extLst>
          </p:cNvPr>
          <p:cNvSpPr txBox="1"/>
          <p:nvPr/>
        </p:nvSpPr>
        <p:spPr>
          <a:xfrm>
            <a:off x="6791427" y="751654"/>
            <a:ext cx="1960793" cy="62017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▶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연구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94559-3FC3-42ED-B6FF-B3269B56F892}"/>
              </a:ext>
            </a:extLst>
          </p:cNvPr>
          <p:cNvSpPr txBox="1"/>
          <p:nvPr/>
        </p:nvSpPr>
        <p:spPr>
          <a:xfrm>
            <a:off x="6791427" y="2352762"/>
            <a:ext cx="1960793" cy="62017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▶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연구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4559-3FC3-42ED-B6FF-B3269B56F892}"/>
              </a:ext>
            </a:extLst>
          </p:cNvPr>
          <p:cNvSpPr txBox="1"/>
          <p:nvPr/>
        </p:nvSpPr>
        <p:spPr>
          <a:xfrm>
            <a:off x="6791427" y="3953870"/>
            <a:ext cx="2127377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▶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모델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Test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94559-3FC3-42ED-B6FF-B3269B56F892}"/>
              </a:ext>
            </a:extLst>
          </p:cNvPr>
          <p:cNvSpPr txBox="1"/>
          <p:nvPr/>
        </p:nvSpPr>
        <p:spPr>
          <a:xfrm>
            <a:off x="6791427" y="5458029"/>
            <a:ext cx="3005951" cy="6201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▶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결론 </a:t>
            </a:r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&amp; </a:t>
            </a:r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발전방향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2706" y="2343417"/>
            <a:ext cx="3023734" cy="1862048"/>
            <a:chOff x="395178" y="2089855"/>
            <a:chExt cx="3023734" cy="18620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93B24-78B3-4504-B5D3-4DE1FBB865D9}"/>
                </a:ext>
              </a:extLst>
            </p:cNvPr>
            <p:cNvSpPr txBox="1"/>
            <p:nvPr/>
          </p:nvSpPr>
          <p:spPr>
            <a:xfrm>
              <a:off x="1729027" y="3309740"/>
              <a:ext cx="1689885" cy="642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32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2C2C2C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INDEX</a:t>
              </a:r>
              <a:endParaRPr lang="ko-KR" altLang="en-US" sz="32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2C2C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03F069-2C2D-4F38-9F95-102A9DA65D56}"/>
                </a:ext>
              </a:extLst>
            </p:cNvPr>
            <p:cNvSpPr txBox="1"/>
            <p:nvPr/>
          </p:nvSpPr>
          <p:spPr>
            <a:xfrm>
              <a:off x="395178" y="2089855"/>
              <a:ext cx="173637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spc="-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  <a:alpha val="1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F5371788-E966-4E14-8B10-03C1A0DE19C6}"/>
              </a:ext>
            </a:extLst>
          </p:cNvPr>
          <p:cNvSpPr/>
          <p:nvPr/>
        </p:nvSpPr>
        <p:spPr>
          <a:xfrm>
            <a:off x="11824884" y="6483246"/>
            <a:ext cx="196707" cy="196707"/>
          </a:xfrm>
          <a:prstGeom prst="triangle">
            <a:avLst>
              <a:gd name="adj" fmla="val 1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625 L -0.00625 0.3115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2237" y="-13814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배경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E915CC-B1BF-4410-B113-367F2BB4F82A}"/>
              </a:ext>
            </a:extLst>
          </p:cNvPr>
          <p:cNvSpPr txBox="1">
            <a:spLocks/>
          </p:cNvSpPr>
          <p:nvPr/>
        </p:nvSpPr>
        <p:spPr>
          <a:xfrm>
            <a:off x="3773621" y="394584"/>
            <a:ext cx="73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DFED5F-089E-4AE6-A4B6-3F32C0DBE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4573">
            <a:off x="7324827" y="1127856"/>
            <a:ext cx="4310130" cy="468604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7284BD0-C283-49CB-9A14-CB2EFF74F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0210">
            <a:off x="4334942" y="1423112"/>
            <a:ext cx="4598874" cy="4295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2449B-4B24-4164-9ECB-56314CD38ED9}"/>
              </a:ext>
            </a:extLst>
          </p:cNvPr>
          <p:cNvSpPr txBox="1"/>
          <p:nvPr/>
        </p:nvSpPr>
        <p:spPr>
          <a:xfrm>
            <a:off x="3926892" y="255906"/>
            <a:ext cx="54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실제로 적용하여 안전한 투자가 가능한가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21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1793" y="0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E915CC-B1BF-4410-B113-367F2BB4F82A}"/>
              </a:ext>
            </a:extLst>
          </p:cNvPr>
          <p:cNvSpPr txBox="1">
            <a:spLocks/>
          </p:cNvSpPr>
          <p:nvPr/>
        </p:nvSpPr>
        <p:spPr>
          <a:xfrm>
            <a:off x="3773621" y="394584"/>
            <a:ext cx="73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E336E9-6C41-4CD0-A1B5-A3011390E53D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E145CC-812B-4512-AF58-AB8B455D5EED}"/>
              </a:ext>
            </a:extLst>
          </p:cNvPr>
          <p:cNvSpPr txBox="1"/>
          <p:nvPr/>
        </p:nvSpPr>
        <p:spPr>
          <a:xfrm>
            <a:off x="1955094" y="3568794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8EF37-A564-434C-B9CC-DA8D26874A89}"/>
              </a:ext>
            </a:extLst>
          </p:cNvPr>
          <p:cNvSpPr txBox="1"/>
          <p:nvPr/>
        </p:nvSpPr>
        <p:spPr>
          <a:xfrm>
            <a:off x="1944656" y="4745922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5B1FE-1C78-48BE-9502-A5378661E507}"/>
              </a:ext>
            </a:extLst>
          </p:cNvPr>
          <p:cNvSpPr txBox="1"/>
          <p:nvPr/>
        </p:nvSpPr>
        <p:spPr>
          <a:xfrm>
            <a:off x="1971670" y="5889539"/>
            <a:ext cx="994183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33B1B52-BFA8-4040-BBA7-D873572D0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623"/>
          <a:stretch/>
        </p:blipFill>
        <p:spPr>
          <a:xfrm>
            <a:off x="3940595" y="1505587"/>
            <a:ext cx="6340239" cy="2294519"/>
          </a:xfrm>
          <a:prstGeom prst="rect">
            <a:avLst/>
          </a:prstGeom>
        </p:spPr>
      </p:pic>
      <p:pic>
        <p:nvPicPr>
          <p:cNvPr id="7" name="그림 6" descr="스크린샷, 실내이(가) 표시된 사진&#10;&#10;자동 생성된 설명">
            <a:extLst>
              <a:ext uri="{FF2B5EF4-FFF2-40B4-BE49-F238E27FC236}">
                <a16:creationId xmlns:a16="http://schemas.microsoft.com/office/drawing/2014/main" id="{2B97F8A6-BE03-4DB5-BD6A-434229467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85" y="3852017"/>
            <a:ext cx="6399259" cy="1688636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625A55-5E19-4C0A-9849-19B5C0481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85" y="5514213"/>
            <a:ext cx="6399259" cy="106689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178E3A-647C-48CA-81A6-0A725D0BED0E}"/>
              </a:ext>
            </a:extLst>
          </p:cNvPr>
          <p:cNvSpPr/>
          <p:nvPr/>
        </p:nvSpPr>
        <p:spPr>
          <a:xfrm>
            <a:off x="3751332" y="3842442"/>
            <a:ext cx="6496012" cy="631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15798C-FE1E-42E0-A256-BDAFCBF9C1E8}"/>
              </a:ext>
            </a:extLst>
          </p:cNvPr>
          <p:cNvSpPr txBox="1"/>
          <p:nvPr/>
        </p:nvSpPr>
        <p:spPr>
          <a:xfrm>
            <a:off x="3770544" y="70485"/>
            <a:ext cx="7222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스포츠 뉴스가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주가 변화에 영향을 미칠까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?</a:t>
            </a:r>
          </a:p>
          <a:p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같은 날 똑같은 뉴스가 주가 변화에 영향을 미칠까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?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EF654CE-890C-49D7-97BB-48E229C9D4B0}"/>
              </a:ext>
            </a:extLst>
          </p:cNvPr>
          <p:cNvGrpSpPr/>
          <p:nvPr/>
        </p:nvGrpSpPr>
        <p:grpSpPr>
          <a:xfrm rot="16200000">
            <a:off x="-428863" y="3151084"/>
            <a:ext cx="4869885" cy="1026369"/>
            <a:chOff x="2156461" y="1403581"/>
            <a:chExt cx="8910176" cy="871944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5C1FC75-A710-4235-9ECB-39C4950D1ECE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39BDE29-877A-48CA-A9A6-BB6E5C4E041C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CE1ABB1-A5A2-4352-80B3-9D2446DA884D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95BA3E8-373C-4FCA-9979-11937D60368F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1E9B5C0-F5E3-4B6E-BD92-0543DC5535AE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2184157-16ED-410C-B405-8EF201F9DA73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CAAE354-22D9-4DE7-9F2D-7AD530A4F47A}"/>
                </a:ext>
              </a:extLst>
            </p:cNvPr>
            <p:cNvSpPr txBox="1"/>
            <p:nvPr/>
          </p:nvSpPr>
          <p:spPr>
            <a:xfrm>
              <a:off x="3866431" y="1980769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469B7C-1998-4DE3-A91B-67B59AE43365}"/>
                </a:ext>
              </a:extLst>
            </p:cNvPr>
            <p:cNvSpPr txBox="1"/>
            <p:nvPr/>
          </p:nvSpPr>
          <p:spPr>
            <a:xfrm>
              <a:off x="5985918" y="1988641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CC9922-989A-4153-BDAD-F91E92454C10}"/>
                </a:ext>
              </a:extLst>
            </p:cNvPr>
            <p:cNvSpPr txBox="1"/>
            <p:nvPr/>
          </p:nvSpPr>
          <p:spPr>
            <a:xfrm>
              <a:off x="8131379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31EBCF-390B-4C82-B826-1044A81F057B}"/>
                </a:ext>
              </a:extLst>
            </p:cNvPr>
            <p:cNvSpPr txBox="1"/>
            <p:nvPr/>
          </p:nvSpPr>
          <p:spPr>
            <a:xfrm>
              <a:off x="10104823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C791E6C-097B-4EF0-ACC9-49CC1373C942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0621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1222" y="0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00898" y="1455202"/>
            <a:ext cx="7792648" cy="5155716"/>
            <a:chOff x="3731863" y="953161"/>
            <a:chExt cx="7792648" cy="5155716"/>
          </a:xfrm>
        </p:grpSpPr>
        <p:pic>
          <p:nvPicPr>
            <p:cNvPr id="3" name="그림 2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9F6867A8-47D4-492C-B6AE-8A6A1347C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30" y="953161"/>
              <a:ext cx="7730781" cy="4430437"/>
            </a:xfrm>
            <a:prstGeom prst="rect">
              <a:avLst/>
            </a:prstGeom>
          </p:spPr>
        </p:pic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F2B5A49-084F-4D6D-9C06-96534330A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863" y="5323949"/>
              <a:ext cx="5022015" cy="784928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2DE93D-511C-4BD1-A2BC-CF18E7DDB575}"/>
              </a:ext>
            </a:extLst>
          </p:cNvPr>
          <p:cNvGrpSpPr/>
          <p:nvPr/>
        </p:nvGrpSpPr>
        <p:grpSpPr>
          <a:xfrm rot="16200000">
            <a:off x="-428863" y="3151084"/>
            <a:ext cx="4869885" cy="1026369"/>
            <a:chOff x="2156461" y="1403581"/>
            <a:chExt cx="8910176" cy="87194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8A60C4A-3978-4F38-AF2A-687499686773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4FFEAE9-6DAE-489E-8DE3-82CD7682D31E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2C0ECD4-A167-4B63-9A6D-FEF0BC581D5F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16F68E9-A4BB-4202-8DA0-DA2B9CA38082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5CE1AD4-B8CC-4FF7-A0DB-97ED5F473565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1D426D3-5F2A-40B2-95A1-5136CF6324A5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2EB3B9-6319-4984-8BC2-22CD262F93F0}"/>
                </a:ext>
              </a:extLst>
            </p:cNvPr>
            <p:cNvSpPr txBox="1"/>
            <p:nvPr/>
          </p:nvSpPr>
          <p:spPr>
            <a:xfrm>
              <a:off x="3866431" y="1980769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8BDCCD-0BEA-42AC-8E61-B676E7FBE9D4}"/>
                </a:ext>
              </a:extLst>
            </p:cNvPr>
            <p:cNvSpPr txBox="1"/>
            <p:nvPr/>
          </p:nvSpPr>
          <p:spPr>
            <a:xfrm>
              <a:off x="5985918" y="1988641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CD9D2B-F1AB-429F-8B23-2444B1E3A4D0}"/>
                </a:ext>
              </a:extLst>
            </p:cNvPr>
            <p:cNvSpPr txBox="1"/>
            <p:nvPr/>
          </p:nvSpPr>
          <p:spPr>
            <a:xfrm>
              <a:off x="8131379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ACBC1F-F859-4321-81AB-8A1E4E23A7E1}"/>
                </a:ext>
              </a:extLst>
            </p:cNvPr>
            <p:cNvSpPr txBox="1"/>
            <p:nvPr/>
          </p:nvSpPr>
          <p:spPr>
            <a:xfrm>
              <a:off x="10104823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7E3D85-5521-4085-8DE6-424AEB90CD58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D4E961-C903-4F06-88FF-6B8E610CEAF5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F1EF29-B335-4C7F-9C13-291C71A5D643}"/>
              </a:ext>
            </a:extLst>
          </p:cNvPr>
          <p:cNvSpPr txBox="1"/>
          <p:nvPr/>
        </p:nvSpPr>
        <p:spPr>
          <a:xfrm>
            <a:off x="1955094" y="3568794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224597-BF9A-4723-A128-A4BE7C01A8E8}"/>
              </a:ext>
            </a:extLst>
          </p:cNvPr>
          <p:cNvSpPr txBox="1"/>
          <p:nvPr/>
        </p:nvSpPr>
        <p:spPr>
          <a:xfrm>
            <a:off x="1944656" y="4745922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7A30FB-A3D0-49A5-8B60-915963B1CA47}"/>
              </a:ext>
            </a:extLst>
          </p:cNvPr>
          <p:cNvSpPr txBox="1"/>
          <p:nvPr/>
        </p:nvSpPr>
        <p:spPr>
          <a:xfrm>
            <a:off x="1971670" y="5889539"/>
            <a:ext cx="994183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2265B-F4F5-4FAC-AC31-ADCD1D15643E}"/>
              </a:ext>
            </a:extLst>
          </p:cNvPr>
          <p:cNvSpPr txBox="1"/>
          <p:nvPr/>
        </p:nvSpPr>
        <p:spPr>
          <a:xfrm>
            <a:off x="3787816" y="177186"/>
            <a:ext cx="846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9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년간 뉴스 데이터에서 발생한 명사의 종류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173,234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endParaRPr lang="en-US" altLang="ko-KR" sz="5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sz="20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불용어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사전을 작성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스포츠 관련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등 금융과 무관계한 명사 제거</a:t>
            </a:r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94B09-C17D-427F-95A1-14CA91A75BD5}"/>
              </a:ext>
            </a:extLst>
          </p:cNvPr>
          <p:cNvSpPr txBox="1"/>
          <p:nvPr/>
        </p:nvSpPr>
        <p:spPr>
          <a:xfrm>
            <a:off x="6500460" y="1134951"/>
            <a:ext cx="30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상위 </a:t>
            </a:r>
            <a:r>
              <a:rPr lang="en-US" altLang="ko-KR" b="1" dirty="0"/>
              <a:t>1000</a:t>
            </a:r>
            <a:r>
              <a:rPr lang="ko-KR" altLang="en-US" b="1" dirty="0"/>
              <a:t>개의 단어만 사용</a:t>
            </a:r>
          </a:p>
        </p:txBody>
      </p:sp>
    </p:spTree>
    <p:extLst>
      <p:ext uri="{BB962C8B-B14F-4D97-AF65-F5344CB8AC3E}">
        <p14:creationId xmlns:p14="http://schemas.microsoft.com/office/powerpoint/2010/main" val="22053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3031" y="-16272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09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F0B98-9ABC-4307-B175-DC626D54729B}"/>
              </a:ext>
            </a:extLst>
          </p:cNvPr>
          <p:cNvGrpSpPr/>
          <p:nvPr/>
        </p:nvGrpSpPr>
        <p:grpSpPr>
          <a:xfrm rot="16200000">
            <a:off x="-434226" y="3156448"/>
            <a:ext cx="4869885" cy="1015642"/>
            <a:chOff x="2156461" y="1403581"/>
            <a:chExt cx="8910176" cy="862831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73C3038-9FA3-43D6-AB76-AB16509ABAE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CFA0FA0-A25C-4207-85BC-7A666D56E9DC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643A09E-EC7B-4779-9934-EAA868763696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B2F490-7950-4C44-BAE4-A90B9795CCA0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C4563C-9412-4C51-98C9-AB2B112C9AC2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336407-6A8F-420F-B4B2-44D7747E83D5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4DA3A1-49C4-484F-B828-AB251D1D6F3A}"/>
                </a:ext>
              </a:extLst>
            </p:cNvPr>
            <p:cNvSpPr txBox="1"/>
            <p:nvPr/>
          </p:nvSpPr>
          <p:spPr>
            <a:xfrm>
              <a:off x="3808288" y="1989881"/>
              <a:ext cx="337993" cy="26865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603744-74DD-4B5E-93D2-B04FC19306AF}"/>
                </a:ext>
              </a:extLst>
            </p:cNvPr>
            <p:cNvSpPr txBox="1"/>
            <p:nvPr/>
          </p:nvSpPr>
          <p:spPr>
            <a:xfrm>
              <a:off x="5927775" y="1997753"/>
              <a:ext cx="337993" cy="26865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58D62-1C6F-472A-B36F-382A562A000B}"/>
                </a:ext>
              </a:extLst>
            </p:cNvPr>
            <p:cNvSpPr txBox="1"/>
            <p:nvPr/>
          </p:nvSpPr>
          <p:spPr>
            <a:xfrm>
              <a:off x="8073236" y="1989283"/>
              <a:ext cx="337993" cy="26865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1D9846-8B53-4834-82BC-CEB1F440DAC4}"/>
                </a:ext>
              </a:extLst>
            </p:cNvPr>
            <p:cNvSpPr txBox="1"/>
            <p:nvPr/>
          </p:nvSpPr>
          <p:spPr>
            <a:xfrm>
              <a:off x="10046681" y="1989283"/>
              <a:ext cx="337993" cy="26865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640E9EE-900B-475D-B244-3B32D1E6EEA0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863C04-05ED-46B0-A1E4-FF5C95D7039C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CD01-2198-4E0C-A689-E5F291E1F0B0}"/>
              </a:ext>
            </a:extLst>
          </p:cNvPr>
          <p:cNvSpPr txBox="1"/>
          <p:nvPr/>
        </p:nvSpPr>
        <p:spPr>
          <a:xfrm>
            <a:off x="1955094" y="3568794"/>
            <a:ext cx="1345240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22E90-4CED-4362-AAB3-D85897A6BB77}"/>
              </a:ext>
            </a:extLst>
          </p:cNvPr>
          <p:cNvSpPr txBox="1"/>
          <p:nvPr/>
        </p:nvSpPr>
        <p:spPr>
          <a:xfrm>
            <a:off x="1944656" y="4745922"/>
            <a:ext cx="1345240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A09AE8-14FB-430F-94D7-70284AF3D20E}"/>
              </a:ext>
            </a:extLst>
          </p:cNvPr>
          <p:cNvSpPr txBox="1"/>
          <p:nvPr/>
        </p:nvSpPr>
        <p:spPr>
          <a:xfrm>
            <a:off x="1971670" y="5889539"/>
            <a:ext cx="936475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98BA-58BD-4533-BB76-B7AA8FD58A56}"/>
              </a:ext>
            </a:extLst>
          </p:cNvPr>
          <p:cNvSpPr txBox="1"/>
          <p:nvPr/>
        </p:nvSpPr>
        <p:spPr>
          <a:xfrm>
            <a:off x="3790441" y="190498"/>
            <a:ext cx="415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Deep learning model</a:t>
            </a:r>
            <a:endParaRPr lang="ko-KR" altLang="en-US" sz="28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57FE82-68E8-4B09-A6E6-DC6869C47D01}"/>
              </a:ext>
            </a:extLst>
          </p:cNvPr>
          <p:cNvSpPr txBox="1"/>
          <p:nvPr/>
        </p:nvSpPr>
        <p:spPr>
          <a:xfrm>
            <a:off x="8445795" y="849875"/>
            <a:ext cx="24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TF-IDF</a:t>
            </a:r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646904" y="1706965"/>
            <a:ext cx="6072006" cy="2686095"/>
            <a:chOff x="6538908" y="1030580"/>
            <a:chExt cx="6072006" cy="26860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445095-708A-4D71-A100-9D14234A3976}"/>
                </a:ext>
              </a:extLst>
            </p:cNvPr>
            <p:cNvSpPr txBox="1"/>
            <p:nvPr/>
          </p:nvSpPr>
          <p:spPr>
            <a:xfrm>
              <a:off x="7065818" y="1030580"/>
              <a:ext cx="5018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TF = 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문서 내 단어의 개수 </a:t>
              </a:r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/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문서 내 모든 단어의 수</a:t>
              </a:r>
              <a:endPara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endPara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IDF = log(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문서 전체 개수 </a:t>
              </a:r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/ </a:t>
              </a:r>
              <a:r>
                <a:rPr lang="ko-KR" altLang="en-US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단어를 포함한 문서의 수</a:t>
              </a:r>
              <a:r>
                <a:rPr lang="en-US" altLang="ko-KR" sz="1600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endPara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B35C15-46FB-469E-BEA9-E3541736B4D4}"/>
                </a:ext>
              </a:extLst>
            </p:cNvPr>
            <p:cNvSpPr txBox="1"/>
            <p:nvPr/>
          </p:nvSpPr>
          <p:spPr>
            <a:xfrm>
              <a:off x="6538908" y="2239347"/>
              <a:ext cx="6072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특정 문서 내에서 단어 빈도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(TF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값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가 높고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</a:p>
            <a:p>
              <a:pPr algn="ctr"/>
              <a:endPara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전체 문서에서 그 단어가 포함된 문서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(IDF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값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)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가</a:t>
              </a:r>
              <a:endPara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algn="ctr"/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적다면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ko-KR" altLang="en-US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이 값은 높아진다</a:t>
              </a:r>
              <a:r>
                <a:rPr lang="en-US" altLang="ko-KR" dirty="0">
                  <a:latin typeface="-윤고딕320" panose="02030504000101010101" pitchFamily="18" charset="-127"/>
                  <a:ea typeface="-윤고딕320" panose="02030504000101010101" pitchFamily="18" charset="-127"/>
                </a:rPr>
                <a:t>.</a:t>
              </a:r>
              <a:endPara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00AB2067-75E9-4FA0-8921-7CDF4368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41" y="849875"/>
            <a:ext cx="3179217" cy="39674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E34337-CCAE-4382-8823-4D82C83227E1}"/>
              </a:ext>
            </a:extLst>
          </p:cNvPr>
          <p:cNvSpPr txBox="1"/>
          <p:nvPr/>
        </p:nvSpPr>
        <p:spPr>
          <a:xfrm>
            <a:off x="5169219" y="5273602"/>
            <a:ext cx="60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둘 중 어떤 것이 좋을지 모르기 때문에 둘 다</a:t>
            </a:r>
            <a:r>
              <a:rPr lang="ko-KR" altLang="en-US" b="1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구현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339821" y="5451031"/>
            <a:ext cx="3797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3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3031" y="-16272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E915CC-B1BF-4410-B113-367F2BB4F82A}"/>
              </a:ext>
            </a:extLst>
          </p:cNvPr>
          <p:cNvSpPr txBox="1">
            <a:spLocks/>
          </p:cNvSpPr>
          <p:nvPr/>
        </p:nvSpPr>
        <p:spPr>
          <a:xfrm>
            <a:off x="3773621" y="394584"/>
            <a:ext cx="73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F0B98-9ABC-4307-B175-DC626D54729B}"/>
              </a:ext>
            </a:extLst>
          </p:cNvPr>
          <p:cNvGrpSpPr/>
          <p:nvPr/>
        </p:nvGrpSpPr>
        <p:grpSpPr>
          <a:xfrm rot="16200000">
            <a:off x="-428863" y="3151084"/>
            <a:ext cx="4869885" cy="1026369"/>
            <a:chOff x="2156461" y="1403581"/>
            <a:chExt cx="8910176" cy="87194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73C3038-9FA3-43D6-AB76-AB16509ABAE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CFA0FA0-A25C-4207-85BC-7A666D56E9DC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643A09E-EC7B-4779-9934-EAA868763696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B2F490-7950-4C44-BAE4-A90B9795CCA0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C4563C-9412-4C51-98C9-AB2B112C9AC2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336407-6A8F-420F-B4B2-44D7747E83D5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4DA3A1-49C4-484F-B828-AB251D1D6F3A}"/>
                </a:ext>
              </a:extLst>
            </p:cNvPr>
            <p:cNvSpPr txBox="1"/>
            <p:nvPr/>
          </p:nvSpPr>
          <p:spPr>
            <a:xfrm>
              <a:off x="3866431" y="1980769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603744-74DD-4B5E-93D2-B04FC19306AF}"/>
                </a:ext>
              </a:extLst>
            </p:cNvPr>
            <p:cNvSpPr txBox="1"/>
            <p:nvPr/>
          </p:nvSpPr>
          <p:spPr>
            <a:xfrm>
              <a:off x="5985918" y="1988641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58D62-1C6F-472A-B36F-382A562A000B}"/>
                </a:ext>
              </a:extLst>
            </p:cNvPr>
            <p:cNvSpPr txBox="1"/>
            <p:nvPr/>
          </p:nvSpPr>
          <p:spPr>
            <a:xfrm>
              <a:off x="8131379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1D9846-8B53-4834-82BC-CEB1F440DAC4}"/>
                </a:ext>
              </a:extLst>
            </p:cNvPr>
            <p:cNvSpPr txBox="1"/>
            <p:nvPr/>
          </p:nvSpPr>
          <p:spPr>
            <a:xfrm>
              <a:off x="10104823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640E9EE-900B-475D-B244-3B32D1E6EEA0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863C04-05ED-46B0-A1E4-FF5C95D7039C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CD01-2198-4E0C-A689-E5F291E1F0B0}"/>
              </a:ext>
            </a:extLst>
          </p:cNvPr>
          <p:cNvSpPr txBox="1"/>
          <p:nvPr/>
        </p:nvSpPr>
        <p:spPr>
          <a:xfrm>
            <a:off x="1955094" y="3568794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22E90-4CED-4362-AAB3-D85897A6BB77}"/>
              </a:ext>
            </a:extLst>
          </p:cNvPr>
          <p:cNvSpPr txBox="1"/>
          <p:nvPr/>
        </p:nvSpPr>
        <p:spPr>
          <a:xfrm>
            <a:off x="1944656" y="4745922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A09AE8-14FB-430F-94D7-70284AF3D20E}"/>
              </a:ext>
            </a:extLst>
          </p:cNvPr>
          <p:cNvSpPr txBox="1"/>
          <p:nvPr/>
        </p:nvSpPr>
        <p:spPr>
          <a:xfrm>
            <a:off x="1971670" y="5889539"/>
            <a:ext cx="994183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CF4B89-6134-442A-B0E9-F9F90087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16" y="68983"/>
            <a:ext cx="5204420" cy="308476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E86EC2F-1EB0-4116-9800-DF78082F6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07" y="3116091"/>
            <a:ext cx="5461583" cy="3705562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FEEDCFE-D2F5-4535-A487-E003E3582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268" r="41680" b="1268"/>
          <a:stretch/>
        </p:blipFill>
        <p:spPr>
          <a:xfrm>
            <a:off x="8992650" y="1222784"/>
            <a:ext cx="2906596" cy="2536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B3655E-6DF2-402C-8E0F-ADDA88407A11}"/>
              </a:ext>
            </a:extLst>
          </p:cNvPr>
          <p:cNvSpPr txBox="1"/>
          <p:nvPr/>
        </p:nvSpPr>
        <p:spPr>
          <a:xfrm>
            <a:off x="9095621" y="4924794"/>
            <a:ext cx="30672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한 데이터와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기존 데이터로 학습한 결과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모두 정확도가 </a:t>
            </a:r>
            <a:r>
              <a:rPr lang="en-US" altLang="ko-KR" sz="24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55%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로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ctr"/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매우 저조함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1EE6B-8962-4745-A3EC-9CBA41C1616D}"/>
              </a:ext>
            </a:extLst>
          </p:cNvPr>
          <p:cNvSpPr txBox="1"/>
          <p:nvPr/>
        </p:nvSpPr>
        <p:spPr>
          <a:xfrm>
            <a:off x="9568563" y="277822"/>
            <a:ext cx="212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TF-IDF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모형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DF6724-5DDA-4E51-894C-FFF90687F63C}"/>
              </a:ext>
            </a:extLst>
          </p:cNvPr>
          <p:cNvSpPr/>
          <p:nvPr/>
        </p:nvSpPr>
        <p:spPr>
          <a:xfrm>
            <a:off x="8963642" y="3451661"/>
            <a:ext cx="379296" cy="27525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4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3031" y="-16272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E915CC-B1BF-4410-B113-367F2BB4F82A}"/>
              </a:ext>
            </a:extLst>
          </p:cNvPr>
          <p:cNvSpPr txBox="1">
            <a:spLocks/>
          </p:cNvSpPr>
          <p:nvPr/>
        </p:nvSpPr>
        <p:spPr>
          <a:xfrm>
            <a:off x="3773621" y="394584"/>
            <a:ext cx="73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F0B98-9ABC-4307-B175-DC626D54729B}"/>
              </a:ext>
            </a:extLst>
          </p:cNvPr>
          <p:cNvGrpSpPr/>
          <p:nvPr/>
        </p:nvGrpSpPr>
        <p:grpSpPr>
          <a:xfrm rot="16200000">
            <a:off x="-428863" y="3151084"/>
            <a:ext cx="4869885" cy="1026369"/>
            <a:chOff x="2156461" y="1403581"/>
            <a:chExt cx="8910176" cy="87194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73C3038-9FA3-43D6-AB76-AB16509ABAE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CFA0FA0-A25C-4207-85BC-7A666D56E9DC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643A09E-EC7B-4779-9934-EAA868763696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B2F490-7950-4C44-BAE4-A90B9795CCA0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C4563C-9412-4C51-98C9-AB2B112C9AC2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336407-6A8F-420F-B4B2-44D7747E83D5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4DA3A1-49C4-484F-B828-AB251D1D6F3A}"/>
                </a:ext>
              </a:extLst>
            </p:cNvPr>
            <p:cNvSpPr txBox="1"/>
            <p:nvPr/>
          </p:nvSpPr>
          <p:spPr>
            <a:xfrm>
              <a:off x="3866431" y="1980769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603744-74DD-4B5E-93D2-B04FC19306AF}"/>
                </a:ext>
              </a:extLst>
            </p:cNvPr>
            <p:cNvSpPr txBox="1"/>
            <p:nvPr/>
          </p:nvSpPr>
          <p:spPr>
            <a:xfrm>
              <a:off x="5985918" y="1988641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58D62-1C6F-472A-B36F-382A562A000B}"/>
                </a:ext>
              </a:extLst>
            </p:cNvPr>
            <p:cNvSpPr txBox="1"/>
            <p:nvPr/>
          </p:nvSpPr>
          <p:spPr>
            <a:xfrm>
              <a:off x="8131379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1D9846-8B53-4834-82BC-CEB1F440DAC4}"/>
                </a:ext>
              </a:extLst>
            </p:cNvPr>
            <p:cNvSpPr txBox="1"/>
            <p:nvPr/>
          </p:nvSpPr>
          <p:spPr>
            <a:xfrm>
              <a:off x="10104823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640E9EE-900B-475D-B244-3B32D1E6EEA0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863C04-05ED-46B0-A1E4-FF5C95D7039C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CD01-2198-4E0C-A689-E5F291E1F0B0}"/>
              </a:ext>
            </a:extLst>
          </p:cNvPr>
          <p:cNvSpPr txBox="1"/>
          <p:nvPr/>
        </p:nvSpPr>
        <p:spPr>
          <a:xfrm>
            <a:off x="1955094" y="3568794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22E90-4CED-4362-AAB3-D85897A6BB77}"/>
              </a:ext>
            </a:extLst>
          </p:cNvPr>
          <p:cNvSpPr txBox="1"/>
          <p:nvPr/>
        </p:nvSpPr>
        <p:spPr>
          <a:xfrm>
            <a:off x="1944656" y="4745922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A09AE8-14FB-430F-94D7-70284AF3D20E}"/>
              </a:ext>
            </a:extLst>
          </p:cNvPr>
          <p:cNvSpPr txBox="1"/>
          <p:nvPr/>
        </p:nvSpPr>
        <p:spPr>
          <a:xfrm>
            <a:off x="1971670" y="5889539"/>
            <a:ext cx="994183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6258894A-B3A7-4C43-84AD-EBA5DC38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31" y="-3"/>
            <a:ext cx="6828112" cy="332260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36C8869-E89B-40C2-8E06-2BEA41A66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31" y="3394577"/>
            <a:ext cx="6012701" cy="53344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55E78A47-6221-4635-B453-2B850A4866A4}"/>
              </a:ext>
            </a:extLst>
          </p:cNvPr>
          <p:cNvSpPr/>
          <p:nvPr/>
        </p:nvSpPr>
        <p:spPr>
          <a:xfrm>
            <a:off x="9160109" y="3580214"/>
            <a:ext cx="550506" cy="37917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28B18-7877-4E41-AEA8-2501F3FE4221}"/>
              </a:ext>
            </a:extLst>
          </p:cNvPr>
          <p:cNvSpPr txBox="1"/>
          <p:nvPr/>
        </p:nvSpPr>
        <p:spPr>
          <a:xfrm>
            <a:off x="9219396" y="0"/>
            <a:ext cx="285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Deep learning </a:t>
            </a:r>
            <a:r>
              <a:rPr lang="ko-KR" altLang="en-US" sz="2400" dirty="0"/>
              <a:t>모형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C9F79-7152-4DE6-A15E-FDB4D7D0C951}"/>
              </a:ext>
            </a:extLst>
          </p:cNvPr>
          <p:cNvSpPr txBox="1"/>
          <p:nvPr/>
        </p:nvSpPr>
        <p:spPr>
          <a:xfrm>
            <a:off x="3821850" y="4550535"/>
            <a:ext cx="75577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 하지 않은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데이터로 학습했을 때 정확도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28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54%</a:t>
            </a:r>
            <a:endParaRPr lang="en-US" altLang="ko-KR" sz="2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 한 </a:t>
            </a:r>
            <a:r>
              <a:rPr lang="ko-KR" altLang="en-US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데이터로 학습했을 때 정확도 </a:t>
            </a:r>
            <a:r>
              <a:rPr lang="en-US" altLang="ko-KR" sz="2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sz="28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64.8% ~ 65.1%</a:t>
            </a:r>
            <a:endParaRPr lang="ko-KR" altLang="en-US" sz="28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57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3CD17C-00D8-44CF-879C-D03C1B960898}"/>
              </a:ext>
            </a:extLst>
          </p:cNvPr>
          <p:cNvSpPr/>
          <p:nvPr/>
        </p:nvSpPr>
        <p:spPr>
          <a:xfrm>
            <a:off x="-3031" y="-16272"/>
            <a:ext cx="3679200" cy="6871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8F575839-730B-4EDB-8763-B5E27AA2B91A}"/>
              </a:ext>
            </a:extLst>
          </p:cNvPr>
          <p:cNvSpPr/>
          <p:nvPr/>
        </p:nvSpPr>
        <p:spPr>
          <a:xfrm rot="10800000">
            <a:off x="3325447" y="-2"/>
            <a:ext cx="352469" cy="337187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93B24-78B3-4504-B5D3-4DE1FBB865D9}"/>
              </a:ext>
            </a:extLst>
          </p:cNvPr>
          <p:cNvSpPr txBox="1"/>
          <p:nvPr/>
        </p:nvSpPr>
        <p:spPr>
          <a:xfrm>
            <a:off x="1562760" y="436744"/>
            <a:ext cx="1492716" cy="448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sz="20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797281-9619-4806-89DC-717BDE7F7643}"/>
              </a:ext>
            </a:extLst>
          </p:cNvPr>
          <p:cNvSpPr txBox="1"/>
          <p:nvPr/>
        </p:nvSpPr>
        <p:spPr>
          <a:xfrm>
            <a:off x="3970652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089A8-1422-49D2-85CE-619106C82F14}"/>
              </a:ext>
            </a:extLst>
          </p:cNvPr>
          <p:cNvSpPr txBox="1"/>
          <p:nvPr/>
        </p:nvSpPr>
        <p:spPr>
          <a:xfrm>
            <a:off x="4809937" y="6403268"/>
            <a:ext cx="324128" cy="355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14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14BBDC-3AB6-4715-A207-283CC3B09D64}"/>
              </a:ext>
            </a:extLst>
          </p:cNvPr>
          <p:cNvCxnSpPr/>
          <p:nvPr/>
        </p:nvCxnSpPr>
        <p:spPr>
          <a:xfrm>
            <a:off x="4358836" y="6581105"/>
            <a:ext cx="38704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23CACF-7342-42B4-B6F9-4955E93730DD}"/>
              </a:ext>
            </a:extLst>
          </p:cNvPr>
          <p:cNvSpPr txBox="1"/>
          <p:nvPr/>
        </p:nvSpPr>
        <p:spPr>
          <a:xfrm>
            <a:off x="3978933" y="5836748"/>
            <a:ext cx="704039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사진출처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49799-B87E-454D-93CD-4FFD4525C66B}"/>
              </a:ext>
            </a:extLst>
          </p:cNvPr>
          <p:cNvSpPr txBox="1"/>
          <p:nvPr/>
        </p:nvSpPr>
        <p:spPr>
          <a:xfrm>
            <a:off x="3965542" y="6099210"/>
            <a:ext cx="18261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 친구 옆에서 힘들어한다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E915CC-B1BF-4410-B113-367F2BB4F82A}"/>
              </a:ext>
            </a:extLst>
          </p:cNvPr>
          <p:cNvSpPr txBox="1">
            <a:spLocks/>
          </p:cNvSpPr>
          <p:nvPr/>
        </p:nvSpPr>
        <p:spPr>
          <a:xfrm>
            <a:off x="3773621" y="394584"/>
            <a:ext cx="73611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EFF0B98-9ABC-4307-B175-DC626D54729B}"/>
              </a:ext>
            </a:extLst>
          </p:cNvPr>
          <p:cNvGrpSpPr/>
          <p:nvPr/>
        </p:nvGrpSpPr>
        <p:grpSpPr>
          <a:xfrm rot="16200000">
            <a:off x="-428863" y="3151084"/>
            <a:ext cx="4869885" cy="1026369"/>
            <a:chOff x="2156461" y="1403581"/>
            <a:chExt cx="8910176" cy="871944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73C3038-9FA3-43D6-AB76-AB16509ABAE4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2452038" y="1551370"/>
              <a:ext cx="83298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CFA0FA0-A25C-4207-85BC-7A666D56E9DC}"/>
                </a:ext>
              </a:extLst>
            </p:cNvPr>
            <p:cNvSpPr/>
            <p:nvPr/>
          </p:nvSpPr>
          <p:spPr>
            <a:xfrm>
              <a:off x="2156461" y="1403581"/>
              <a:ext cx="295578" cy="29557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643A09E-EC7B-4779-9934-EAA868763696}"/>
                </a:ext>
              </a:extLst>
            </p:cNvPr>
            <p:cNvSpPr/>
            <p:nvPr/>
          </p:nvSpPr>
          <p:spPr>
            <a:xfrm>
              <a:off x="4224584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B2F490-7950-4C44-BAE4-A90B9795CCA0}"/>
                </a:ext>
              </a:extLst>
            </p:cNvPr>
            <p:cNvSpPr/>
            <p:nvPr/>
          </p:nvSpPr>
          <p:spPr>
            <a:xfrm>
              <a:off x="6438068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C4563C-9412-4C51-98C9-AB2B112C9AC2}"/>
                </a:ext>
              </a:extLst>
            </p:cNvPr>
            <p:cNvSpPr/>
            <p:nvPr/>
          </p:nvSpPr>
          <p:spPr>
            <a:xfrm>
              <a:off x="8574456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336407-6A8F-420F-B4B2-44D7747E83D5}"/>
                </a:ext>
              </a:extLst>
            </p:cNvPr>
            <p:cNvSpPr/>
            <p:nvPr/>
          </p:nvSpPr>
          <p:spPr>
            <a:xfrm>
              <a:off x="10771059" y="1403581"/>
              <a:ext cx="295578" cy="2955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2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4DA3A1-49C4-484F-B828-AB251D1D6F3A}"/>
                </a:ext>
              </a:extLst>
            </p:cNvPr>
            <p:cNvSpPr txBox="1"/>
            <p:nvPr/>
          </p:nvSpPr>
          <p:spPr>
            <a:xfrm>
              <a:off x="3866431" y="1980769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603744-74DD-4B5E-93D2-B04FC19306AF}"/>
                </a:ext>
              </a:extLst>
            </p:cNvPr>
            <p:cNvSpPr txBox="1"/>
            <p:nvPr/>
          </p:nvSpPr>
          <p:spPr>
            <a:xfrm>
              <a:off x="5985918" y="1988641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D58D62-1C6F-472A-B36F-382A562A000B}"/>
                </a:ext>
              </a:extLst>
            </p:cNvPr>
            <p:cNvSpPr txBox="1"/>
            <p:nvPr/>
          </p:nvSpPr>
          <p:spPr>
            <a:xfrm>
              <a:off x="8131379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1D9846-8B53-4834-82BC-CEB1F440DAC4}"/>
                </a:ext>
              </a:extLst>
            </p:cNvPr>
            <p:cNvSpPr txBox="1"/>
            <p:nvPr/>
          </p:nvSpPr>
          <p:spPr>
            <a:xfrm>
              <a:off x="10104823" y="1980170"/>
              <a:ext cx="221707" cy="28688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ko-KR" altLang="en-US" sz="1455" dirty="0">
                <a:latin typeface="-윤고딕320" panose="02030504000101010101" pitchFamily="18" charset="-127"/>
                <a:ea typeface="-윤고딕320" panose="02030504000101010101" pitchFamily="18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640E9EE-900B-475D-B244-3B32D1E6EEA0}"/>
              </a:ext>
            </a:extLst>
          </p:cNvPr>
          <p:cNvSpPr txBox="1"/>
          <p:nvPr/>
        </p:nvSpPr>
        <p:spPr>
          <a:xfrm>
            <a:off x="1933334" y="1188043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863C04-05ED-46B0-A1E4-FF5C95D7039C}"/>
              </a:ext>
            </a:extLst>
          </p:cNvPr>
          <p:cNvSpPr txBox="1"/>
          <p:nvPr/>
        </p:nvSpPr>
        <p:spPr>
          <a:xfrm>
            <a:off x="1958025" y="2352541"/>
            <a:ext cx="1431802" cy="316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데이터 </a:t>
            </a:r>
            <a:r>
              <a:rPr lang="ko-KR" altLang="en-US" sz="1455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전처리</a:t>
            </a:r>
            <a:endParaRPr lang="ko-KR" altLang="en-US" sz="1455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BFCD01-2198-4E0C-A689-E5F291E1F0B0}"/>
              </a:ext>
            </a:extLst>
          </p:cNvPr>
          <p:cNvSpPr txBox="1"/>
          <p:nvPr/>
        </p:nvSpPr>
        <p:spPr>
          <a:xfrm>
            <a:off x="1955094" y="3568794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22E90-4CED-4362-AAB3-D85897A6BB77}"/>
              </a:ext>
            </a:extLst>
          </p:cNvPr>
          <p:cNvSpPr txBox="1"/>
          <p:nvPr/>
        </p:nvSpPr>
        <p:spPr>
          <a:xfrm>
            <a:off x="1944656" y="4745922"/>
            <a:ext cx="1431802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 모델 구현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A09AE8-14FB-430F-94D7-70284AF3D20E}"/>
              </a:ext>
            </a:extLst>
          </p:cNvPr>
          <p:cNvSpPr txBox="1"/>
          <p:nvPr/>
        </p:nvSpPr>
        <p:spPr>
          <a:xfrm>
            <a:off x="1971670" y="5889539"/>
            <a:ext cx="994183" cy="3162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55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모델 평가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1DAB33B-55B0-4142-B9E2-DA2DBFD0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16" y="3340384"/>
            <a:ext cx="4015106" cy="2491490"/>
          </a:xfrm>
          <a:prstGeom prst="rect">
            <a:avLst/>
          </a:prstGeo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67D8D972-5D4B-471B-863B-7F06BCA0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95" y="3313815"/>
            <a:ext cx="3674528" cy="256816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A7CC290-4AEA-4235-8EF2-CB1AD1948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16" y="159897"/>
            <a:ext cx="7978907" cy="3078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EAA9C-4A71-4C5A-91A5-921768CE3215}"/>
              </a:ext>
            </a:extLst>
          </p:cNvPr>
          <p:cNvSpPr txBox="1"/>
          <p:nvPr/>
        </p:nvSpPr>
        <p:spPr>
          <a:xfrm>
            <a:off x="4963886" y="5937661"/>
            <a:ext cx="660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Epoch(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학습횟수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가 늘어날 수록 </a:t>
            </a:r>
            <a:r>
              <a:rPr lang="en-US" altLang="ko-KR" sz="2000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Overfitting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현상이 발생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!</a:t>
            </a:r>
          </a:p>
          <a:p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Epoch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수를 줄여가며 적절한 값 찾아 해결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F3EEC-2FB5-4B65-818E-657021AD0DE7}"/>
              </a:ext>
            </a:extLst>
          </p:cNvPr>
          <p:cNvSpPr txBox="1"/>
          <p:nvPr/>
        </p:nvSpPr>
        <p:spPr>
          <a:xfrm>
            <a:off x="36745" y="99556"/>
            <a:ext cx="16369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1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  <a:endParaRPr lang="ko-KR" altLang="en-US" sz="11500" spc="-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1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134065" y="6720843"/>
            <a:ext cx="3881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2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459</Words>
  <Application>Microsoft Office PowerPoint</Application>
  <PresentationFormat>와이드스크린</PresentationFormat>
  <Paragraphs>148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-윤고딕320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HyunWoo Kang</cp:lastModifiedBy>
  <cp:revision>71</cp:revision>
  <dcterms:created xsi:type="dcterms:W3CDTF">2018-11-19T03:54:49Z</dcterms:created>
  <dcterms:modified xsi:type="dcterms:W3CDTF">2019-08-09T00:01:48Z</dcterms:modified>
  <cp:contentStatus/>
</cp:coreProperties>
</file>