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9" r:id="rId2"/>
    <p:sldId id="300" r:id="rId3"/>
    <p:sldId id="282" r:id="rId4"/>
    <p:sldId id="327" r:id="rId5"/>
    <p:sldId id="339" r:id="rId6"/>
    <p:sldId id="333" r:id="rId7"/>
    <p:sldId id="311" r:id="rId8"/>
    <p:sldId id="334" r:id="rId9"/>
    <p:sldId id="308" r:id="rId10"/>
    <p:sldId id="335" r:id="rId11"/>
    <p:sldId id="336" r:id="rId12"/>
    <p:sldId id="337" r:id="rId13"/>
    <p:sldId id="338" r:id="rId14"/>
    <p:sldId id="318" r:id="rId15"/>
    <p:sldId id="319" r:id="rId16"/>
    <p:sldId id="321" r:id="rId17"/>
    <p:sldId id="332" r:id="rId18"/>
    <p:sldId id="33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110" autoAdjust="0"/>
  </p:normalViewPr>
  <p:slideViewPr>
    <p:cSldViewPr snapToGrid="0" showGuides="1">
      <p:cViewPr varScale="1">
        <p:scale>
          <a:sx n="85" d="100"/>
          <a:sy n="85" d="100"/>
        </p:scale>
        <p:origin x="159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9228E-69DC-4034-961F-8416C6739EF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3A4F1-0A0D-4378-A6E4-E0C082DF2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 </a:t>
            </a:r>
            <a:r>
              <a:rPr lang="ko-KR" altLang="en-US" dirty="0"/>
              <a:t>이번에 </a:t>
            </a:r>
            <a:r>
              <a:rPr lang="en-US" altLang="ko-KR" dirty="0"/>
              <a:t>project1 </a:t>
            </a:r>
            <a:r>
              <a:rPr lang="ko-KR" altLang="en-US" dirty="0"/>
              <a:t>게임 설계 발표를 하는 강한나라 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9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대륙별게임장르를</a:t>
            </a:r>
            <a:r>
              <a:rPr lang="ko-KR" altLang="en-US" dirty="0"/>
              <a:t> </a:t>
            </a:r>
            <a:r>
              <a:rPr lang="en-US" altLang="ko-KR" dirty="0"/>
              <a:t>bar plot</a:t>
            </a:r>
            <a:r>
              <a:rPr lang="ko-KR" altLang="en-US" dirty="0"/>
              <a:t>으로 </a:t>
            </a:r>
            <a:r>
              <a:rPr lang="ko-KR" altLang="en-US" dirty="0" err="1"/>
              <a:t>보았을때</a:t>
            </a:r>
            <a:r>
              <a:rPr lang="ko-KR" altLang="en-US" dirty="0"/>
              <a:t> 전체적으로 액션과 스포츠 슈팅이 </a:t>
            </a:r>
            <a:r>
              <a:rPr lang="en-US" altLang="ko-KR" dirty="0"/>
              <a:t>1,2,3dnl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하고있지만</a:t>
            </a:r>
            <a:r>
              <a:rPr lang="ko-KR" altLang="en-US" dirty="0"/>
              <a:t> 일본에서는 </a:t>
            </a:r>
            <a:r>
              <a:rPr lang="en-US" altLang="ko-KR" dirty="0"/>
              <a:t>RPG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등 액션 </a:t>
            </a:r>
            <a:r>
              <a:rPr lang="en-US" altLang="ko-KR" dirty="0"/>
              <a:t>2</a:t>
            </a:r>
            <a:r>
              <a:rPr lang="ko-KR" altLang="en-US" dirty="0"/>
              <a:t>등 스포츠 </a:t>
            </a:r>
            <a:r>
              <a:rPr lang="en-US" altLang="ko-KR" dirty="0"/>
              <a:t>3</a:t>
            </a:r>
            <a:r>
              <a:rPr lang="ko-KR" altLang="en-US" dirty="0" err="1"/>
              <a:t>등인것을</a:t>
            </a:r>
            <a:r>
              <a:rPr lang="ko-KR" altLang="en-US" dirty="0"/>
              <a:t> 잘 </a:t>
            </a:r>
            <a:r>
              <a:rPr lang="ko-KR" altLang="en-US" dirty="0" err="1"/>
              <a:t>알수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6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연도별 게임장르 트렌드를 </a:t>
            </a:r>
            <a:r>
              <a:rPr lang="en-US" altLang="ko-KR" dirty="0" err="1"/>
              <a:t>barplot</a:t>
            </a:r>
            <a:r>
              <a:rPr lang="ko-KR" altLang="en-US" dirty="0"/>
              <a:t>으로 알아 보았습니다</a:t>
            </a:r>
            <a:r>
              <a:rPr lang="en-US" altLang="ko-KR" dirty="0"/>
              <a:t>. 2001</a:t>
            </a:r>
            <a:r>
              <a:rPr lang="ko-KR" altLang="en-US" dirty="0"/>
              <a:t>년부터 액션 장르가 판매량이 높아지며 일부 해에서 스포츠 장르가 판매량이 높았습니다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0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출고량이 높은 게임을 </a:t>
            </a:r>
            <a:r>
              <a:rPr lang="en-US" altLang="ko-KR" dirty="0" err="1"/>
              <a:t>barplot</a:t>
            </a:r>
            <a:r>
              <a:rPr lang="ko-KR" altLang="en-US" dirty="0"/>
              <a:t>으로 보았습니다</a:t>
            </a:r>
            <a:r>
              <a:rPr lang="en-US" altLang="ko-KR" dirty="0"/>
              <a:t>. Total sales</a:t>
            </a:r>
            <a:r>
              <a:rPr lang="ko-KR" altLang="en-US" dirty="0"/>
              <a:t>가 높은 순서대로 </a:t>
            </a:r>
            <a:r>
              <a:rPr lang="en-US" altLang="ko-KR" dirty="0"/>
              <a:t>15</a:t>
            </a:r>
            <a:r>
              <a:rPr lang="ko-KR" altLang="en-US" dirty="0"/>
              <a:t>위 까지 보았을 때 </a:t>
            </a:r>
            <a:r>
              <a:rPr lang="en-US" altLang="ko-KR" dirty="0"/>
              <a:t>Wii </a:t>
            </a:r>
            <a:r>
              <a:rPr lang="ko-KR" altLang="en-US" dirty="0"/>
              <a:t>스포츠가 가장 높았습니다</a:t>
            </a:r>
            <a:r>
              <a:rPr lang="en-US" altLang="ko-KR" dirty="0"/>
              <a:t>. </a:t>
            </a:r>
            <a:r>
              <a:rPr lang="ko-KR" altLang="en-US" dirty="0"/>
              <a:t>모두 닌텐도 사의 </a:t>
            </a:r>
            <a:r>
              <a:rPr lang="ko-KR" altLang="en-US" dirty="0" err="1"/>
              <a:t>게임인것으로</a:t>
            </a:r>
            <a:r>
              <a:rPr lang="ko-KR" altLang="en-US" dirty="0"/>
              <a:t> 파악되었습니다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6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Pubilsher</a:t>
            </a:r>
            <a:r>
              <a:rPr lang="ko-KR" altLang="en-US" dirty="0"/>
              <a:t>공급처에 따른 전세계 연도별 게임 판매량은 닌텐도 사가 압도적으로 많은 부분을 보여주고 있고 </a:t>
            </a:r>
            <a:r>
              <a:rPr lang="en-US" altLang="ko-KR" dirty="0">
                <a:solidFill>
                  <a:schemeClr val="accent4"/>
                </a:solidFill>
              </a:rPr>
              <a:t>Electronic Art</a:t>
            </a:r>
            <a:r>
              <a:rPr lang="ko-KR" altLang="en-US" dirty="0">
                <a:solidFill>
                  <a:schemeClr val="accent4"/>
                </a:solidFill>
              </a:rPr>
              <a:t>비디오 게임 사도 부분 연도 에서 높은 판매량을 보여주고 있습니다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7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accent4"/>
                </a:solidFill>
              </a:rPr>
              <a:t>다음 분기에 어떤 게임을 설계해야 할까</a:t>
            </a:r>
            <a:r>
              <a:rPr lang="en-US" altLang="ko-KR" sz="1200" b="1" spc="-150" dirty="0">
                <a:solidFill>
                  <a:schemeClr val="accent4"/>
                </a:solidFill>
              </a:rPr>
              <a:t>?</a:t>
            </a:r>
            <a:endParaRPr lang="ko-KR" altLang="en-US" sz="1200" b="1" spc="-150" dirty="0">
              <a:solidFill>
                <a:schemeClr val="accent4"/>
              </a:solidFill>
            </a:endParaRPr>
          </a:p>
          <a:p>
            <a:r>
              <a:rPr lang="ko-KR" altLang="en-US" dirty="0"/>
              <a:t>시각화 자료를 </a:t>
            </a:r>
            <a:r>
              <a:rPr lang="ko-KR" altLang="en-US" dirty="0" err="1"/>
              <a:t>보았을때</a:t>
            </a:r>
            <a:r>
              <a:rPr lang="ko-KR" altLang="en-US" dirty="0"/>
              <a:t> 액션 </a:t>
            </a:r>
            <a:r>
              <a:rPr lang="ko-KR" altLang="en-US" dirty="0" err="1"/>
              <a:t>슈터</a:t>
            </a:r>
            <a:r>
              <a:rPr lang="ko-KR" altLang="en-US" dirty="0"/>
              <a:t> 장르의 게임을 설계 </a:t>
            </a:r>
            <a:r>
              <a:rPr lang="ko-KR" altLang="en-US" dirty="0" err="1"/>
              <a:t>해야하며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플랫폼에 따라서 중복된 이름의 게임들이 있는데 플랫폼을 여러 개 사용하여 출시하는 게임들이 있습니다 보통 대형 게임들이 이에 해당됩니다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하는데 시간을 너무 쓴 결과 시간이 부족해 시각화 자료의 부정확성과 시각화 자료의 부족이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5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처음은 데이터를 깔끔하게 하는 </a:t>
            </a:r>
            <a:r>
              <a:rPr lang="ko-KR" altLang="en-US" dirty="0" err="1"/>
              <a:t>전처리</a:t>
            </a:r>
            <a:r>
              <a:rPr lang="ko-KR" altLang="en-US" dirty="0"/>
              <a:t> 과정인 </a:t>
            </a:r>
            <a:r>
              <a:rPr lang="en-US" altLang="ko-KR" dirty="0"/>
              <a:t>EDA</a:t>
            </a:r>
            <a:r>
              <a:rPr lang="ko-KR" altLang="en-US" dirty="0"/>
              <a:t>에 대해서 말씀드리고 시각화자료를 통한 데이터 분석 후 결과와 피드백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0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정리와 </a:t>
            </a:r>
            <a:r>
              <a:rPr lang="ko-KR" altLang="en-US" dirty="0" err="1"/>
              <a:t>전처리</a:t>
            </a:r>
            <a:r>
              <a:rPr lang="ko-KR" altLang="en-US" dirty="0"/>
              <a:t> 과정인 </a:t>
            </a:r>
            <a:r>
              <a:rPr lang="en-US" altLang="ko-KR" dirty="0"/>
              <a:t>EDA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5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데이터에서 </a:t>
            </a:r>
            <a:r>
              <a:rPr lang="ko-KR" altLang="en-US" dirty="0" err="1"/>
              <a:t>공백값인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행의 퍼센트가 </a:t>
            </a:r>
            <a:r>
              <a:rPr lang="en-US" altLang="ko-KR" dirty="0"/>
              <a:t>2%</a:t>
            </a:r>
            <a:r>
              <a:rPr lang="ko-KR" altLang="en-US" dirty="0"/>
              <a:t>이기 때문에 제거하였습니다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1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이상치값은</a:t>
            </a:r>
            <a:r>
              <a:rPr lang="ko-KR" altLang="en-US" dirty="0"/>
              <a:t> </a:t>
            </a:r>
            <a:r>
              <a:rPr lang="en-US" altLang="ko-KR" dirty="0"/>
              <a:t>5% </a:t>
            </a:r>
            <a:r>
              <a:rPr lang="ko-KR" altLang="en-US" dirty="0"/>
              <a:t>대로 양이 많다고 판단하여 </a:t>
            </a:r>
            <a:r>
              <a:rPr lang="en-US" altLang="ko-KR" dirty="0"/>
              <a:t>K M </a:t>
            </a:r>
            <a:r>
              <a:rPr lang="ko-KR" altLang="en-US" dirty="0"/>
              <a:t>문자 제거 후 천단위인</a:t>
            </a:r>
            <a:r>
              <a:rPr lang="en-US" altLang="ko-KR" dirty="0"/>
              <a:t> K</a:t>
            </a:r>
            <a:r>
              <a:rPr lang="ko-KR" altLang="en-US" dirty="0"/>
              <a:t>값을 백만단위인 </a:t>
            </a:r>
            <a:r>
              <a:rPr lang="en-US" altLang="ko-KR" dirty="0"/>
              <a:t>M </a:t>
            </a:r>
            <a:r>
              <a:rPr lang="ko-KR" altLang="en-US" dirty="0"/>
              <a:t>값으로 변경 후 </a:t>
            </a:r>
            <a:r>
              <a:rPr lang="en-US" altLang="ko-KR" dirty="0">
                <a:solidFill>
                  <a:schemeClr val="accent4"/>
                </a:solidFill>
              </a:rPr>
              <a:t>Sales</a:t>
            </a:r>
            <a:r>
              <a:rPr lang="ko-KR" altLang="en-US" dirty="0">
                <a:solidFill>
                  <a:schemeClr val="accent4"/>
                </a:solidFill>
              </a:rPr>
              <a:t>값을 합한 </a:t>
            </a:r>
            <a:r>
              <a:rPr lang="en-US" altLang="ko-KR" dirty="0" err="1">
                <a:solidFill>
                  <a:schemeClr val="accent4"/>
                </a:solidFill>
              </a:rPr>
              <a:t>Total_Sales</a:t>
            </a:r>
            <a:r>
              <a:rPr lang="ko-KR" altLang="en-US" dirty="0">
                <a:solidFill>
                  <a:schemeClr val="accent4"/>
                </a:solidFill>
              </a:rPr>
              <a:t>값 삽입하였습니다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8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Year </a:t>
            </a:r>
            <a:r>
              <a:rPr lang="ko-KR" altLang="en-US" dirty="0"/>
              <a:t>값을</a:t>
            </a:r>
            <a:r>
              <a:rPr lang="en-US" altLang="ko-KR" dirty="0"/>
              <a:t> 4</a:t>
            </a:r>
            <a:r>
              <a:rPr lang="ko-KR" altLang="en-US" dirty="0"/>
              <a:t>자리 수로 제대로 변경하고 </a:t>
            </a:r>
            <a:r>
              <a:rPr lang="en-US" altLang="ko-KR" dirty="0"/>
              <a:t>Platform</a:t>
            </a:r>
            <a:r>
              <a:rPr lang="ko-KR" altLang="en-US" dirty="0"/>
              <a:t>의 </a:t>
            </a:r>
            <a:r>
              <a:rPr lang="en-US" altLang="ko-KR" dirty="0"/>
              <a:t>2600</a:t>
            </a:r>
            <a:r>
              <a:rPr lang="ko-KR" altLang="en-US" dirty="0"/>
              <a:t>은</a:t>
            </a:r>
            <a:r>
              <a:rPr lang="en-US" altLang="ko-KR" dirty="0"/>
              <a:t> atari2600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변경하였습니다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0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자료를 통한 데이터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4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연도별 밀도를 파악한 결과 </a:t>
            </a:r>
            <a:r>
              <a:rPr lang="en-US" altLang="ko-KR" dirty="0"/>
              <a:t>2000</a:t>
            </a:r>
            <a:r>
              <a:rPr lang="ko-KR" altLang="en-US" dirty="0"/>
              <a:t>년대와 </a:t>
            </a:r>
            <a:r>
              <a:rPr lang="en-US" altLang="ko-KR" dirty="0"/>
              <a:t>2010</a:t>
            </a:r>
            <a:r>
              <a:rPr lang="ko-KR" altLang="en-US" dirty="0"/>
              <a:t>년대로 </a:t>
            </a:r>
            <a:r>
              <a:rPr lang="ko-KR" altLang="en-US" dirty="0" err="1"/>
              <a:t>몰려있는</a:t>
            </a:r>
            <a:r>
              <a:rPr lang="ko-KR" altLang="en-US" dirty="0"/>
              <a:t> 것을 </a:t>
            </a:r>
            <a:r>
              <a:rPr lang="ko-KR" altLang="en-US" dirty="0" err="1"/>
              <a:t>알수</a:t>
            </a:r>
            <a:r>
              <a:rPr lang="ko-KR" altLang="en-US" dirty="0"/>
              <a:t> 있습니다</a:t>
            </a:r>
            <a:r>
              <a:rPr lang="en-US" altLang="ko-KR" dirty="0"/>
              <a:t>. 1980</a:t>
            </a:r>
            <a:r>
              <a:rPr lang="ko-KR" altLang="en-US" dirty="0"/>
              <a:t>년대와 </a:t>
            </a:r>
            <a:r>
              <a:rPr lang="en-US" altLang="ko-KR" dirty="0"/>
              <a:t>2017</a:t>
            </a:r>
            <a:r>
              <a:rPr lang="ko-KR" altLang="en-US" dirty="0"/>
              <a:t>년 이후는 데이터가 적어 해석에 제외하는 편이 좋을 수도 있다 생각하였습니다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1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대륙별</a:t>
            </a:r>
            <a:r>
              <a:rPr lang="ko-KR" altLang="en-US" dirty="0"/>
              <a:t> 게임장르의 </a:t>
            </a:r>
            <a:r>
              <a:rPr lang="en-US" altLang="ko-KR" dirty="0"/>
              <a:t>plot</a:t>
            </a:r>
            <a:r>
              <a:rPr lang="ko-KR" altLang="en-US" dirty="0"/>
              <a:t>을 보면 전체적으로 북미가 가장 높고 다음으로 유럽지역의 게임 판매량이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예외적으로 </a:t>
            </a:r>
            <a:r>
              <a:rPr lang="en-US" altLang="ko-KR" dirty="0"/>
              <a:t>RPG</a:t>
            </a:r>
            <a:r>
              <a:rPr lang="ko-KR" altLang="en-US" dirty="0"/>
              <a:t>에서는 일본이 판매량이 가장 높습니다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전체적으로 </a:t>
            </a:r>
            <a:r>
              <a:rPr lang="en-US" altLang="ko-KR" dirty="0"/>
              <a:t>1</a:t>
            </a:r>
            <a:r>
              <a:rPr lang="ko-KR" altLang="en-US" dirty="0"/>
              <a:t>위는 액션 </a:t>
            </a:r>
            <a:r>
              <a:rPr lang="en-US" altLang="ko-KR" dirty="0"/>
              <a:t>2</a:t>
            </a:r>
            <a:r>
              <a:rPr lang="ko-KR" altLang="en-US" dirty="0"/>
              <a:t>위는 스포츠 </a:t>
            </a:r>
            <a:r>
              <a:rPr lang="en-US" altLang="ko-KR" dirty="0"/>
              <a:t>3</a:t>
            </a:r>
            <a:r>
              <a:rPr lang="ko-KR" altLang="en-US" dirty="0"/>
              <a:t>위는 슈팅게임으로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4F1-0A0D-4378-A6E4-E0C082DF27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23345" y="2974310"/>
            <a:ext cx="654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What’s your game?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86612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AI_16_</a:t>
            </a:r>
            <a:r>
              <a:rPr lang="ko-KR" altLang="en-US" sz="1600" dirty="0">
                <a:solidFill>
                  <a:schemeClr val="bg1"/>
                </a:solidFill>
              </a:rPr>
              <a:t>강한나라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932873" cy="307777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Code</a:t>
            </a:r>
            <a:r>
              <a:rPr lang="ko-KR" altLang="en-US" sz="1400" spc="-150" dirty="0">
                <a:solidFill>
                  <a:schemeClr val="bg1"/>
                </a:solidFill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</a:rPr>
              <a:t>states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2022.11.03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시각화 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210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대륙별</a:t>
            </a:r>
            <a:r>
              <a:rPr lang="ko-KR" altLang="en-US" sz="1400" spc="-150" dirty="0">
                <a:solidFill>
                  <a:schemeClr val="accent4"/>
                </a:solidFill>
              </a:rPr>
              <a:t> 게임장르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barplot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5C6DA-3505-760A-8C25-2187423DD474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 </a:t>
            </a:r>
            <a:r>
              <a:rPr lang="ko-KR" altLang="en-US" sz="2000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1A5-797A-1956-1098-8991B028E72D}"/>
              </a:ext>
            </a:extLst>
          </p:cNvPr>
          <p:cNvSpPr txBox="1"/>
          <p:nvPr/>
        </p:nvSpPr>
        <p:spPr>
          <a:xfrm>
            <a:off x="7032977" y="3784831"/>
            <a:ext cx="5159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전체적으로 액션과 스포츠 슈팅이 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1,2,3</a:t>
            </a:r>
            <a:r>
              <a:rPr lang="ko-KR" altLang="en-US" dirty="0">
                <a:solidFill>
                  <a:schemeClr val="accent4"/>
                </a:solidFill>
              </a:rPr>
              <a:t>위를 하고 있지만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일본에서는 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RPG</a:t>
            </a:r>
            <a:r>
              <a:rPr lang="ko-KR" altLang="en-US" dirty="0">
                <a:solidFill>
                  <a:schemeClr val="accent4"/>
                </a:solidFill>
              </a:rPr>
              <a:t>가 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r>
              <a:rPr lang="ko-KR" altLang="en-US" dirty="0">
                <a:solidFill>
                  <a:schemeClr val="accent4"/>
                </a:solidFill>
              </a:rPr>
              <a:t>등 액션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r>
              <a:rPr lang="ko-KR" altLang="en-US" dirty="0">
                <a:solidFill>
                  <a:schemeClr val="accent4"/>
                </a:solidFill>
              </a:rPr>
              <a:t>등 스포츠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등을 하고있다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4669CD1-FC68-44C4-ACF1-5603BCFA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" y="1773089"/>
            <a:ext cx="6933064" cy="49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6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시각화 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352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전체 연도별 게임 장르 트렌드  </a:t>
            </a:r>
            <a:r>
              <a:rPr lang="en-US" altLang="ko-KR" sz="1400" spc="-150" dirty="0">
                <a:solidFill>
                  <a:schemeClr val="accent4"/>
                </a:solidFill>
              </a:rPr>
              <a:t>bar plot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5C6DA-3505-760A-8C25-2187423DD474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 </a:t>
            </a:r>
            <a:r>
              <a:rPr lang="ko-KR" altLang="en-US" sz="2000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1A5-797A-1956-1098-8991B028E72D}"/>
              </a:ext>
            </a:extLst>
          </p:cNvPr>
          <p:cNvSpPr txBox="1"/>
          <p:nvPr/>
        </p:nvSpPr>
        <p:spPr>
          <a:xfrm>
            <a:off x="7315200" y="378483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2001</a:t>
            </a:r>
            <a:r>
              <a:rPr lang="ko-KR" altLang="en-US" dirty="0">
                <a:solidFill>
                  <a:schemeClr val="accent4"/>
                </a:solidFill>
              </a:rPr>
              <a:t>년부터 </a:t>
            </a:r>
            <a:r>
              <a:rPr lang="en-US" altLang="ko-KR" dirty="0">
                <a:solidFill>
                  <a:schemeClr val="accent4"/>
                </a:solidFill>
              </a:rPr>
              <a:t>Action </a:t>
            </a:r>
            <a:r>
              <a:rPr lang="ko-KR" altLang="en-US" dirty="0">
                <a:solidFill>
                  <a:schemeClr val="accent4"/>
                </a:solidFill>
              </a:rPr>
              <a:t>장르가 판매량이 높아지며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일부 해에서 </a:t>
            </a:r>
            <a:r>
              <a:rPr lang="en-US" altLang="ko-KR" dirty="0">
                <a:solidFill>
                  <a:schemeClr val="accent4"/>
                </a:solidFill>
              </a:rPr>
              <a:t>Sports</a:t>
            </a:r>
            <a:r>
              <a:rPr lang="ko-KR" altLang="en-US" dirty="0">
                <a:solidFill>
                  <a:schemeClr val="accent4"/>
                </a:solidFill>
              </a:rPr>
              <a:t>장르가 판매량이 높았다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42E5BA-CEF4-0181-E61B-B880029D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8300"/>
            <a:ext cx="7439379" cy="52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30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시각화 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310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accent4"/>
                </a:solidFill>
              </a:rPr>
              <a:t>가장 출고량이 높은 게임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barplot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5C6DA-3505-760A-8C25-2187423DD474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 </a:t>
            </a:r>
            <a:r>
              <a:rPr lang="ko-KR" altLang="en-US" sz="2000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1A5-797A-1956-1098-8991B028E72D}"/>
              </a:ext>
            </a:extLst>
          </p:cNvPr>
          <p:cNvSpPr txBox="1"/>
          <p:nvPr/>
        </p:nvSpPr>
        <p:spPr>
          <a:xfrm>
            <a:off x="6863644" y="3784831"/>
            <a:ext cx="532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4"/>
                </a:solidFill>
              </a:rPr>
              <a:t>Total_Sales</a:t>
            </a:r>
            <a:r>
              <a:rPr lang="ko-KR" altLang="en-US" dirty="0">
                <a:solidFill>
                  <a:schemeClr val="accent4"/>
                </a:solidFill>
              </a:rPr>
              <a:t>가 높은 순서 대로 </a:t>
            </a:r>
            <a:r>
              <a:rPr lang="en-US" altLang="ko-KR" dirty="0">
                <a:solidFill>
                  <a:schemeClr val="accent4"/>
                </a:solidFill>
              </a:rPr>
              <a:t>15</a:t>
            </a:r>
            <a:r>
              <a:rPr lang="ko-KR" altLang="en-US" dirty="0">
                <a:solidFill>
                  <a:schemeClr val="accent4"/>
                </a:solidFill>
              </a:rPr>
              <a:t>위까지 </a:t>
            </a:r>
            <a:r>
              <a:rPr lang="ko-KR" altLang="en-US" dirty="0" err="1">
                <a:solidFill>
                  <a:schemeClr val="accent4"/>
                </a:solidFill>
              </a:rPr>
              <a:t>보았을때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Wii Sports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가 가장 높았다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모두 </a:t>
            </a:r>
            <a:r>
              <a:rPr lang="en-US" altLang="ko-KR" dirty="0">
                <a:solidFill>
                  <a:schemeClr val="accent4"/>
                </a:solidFill>
              </a:rPr>
              <a:t>Nintendo</a:t>
            </a:r>
            <a:r>
              <a:rPr lang="ko-KR" altLang="en-US" dirty="0">
                <a:solidFill>
                  <a:schemeClr val="accent4"/>
                </a:solidFill>
              </a:rPr>
              <a:t> 사의 </a:t>
            </a:r>
            <a:r>
              <a:rPr lang="ko-KR" altLang="en-US" dirty="0" err="1">
                <a:solidFill>
                  <a:schemeClr val="accent4"/>
                </a:solidFill>
              </a:rPr>
              <a:t>게임이였다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869C09-F525-DC6E-9794-172B9AC6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6863644" cy="512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7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시각화 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1" y="1180991"/>
            <a:ext cx="40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solidFill>
                  <a:schemeClr val="accent4"/>
                </a:solidFill>
              </a:rPr>
              <a:t>공급처에 따른 전세계 연도별 게임판매량 </a:t>
            </a:r>
            <a:r>
              <a:rPr lang="en-US" altLang="ko-KR" sz="1400" spc="-150" dirty="0" err="1">
                <a:solidFill>
                  <a:schemeClr val="accent4"/>
                </a:solidFill>
              </a:rPr>
              <a:t>barplot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5C6DA-3505-760A-8C25-2187423DD474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 </a:t>
            </a:r>
            <a:r>
              <a:rPr lang="ko-KR" altLang="en-US" sz="2000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1A5-797A-1956-1098-8991B028E72D}"/>
              </a:ext>
            </a:extLst>
          </p:cNvPr>
          <p:cNvSpPr txBox="1"/>
          <p:nvPr/>
        </p:nvSpPr>
        <p:spPr>
          <a:xfrm>
            <a:off x="7552266" y="3784831"/>
            <a:ext cx="4639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연도 별로 파악했을 때도 </a:t>
            </a:r>
            <a:r>
              <a:rPr lang="en-US" altLang="ko-KR" dirty="0">
                <a:solidFill>
                  <a:schemeClr val="accent4"/>
                </a:solidFill>
              </a:rPr>
              <a:t>Nintendo</a:t>
            </a:r>
            <a:r>
              <a:rPr lang="ko-KR" altLang="en-US" dirty="0">
                <a:solidFill>
                  <a:schemeClr val="accent4"/>
                </a:solidFill>
              </a:rPr>
              <a:t> 사가 압도적으로 많은 부분을 보여 주고 있고 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Electronic Art</a:t>
            </a:r>
            <a:r>
              <a:rPr lang="ko-KR" altLang="en-US" dirty="0">
                <a:solidFill>
                  <a:schemeClr val="accent4"/>
                </a:solidFill>
              </a:rPr>
              <a:t>비디오 게임 사도 부분연도에서 높은 판매량을 보여주고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880C8C-AB41-109E-6AB4-D7028BC4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7632026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545397" cy="769441"/>
            <a:chOff x="510077" y="2691080"/>
            <a:chExt cx="154539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결과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0766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결과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다음 분기에 어떤 게임을 설계해야 할까</a:t>
            </a:r>
            <a:r>
              <a:rPr lang="en-US" altLang="ko-KR" sz="1400" spc="-150" dirty="0">
                <a:solidFill>
                  <a:schemeClr val="accent4"/>
                </a:solidFill>
              </a:rPr>
              <a:t>?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D2570-659C-81BC-5629-A61F1F270E75}"/>
              </a:ext>
            </a:extLst>
          </p:cNvPr>
          <p:cNvSpPr txBox="1"/>
          <p:nvPr/>
        </p:nvSpPr>
        <p:spPr>
          <a:xfrm>
            <a:off x="1942267" y="3598224"/>
            <a:ext cx="8409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액션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 err="1">
                <a:solidFill>
                  <a:schemeClr val="accent4"/>
                </a:solidFill>
              </a:rPr>
              <a:t>슈터</a:t>
            </a:r>
            <a:r>
              <a:rPr lang="ko-KR" altLang="en-US" dirty="0">
                <a:solidFill>
                  <a:schemeClr val="accent4"/>
                </a:solidFill>
              </a:rPr>
              <a:t> 장르의 게임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</a:rPr>
              <a:t>Nintendo </a:t>
            </a:r>
            <a:r>
              <a:rPr lang="ko-KR" altLang="en-US" dirty="0">
                <a:solidFill>
                  <a:schemeClr val="accent4"/>
                </a:solidFill>
              </a:rPr>
              <a:t>사의 게임은 휴대용 기기가 주류 이므로 </a:t>
            </a:r>
            <a:r>
              <a:rPr lang="en-US" altLang="ko-KR" dirty="0">
                <a:solidFill>
                  <a:schemeClr val="accent4"/>
                </a:solidFill>
              </a:rPr>
              <a:t>Action, Shooter </a:t>
            </a:r>
            <a:r>
              <a:rPr lang="ko-KR" altLang="en-US" dirty="0">
                <a:solidFill>
                  <a:schemeClr val="accent4"/>
                </a:solidFill>
              </a:rPr>
              <a:t>장르로 개발을 시도하려면 </a:t>
            </a:r>
            <a:r>
              <a:rPr lang="en-US" altLang="ko-KR" dirty="0">
                <a:solidFill>
                  <a:schemeClr val="accent4"/>
                </a:solidFill>
              </a:rPr>
              <a:t>Electronic Arts </a:t>
            </a:r>
            <a:r>
              <a:rPr lang="ko-KR" altLang="en-US" dirty="0">
                <a:solidFill>
                  <a:schemeClr val="accent4"/>
                </a:solidFill>
              </a:rPr>
              <a:t>사의 게임을 참고 하여 설계 하면 좋을 것 같음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공급사와 플랫폼이 중요할 것이라고 판단한다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r>
              <a:rPr lang="ko-KR" altLang="en-US" dirty="0">
                <a:solidFill>
                  <a:schemeClr val="accent4"/>
                </a:solidFill>
              </a:rPr>
              <a:t>공급사와 플랫폼을 어디로 </a:t>
            </a:r>
            <a:r>
              <a:rPr lang="ko-KR" altLang="en-US" dirty="0" err="1">
                <a:solidFill>
                  <a:schemeClr val="accent4"/>
                </a:solidFill>
              </a:rPr>
              <a:t>하냐와</a:t>
            </a:r>
            <a:r>
              <a:rPr lang="ko-KR" altLang="en-US" dirty="0">
                <a:solidFill>
                  <a:schemeClr val="accent4"/>
                </a:solidFill>
              </a:rPr>
              <a:t> 플랫폼을 여러 개 사용하는 멀티 플랫폼이 중요할 것이라고 판단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/>
                </a:solidFill>
              </a:rPr>
              <a:t>장르는 솔직히 게임 개발자가 만들고 싶은 게임을 만드는 것이기 때문에 장르는 크게 중요하지 않다고 개인적으로 생각합니다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3C62C-4170-88C7-27A0-5590231BAD8B}"/>
              </a:ext>
            </a:extLst>
          </p:cNvPr>
          <p:cNvSpPr txBox="1"/>
          <p:nvPr/>
        </p:nvSpPr>
        <p:spPr>
          <a:xfrm>
            <a:off x="2994029" y="2408149"/>
            <a:ext cx="620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accent4"/>
                </a:solidFill>
              </a:rPr>
              <a:t>다음 분기에 어떤 게임을 설계해야 할까</a:t>
            </a:r>
            <a:r>
              <a:rPr lang="en-US" altLang="ko-KR" sz="2800" b="1" spc="-150" dirty="0">
                <a:solidFill>
                  <a:schemeClr val="accent4"/>
                </a:solidFill>
              </a:rPr>
              <a:t>?</a:t>
            </a:r>
            <a:endParaRPr lang="ko-KR" altLang="en-US" sz="2800" b="1" spc="-15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883771" cy="769441"/>
            <a:chOff x="510077" y="2691080"/>
            <a:chExt cx="288377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356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Feedback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8190" y="2691080"/>
              <a:ext cx="26356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Feedback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#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3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Feed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Back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23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What’s your game?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816BB-5DDD-01E6-7349-0F8C787FB8BD}"/>
              </a:ext>
            </a:extLst>
          </p:cNvPr>
          <p:cNvSpPr txBox="1"/>
          <p:nvPr/>
        </p:nvSpPr>
        <p:spPr>
          <a:xfrm>
            <a:off x="948267" y="3323252"/>
            <a:ext cx="108260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플랫폼에 따라서 중복된 이름의 게임들이 있는데 플랫폼을 여러 개 해서 출시하는 게임들이다</a:t>
            </a:r>
            <a:r>
              <a:rPr lang="en-US" altLang="ko-KR" dirty="0"/>
              <a:t>(</a:t>
            </a:r>
            <a:r>
              <a:rPr lang="ko-KR" altLang="en-US" dirty="0"/>
              <a:t>보통 대형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보통 콘솔게임 포터블게임 </a:t>
            </a:r>
            <a:r>
              <a:rPr lang="en-US" altLang="ko-KR" dirty="0"/>
              <a:t>pc</a:t>
            </a:r>
            <a:r>
              <a:rPr lang="ko-KR" altLang="en-US" dirty="0" err="1"/>
              <a:t>게임이있는데</a:t>
            </a:r>
            <a:r>
              <a:rPr lang="ko-KR" altLang="en-US" dirty="0"/>
              <a:t> 플랫폼에 따라서 그룹으로 나누어서 시각화 하는 것도 </a:t>
            </a:r>
            <a:r>
              <a:rPr lang="ko-KR" altLang="en-US" dirty="0" err="1"/>
              <a:t>괜찮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 err="1"/>
              <a:t>을것같다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시각화 자료의 부정확성과 시각화 자료의 부족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…..)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시각화를 </a:t>
            </a:r>
            <a:r>
              <a:rPr lang="en-US" altLang="ko-KR" dirty="0"/>
              <a:t>1995</a:t>
            </a:r>
            <a:r>
              <a:rPr lang="ko-KR" altLang="en-US" dirty="0"/>
              <a:t>년대 부터 시작했으면 좀 더 깔끔한 시각화 자료가 나올 것 같다는 생각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여러 대륙으로 비교를 하였으면 더 좋았을 것이라는 생각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02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EDA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Feed back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결측치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제거 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이상치 변환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시각화 자료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469781" cy="769441"/>
              <a:chOff x="471977" y="2691080"/>
              <a:chExt cx="146978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317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EDA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3768" y="2691080"/>
                <a:ext cx="1317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EDA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0949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결측치제거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이상치 변환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1317" y="5579017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4"/>
                </a:solidFill>
              </a:rPr>
              <a:t>결측치</a:t>
            </a:r>
            <a:r>
              <a:rPr lang="ko-KR" altLang="en-US" dirty="0">
                <a:solidFill>
                  <a:schemeClr val="accent4"/>
                </a:solidFill>
              </a:rPr>
              <a:t> 행이 </a:t>
            </a:r>
            <a:r>
              <a:rPr lang="en-US" altLang="ko-KR" dirty="0">
                <a:solidFill>
                  <a:schemeClr val="accent4"/>
                </a:solidFill>
              </a:rPr>
              <a:t>2%</a:t>
            </a:r>
            <a:r>
              <a:rPr lang="ko-KR" altLang="en-US" dirty="0">
                <a:solidFill>
                  <a:schemeClr val="accent4"/>
                </a:solidFill>
              </a:rPr>
              <a:t>대 이므로 제거해도 상관없다 판단 후 제거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F6FED-0B79-232F-FA79-431C5F28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6" y="3513408"/>
            <a:ext cx="619125" cy="190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FB3411-02E4-9818-A830-D9195404A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52" y="1688974"/>
            <a:ext cx="2857500" cy="3086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60250F-FBA7-27BD-FA25-35A6D70DF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45" y="3275283"/>
            <a:ext cx="3067050" cy="47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7CFCB-6DB1-45DA-FD9F-CCDCD96A4048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1. </a:t>
            </a:r>
            <a:r>
              <a:rPr lang="en-US" altLang="ko-KR" sz="2000" spc="-150" dirty="0">
                <a:solidFill>
                  <a:schemeClr val="bg1"/>
                </a:solidFill>
              </a:rPr>
              <a:t>EDA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A3F6-C67F-04CC-B259-6F1B5A24F552}"/>
              </a:ext>
            </a:extLst>
          </p:cNvPr>
          <p:cNvSpPr txBox="1"/>
          <p:nvPr/>
        </p:nvSpPr>
        <p:spPr>
          <a:xfrm>
            <a:off x="2289252" y="118099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결측치</a:t>
            </a:r>
            <a:r>
              <a:rPr lang="ko-KR" altLang="en-US" sz="1400" spc="-150" dirty="0">
                <a:solidFill>
                  <a:schemeClr val="accent4"/>
                </a:solidFill>
              </a:rPr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0949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결측치제거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이상치 변환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02445" y="5579017"/>
            <a:ext cx="918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이상치 값이 </a:t>
            </a:r>
            <a:r>
              <a:rPr lang="en-US" altLang="ko-KR" dirty="0">
                <a:solidFill>
                  <a:schemeClr val="accent4"/>
                </a:solidFill>
              </a:rPr>
              <a:t>5%</a:t>
            </a:r>
            <a:r>
              <a:rPr lang="ko-KR" altLang="en-US" dirty="0">
                <a:solidFill>
                  <a:schemeClr val="accent4"/>
                </a:solidFill>
              </a:rPr>
              <a:t>대로 조금 많아서 문자제거 후 천단위인 </a:t>
            </a:r>
            <a:r>
              <a:rPr lang="en-US" altLang="ko-KR" dirty="0">
                <a:solidFill>
                  <a:schemeClr val="accent4"/>
                </a:solidFill>
              </a:rPr>
              <a:t>K</a:t>
            </a:r>
            <a:r>
              <a:rPr lang="ko-KR" altLang="en-US" dirty="0">
                <a:solidFill>
                  <a:schemeClr val="accent4"/>
                </a:solidFill>
              </a:rPr>
              <a:t>값을 백만단위인</a:t>
            </a:r>
            <a:r>
              <a:rPr lang="en-US" altLang="ko-KR" dirty="0">
                <a:solidFill>
                  <a:schemeClr val="accent4"/>
                </a:solidFill>
              </a:rPr>
              <a:t>M</a:t>
            </a:r>
            <a:r>
              <a:rPr lang="ko-KR" altLang="en-US" dirty="0">
                <a:solidFill>
                  <a:schemeClr val="accent4"/>
                </a:solidFill>
              </a:rPr>
              <a:t> 값으로 변경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그 후 </a:t>
            </a:r>
            <a:r>
              <a:rPr lang="en-US" altLang="ko-KR" dirty="0">
                <a:solidFill>
                  <a:schemeClr val="accent4"/>
                </a:solidFill>
              </a:rPr>
              <a:t>Sales</a:t>
            </a:r>
            <a:r>
              <a:rPr lang="ko-KR" altLang="en-US" dirty="0">
                <a:solidFill>
                  <a:schemeClr val="accent4"/>
                </a:solidFill>
              </a:rPr>
              <a:t>값을 합한 </a:t>
            </a:r>
            <a:r>
              <a:rPr lang="en-US" altLang="ko-KR" dirty="0" err="1">
                <a:solidFill>
                  <a:schemeClr val="accent4"/>
                </a:solidFill>
              </a:rPr>
              <a:t>Total_Sales</a:t>
            </a:r>
            <a:r>
              <a:rPr lang="ko-KR" altLang="en-US" dirty="0">
                <a:solidFill>
                  <a:schemeClr val="accent4"/>
                </a:solidFill>
              </a:rPr>
              <a:t>값 삽입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7CFCB-6DB1-45DA-FD9F-CCDCD96A4048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1. </a:t>
            </a:r>
            <a:r>
              <a:rPr lang="en-US" altLang="ko-KR" sz="2000" spc="-150" dirty="0">
                <a:solidFill>
                  <a:schemeClr val="bg1"/>
                </a:solidFill>
              </a:rPr>
              <a:t>EDA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8B5C96-657F-1D39-1129-078E40C82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8" y="1764442"/>
            <a:ext cx="2876550" cy="315277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3836921-163C-D3A6-66E6-6CF935EB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97" y="1855740"/>
            <a:ext cx="3143250" cy="30956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09381F5-5DE3-EDE5-3C53-FBA28B99F68C}"/>
              </a:ext>
            </a:extLst>
          </p:cNvPr>
          <p:cNvSpPr/>
          <p:nvPr/>
        </p:nvSpPr>
        <p:spPr>
          <a:xfrm>
            <a:off x="3175638" y="3345591"/>
            <a:ext cx="621101" cy="3693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A8EE37D-8856-D89C-CDEF-5A9833129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766" y="1778729"/>
            <a:ext cx="4181475" cy="311467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E5F05C7-B58F-6059-8A7F-15030E375601}"/>
              </a:ext>
            </a:extLst>
          </p:cNvPr>
          <p:cNvSpPr/>
          <p:nvPr/>
        </p:nvSpPr>
        <p:spPr>
          <a:xfrm>
            <a:off x="7270245" y="3336066"/>
            <a:ext cx="621101" cy="3693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E3424-87B4-87FF-4B70-5BA0F7D212B8}"/>
              </a:ext>
            </a:extLst>
          </p:cNvPr>
          <p:cNvSpPr txBox="1"/>
          <p:nvPr/>
        </p:nvSpPr>
        <p:spPr>
          <a:xfrm>
            <a:off x="2289252" y="11809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이상치 변환 </a:t>
            </a:r>
          </a:p>
        </p:txBody>
      </p:sp>
    </p:spTree>
    <p:extLst>
      <p:ext uri="{BB962C8B-B14F-4D97-AF65-F5344CB8AC3E}">
        <p14:creationId xmlns:p14="http://schemas.microsoft.com/office/powerpoint/2010/main" val="306861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0949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결측치제거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이상치 변환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41569" y="5579017"/>
            <a:ext cx="41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Year </a:t>
            </a:r>
            <a:r>
              <a:rPr lang="ko-KR" altLang="en-US" dirty="0">
                <a:solidFill>
                  <a:schemeClr val="accent4"/>
                </a:solidFill>
              </a:rPr>
              <a:t>연도 값을 </a:t>
            </a:r>
            <a:r>
              <a:rPr lang="en-US" altLang="ko-KR" dirty="0">
                <a:solidFill>
                  <a:schemeClr val="accent4"/>
                </a:solidFill>
              </a:rPr>
              <a:t>4</a:t>
            </a:r>
            <a:r>
              <a:rPr lang="ko-KR" altLang="en-US" dirty="0" err="1">
                <a:solidFill>
                  <a:schemeClr val="accent4"/>
                </a:solidFill>
              </a:rPr>
              <a:t>자리수</a:t>
            </a:r>
            <a:r>
              <a:rPr lang="ko-KR" altLang="en-US" dirty="0">
                <a:solidFill>
                  <a:schemeClr val="accent4"/>
                </a:solidFill>
              </a:rPr>
              <a:t> 제대로 변경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Platform</a:t>
            </a:r>
            <a:r>
              <a:rPr lang="ko-KR" altLang="en-US" dirty="0">
                <a:solidFill>
                  <a:schemeClr val="accent4"/>
                </a:solidFill>
              </a:rPr>
              <a:t>의 </a:t>
            </a:r>
            <a:r>
              <a:rPr lang="en-US" altLang="ko-KR" dirty="0">
                <a:solidFill>
                  <a:schemeClr val="accent4"/>
                </a:solidFill>
              </a:rPr>
              <a:t>2600</a:t>
            </a:r>
            <a:r>
              <a:rPr lang="ko-KR" altLang="en-US" dirty="0">
                <a:solidFill>
                  <a:schemeClr val="accent4"/>
                </a:solidFill>
              </a:rPr>
              <a:t>은</a:t>
            </a:r>
            <a:r>
              <a:rPr lang="en-US" altLang="ko-KR" dirty="0">
                <a:solidFill>
                  <a:schemeClr val="accent4"/>
                </a:solidFill>
              </a:rPr>
              <a:t> Atari2600</a:t>
            </a:r>
            <a:r>
              <a:rPr lang="ko-KR" altLang="en-US" dirty="0">
                <a:solidFill>
                  <a:schemeClr val="accent4"/>
                </a:solidFill>
              </a:rPr>
              <a:t>으로 변경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7CFCB-6DB1-45DA-FD9F-CCDCD96A4048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1. </a:t>
            </a:r>
            <a:r>
              <a:rPr lang="en-US" altLang="ko-KR" sz="2000" spc="-150" dirty="0">
                <a:solidFill>
                  <a:schemeClr val="bg1"/>
                </a:solidFill>
              </a:rPr>
              <a:t>EDA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09381F5-5DE3-EDE5-3C53-FBA28B99F68C}"/>
              </a:ext>
            </a:extLst>
          </p:cNvPr>
          <p:cNvSpPr/>
          <p:nvPr/>
        </p:nvSpPr>
        <p:spPr>
          <a:xfrm>
            <a:off x="2548514" y="3603575"/>
            <a:ext cx="621101" cy="3693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E3424-87B4-87FF-4B70-5BA0F7D212B8}"/>
              </a:ext>
            </a:extLst>
          </p:cNvPr>
          <p:cNvSpPr txBox="1"/>
          <p:nvPr/>
        </p:nvSpPr>
        <p:spPr>
          <a:xfrm>
            <a:off x="2289252" y="11809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이상치 변환 </a:t>
            </a: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3424A0A9-AF08-5E7D-3CF0-16587E2E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9" y="2064371"/>
            <a:ext cx="902681" cy="3447740"/>
          </a:xfrm>
          <a:prstGeom prst="rect">
            <a:avLst/>
          </a:prstGeom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73E84582-FE5F-5192-01EB-DD5E13424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68" y="2230903"/>
            <a:ext cx="2121873" cy="311467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7ADBF3-C2B6-9308-FF89-71C5EB25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873" y="3033214"/>
            <a:ext cx="1245482" cy="1150889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D88294-02A4-4C1E-8AE1-343879C029CC}"/>
              </a:ext>
            </a:extLst>
          </p:cNvPr>
          <p:cNvSpPr/>
          <p:nvPr/>
        </p:nvSpPr>
        <p:spPr>
          <a:xfrm>
            <a:off x="8616292" y="3418909"/>
            <a:ext cx="621101" cy="3693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3E61CFD-49EB-D0AE-8ADF-BFDD7EC7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486" y="2230903"/>
            <a:ext cx="2040514" cy="26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4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157410" cy="769441"/>
            <a:chOff x="510077" y="2691080"/>
            <a:chExt cx="315741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9097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데이터분석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9858" y="2691080"/>
              <a:ext cx="30476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데이터 분석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시각화 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연도별 밀도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5C6DA-3505-760A-8C25-2187423DD474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 </a:t>
            </a:r>
            <a:r>
              <a:rPr lang="ko-KR" altLang="en-US" sz="2000" spc="-150" dirty="0">
                <a:solidFill>
                  <a:schemeClr val="bg1"/>
                </a:solidFill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A729E-C38F-2A85-76C2-505DB375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59858"/>
            <a:ext cx="47815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2B1A5-797A-1956-1098-8991B028E72D}"/>
              </a:ext>
            </a:extLst>
          </p:cNvPr>
          <p:cNvSpPr txBox="1"/>
          <p:nvPr/>
        </p:nvSpPr>
        <p:spPr>
          <a:xfrm>
            <a:off x="6685471" y="3784831"/>
            <a:ext cx="46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2000</a:t>
            </a:r>
            <a:r>
              <a:rPr lang="ko-KR" altLang="en-US" dirty="0">
                <a:solidFill>
                  <a:schemeClr val="accent4"/>
                </a:solidFill>
              </a:rPr>
              <a:t>년대와 </a:t>
            </a:r>
            <a:r>
              <a:rPr lang="en-US" altLang="ko-KR" dirty="0">
                <a:solidFill>
                  <a:schemeClr val="accent4"/>
                </a:solidFill>
              </a:rPr>
              <a:t>2010</a:t>
            </a:r>
            <a:r>
              <a:rPr lang="ko-KR" altLang="en-US" dirty="0">
                <a:solidFill>
                  <a:schemeClr val="accent4"/>
                </a:solidFill>
              </a:rPr>
              <a:t>년대로 </a:t>
            </a:r>
            <a:r>
              <a:rPr lang="ko-KR" altLang="en-US" dirty="0" err="1">
                <a:solidFill>
                  <a:schemeClr val="accent4"/>
                </a:solidFill>
              </a:rPr>
              <a:t>몰려있는</a:t>
            </a:r>
            <a:r>
              <a:rPr lang="ko-KR" altLang="en-US" dirty="0">
                <a:solidFill>
                  <a:schemeClr val="accent4"/>
                </a:solidFill>
              </a:rPr>
              <a:t> 그래프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1980</a:t>
            </a:r>
            <a:r>
              <a:rPr lang="ko-KR" altLang="en-US" dirty="0">
                <a:solidFill>
                  <a:schemeClr val="accent4"/>
                </a:solidFill>
              </a:rPr>
              <a:t>년대와 </a:t>
            </a:r>
            <a:r>
              <a:rPr lang="en-US" altLang="ko-KR" dirty="0">
                <a:solidFill>
                  <a:schemeClr val="accent4"/>
                </a:solidFill>
              </a:rPr>
              <a:t>2017</a:t>
            </a:r>
            <a:r>
              <a:rPr lang="ko-KR" altLang="en-US" dirty="0">
                <a:solidFill>
                  <a:schemeClr val="accent4"/>
                </a:solidFill>
              </a:rPr>
              <a:t>년 이후는 데이터가 적어 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해석에 제외하는 편이 좋을 수도</a:t>
            </a:r>
            <a:r>
              <a:rPr lang="en-US" altLang="ko-KR" dirty="0">
                <a:solidFill>
                  <a:schemeClr val="accent4"/>
                </a:solidFill>
              </a:rPr>
              <a:t>?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시각화 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대륙별</a:t>
            </a:r>
            <a:r>
              <a:rPr lang="ko-KR" altLang="en-US" sz="1400" spc="-150" dirty="0">
                <a:solidFill>
                  <a:schemeClr val="accent4"/>
                </a:solidFill>
              </a:rPr>
              <a:t> 게임장르 </a:t>
            </a:r>
            <a:r>
              <a:rPr lang="en-US" altLang="ko-KR" sz="1400" spc="-150" dirty="0">
                <a:solidFill>
                  <a:schemeClr val="accent4"/>
                </a:solidFill>
              </a:rPr>
              <a:t>Line</a:t>
            </a:r>
            <a:r>
              <a:rPr lang="ko-KR" altLang="en-US" sz="1400" spc="-150" dirty="0">
                <a:solidFill>
                  <a:schemeClr val="accent4"/>
                </a:solidFill>
              </a:rPr>
              <a:t> </a:t>
            </a:r>
            <a:r>
              <a:rPr lang="en-US" altLang="ko-KR" sz="1400" spc="-150" dirty="0">
                <a:solidFill>
                  <a:schemeClr val="accent4"/>
                </a:solidFill>
              </a:rPr>
              <a:t>plot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5C6DA-3505-760A-8C25-2187423DD474}"/>
              </a:ext>
            </a:extLst>
          </p:cNvPr>
          <p:cNvSpPr txBox="1"/>
          <p:nvPr/>
        </p:nvSpPr>
        <p:spPr>
          <a:xfrm>
            <a:off x="70569" y="126142"/>
            <a:ext cx="290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 </a:t>
            </a:r>
            <a:r>
              <a:rPr lang="ko-KR" altLang="en-US" sz="2000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2B1A5-797A-1956-1098-8991B028E72D}"/>
              </a:ext>
            </a:extLst>
          </p:cNvPr>
          <p:cNvSpPr txBox="1"/>
          <p:nvPr/>
        </p:nvSpPr>
        <p:spPr>
          <a:xfrm>
            <a:off x="6452559" y="3784831"/>
            <a:ext cx="573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전체적으로 북미가 가장 높고 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그 다음으로는 유럽 지역의 게임 판매량이 많다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예외적으로 </a:t>
            </a:r>
            <a:r>
              <a:rPr lang="en-US" altLang="ko-KR" dirty="0">
                <a:solidFill>
                  <a:schemeClr val="accent4"/>
                </a:solidFill>
              </a:rPr>
              <a:t>RPG</a:t>
            </a:r>
            <a:r>
              <a:rPr lang="ko-KR" altLang="en-US" dirty="0">
                <a:solidFill>
                  <a:schemeClr val="accent4"/>
                </a:solidFill>
              </a:rPr>
              <a:t>에서는 일본이 판매량이 가장 높다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전체 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r>
              <a:rPr lang="ko-KR" altLang="en-US" dirty="0">
                <a:solidFill>
                  <a:schemeClr val="accent4"/>
                </a:solidFill>
              </a:rPr>
              <a:t>위는 액션 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r>
              <a:rPr lang="ko-KR" altLang="en-US" dirty="0">
                <a:solidFill>
                  <a:schemeClr val="accent4"/>
                </a:solidFill>
              </a:rPr>
              <a:t>위는 스포츠 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위는 슈팅게임이다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6DBE25F-C05A-74A5-1F98-E678C2D6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9" y="1728807"/>
            <a:ext cx="6291356" cy="500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834</Words>
  <Application>Microsoft Office PowerPoint</Application>
  <PresentationFormat>와이드스크린</PresentationFormat>
  <Paragraphs>143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 Sans CJK KR Thin</vt:lpstr>
      <vt:lpstr>나눔스퀘어라운드 Regular</vt:lpstr>
      <vt:lpstr>맑은 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강한나라</cp:lastModifiedBy>
  <cp:revision>59</cp:revision>
  <dcterms:created xsi:type="dcterms:W3CDTF">2015-07-07T04:48:58Z</dcterms:created>
  <dcterms:modified xsi:type="dcterms:W3CDTF">2022-11-03T08:04:19Z</dcterms:modified>
</cp:coreProperties>
</file>