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handoutMasterIdLst>
    <p:handoutMasterId r:id="rId3"/>
  </p:handoutMasterIdLst>
  <p:sldIdLst>
    <p:sldId id="256" r:id="rId2"/>
  </p:sldIdLst>
  <p:sldSz cx="15119350" cy="21383625"/>
  <p:notesSz cx="6858000" cy="9144000"/>
  <p:defaultTextStyle>
    <a:defPPr>
      <a:defRPr lang="ko-KR"/>
    </a:defPPr>
    <a:lvl1pPr marL="0" algn="l" defTabSz="1752082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58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7" d="100"/>
          <a:sy n="27" d="100"/>
        </p:scale>
        <p:origin x="1862" y="106"/>
      </p:cViewPr>
      <p:guideLst>
        <p:guide orient="horz" pos="6758"/>
        <p:guide pos="476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4283F47-4ACF-4615-BFD5-76609F2DA607}" type="datetime1">
              <a:rPr lang="ko-KR" altLang="en-US"/>
              <a:pPr lvl="0">
                <a:defRPr/>
              </a:pPr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F5BFFF9-E9AD-4021-94BE-9094198E26B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8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1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1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6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0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1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2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6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2279F-E835-43EA-9FD2-704FADE1A07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A4D1-D46B-4994-9941-9EEE228A7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9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101072"/>
            <a:ext cx="15119350" cy="258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9" rIns="91417" bIns="45709">
            <a:spAutoFit/>
          </a:bodyPr>
          <a:lstStyle>
            <a:lvl1pPr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ko-KR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MIMO </a:t>
            </a:r>
            <a:r>
              <a:rPr kumimoji="0"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안테나 </a:t>
            </a:r>
            <a:r>
              <a:rPr kumimoji="0" lang="en-US" altLang="ko-KR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kumimoji="0"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0" lang="ko-KR" altLang="en-US" sz="6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광대역</a:t>
            </a:r>
            <a:r>
              <a:rPr kumimoji="0"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UHF </a:t>
            </a:r>
            <a:r>
              <a:rPr kumimoji="0" lang="ko-KR" altLang="en-US" sz="6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다이폴</a:t>
            </a:r>
            <a:r>
              <a:rPr kumimoji="0"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안테나</a:t>
            </a:r>
            <a:endParaRPr kumimoji="0" lang="ko-KR" altLang="en-US" sz="8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22"/>
          <p:cNvSpPr txBox="1">
            <a:spLocks noChangeArrowheads="1"/>
          </p:cNvSpPr>
          <p:nvPr/>
        </p:nvSpPr>
        <p:spPr bwMode="auto">
          <a:xfrm>
            <a:off x="859227" y="2897141"/>
            <a:ext cx="13946188" cy="120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2400" b="1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</a:t>
            </a:r>
            <a:r>
              <a:rPr kumimoji="0" lang="ko-KR" altLang="en-US" sz="2400" b="1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</a:t>
            </a:r>
            <a:r>
              <a:rPr kumimoji="0" lang="en-US" altLang="ko-KR" sz="2400" b="1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2400" b="1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안병철 교수님</a:t>
            </a:r>
            <a:r>
              <a:rPr kumimoji="0" lang="en-US" altLang="ko-KR" sz="2400" b="1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2016037102</a:t>
            </a:r>
            <a:r>
              <a:rPr kumimoji="0" lang="ko-KR" altLang="en-US" sz="2400" b="1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강성훈</a:t>
            </a:r>
            <a:r>
              <a:rPr kumimoji="0" lang="en-US" altLang="ko-KR" sz="2400" b="1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r" eaLnBrk="1" hangingPunct="1"/>
            <a:r>
              <a:rPr kumimoji="0" lang="en-US" altLang="ko-KR" sz="2400" b="1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2016037109</a:t>
            </a:r>
            <a:r>
              <a:rPr kumimoji="0" lang="ko-KR" altLang="en-US" sz="2400" b="1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손혁근</a:t>
            </a:r>
            <a:endParaRPr kumimoji="0" lang="en-US" altLang="ko-KR" sz="2400" b="1" dirty="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59227" y="435319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작품설명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011627" y="7795316"/>
            <a:ext cx="571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연구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방법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9227" y="5649968"/>
            <a:ext cx="5715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본 연구는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5G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에 핵심기술인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MIMO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안테나와 레이더에 핵심기술인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n-ea"/>
              </a:rPr>
              <a:t>광대역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UHF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n-ea"/>
              </a:rPr>
              <a:t>다이폴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 안테나를 연구하여 작동원리를 이해하고 설계 및 실험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011627" y="5119859"/>
            <a:ext cx="571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연구 목적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59227" y="8392341"/>
            <a:ext cx="5867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본 연구에서는 안테나 특성 해석에서 상용 시뮬레이션 툴인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CST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사의 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+mn-ea"/>
              </a:rPr>
              <a:t>MicroWave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 Studio(MWS)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를 사용하여 반사 계수와 안테나 이득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, 3D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입체영상을 통해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n-ea"/>
              </a:rPr>
              <a:t>이론값과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 실험값의 차이를 알고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000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직접 안테나를 제작하여 </a:t>
            </a:r>
            <a:r>
              <a:rPr lang="en-US" altLang="ko-KR" sz="2000" b="1" kern="0" dirty="0" err="1">
                <a:solidFill>
                  <a:srgbClr val="000000"/>
                </a:solidFill>
                <a:latin typeface="+mn-ea"/>
              </a:rPr>
              <a:t>Mutronics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 사의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MU-3230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회로망 분석기를 통해 반사계수와 안테나 이득을 측정한다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59227" y="1222612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연구내용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084016" y="12944155"/>
            <a:ext cx="571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9" rIns="91417" bIns="45709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MIMO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안테나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반사계수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안테나 이득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6" y="13695704"/>
            <a:ext cx="5717381" cy="4397290"/>
          </a:xfrm>
          <a:prstGeom prst="rect">
            <a:avLst/>
          </a:prstGeom>
        </p:spPr>
      </p:pic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7523552" y="4308215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연구내용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7280663" y="5126523"/>
            <a:ext cx="6837363" cy="4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7" tIns="45709" rIns="91417" bIns="45709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광대역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UHF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다이폴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안테나</a:t>
            </a:r>
            <a:r>
              <a:rPr lang="en-US" altLang="ko-KR" sz="2000" b="1" dirty="0">
                <a:latin typeface="맑은 고딕" pitchFamily="50" charset="-127"/>
              </a:rPr>
              <a:t>  (</a:t>
            </a:r>
            <a:r>
              <a:rPr lang="ko-KR" altLang="en-US" sz="2000" b="1" dirty="0">
                <a:latin typeface="맑은 고딕" pitchFamily="50" charset="-127"/>
              </a:rPr>
              <a:t>반사계수 </a:t>
            </a:r>
            <a:r>
              <a:rPr lang="en-US" altLang="ko-KR" sz="2000" b="1" dirty="0">
                <a:latin typeface="맑은 고딕" pitchFamily="50" charset="-127"/>
              </a:rPr>
              <a:t>&amp; </a:t>
            </a:r>
            <a:r>
              <a:rPr lang="ko-KR" altLang="en-US" sz="2000" b="1" dirty="0">
                <a:latin typeface="맑은 고딕" pitchFamily="50" charset="-127"/>
              </a:rPr>
              <a:t>안테나 이득</a:t>
            </a:r>
            <a:r>
              <a:rPr lang="en-US" altLang="ko-KR" sz="2000" b="1" dirty="0">
                <a:latin typeface="맑은 고딕" pitchFamily="50" charset="-127"/>
              </a:rPr>
              <a:t>)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8305800" y="9709171"/>
            <a:ext cx="151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59" y="5807345"/>
            <a:ext cx="5769769" cy="4375991"/>
          </a:xfrm>
          <a:prstGeom prst="rect">
            <a:avLst/>
          </a:prstGeom>
        </p:spPr>
      </p:pic>
      <p:pic>
        <p:nvPicPr>
          <p:cNvPr id="1024" name="그림 10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6" y="18092994"/>
            <a:ext cx="5789770" cy="1836738"/>
          </a:xfrm>
          <a:prstGeom prst="rect">
            <a:avLst/>
          </a:prstGeom>
        </p:spPr>
      </p:pic>
      <p:pic>
        <p:nvPicPr>
          <p:cNvPr id="1043" name="_x214944408" descr="EMB00004fec9c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321" y="10183336"/>
            <a:ext cx="5769769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직사각형 1027"/>
          <p:cNvSpPr/>
          <p:nvPr/>
        </p:nvSpPr>
        <p:spPr>
          <a:xfrm>
            <a:off x="7796198" y="13022823"/>
            <a:ext cx="578803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>
                <a:latin typeface="+mn-ea"/>
              </a:rPr>
              <a:t>MIMO </a:t>
            </a:r>
            <a:r>
              <a:rPr lang="ko-KR" altLang="en-US" sz="2400" b="1" dirty="0">
                <a:latin typeface="+mn-ea"/>
              </a:rPr>
              <a:t>안테나는 </a:t>
            </a:r>
            <a:r>
              <a:rPr lang="en-US" altLang="ko-KR" sz="2400" b="1" dirty="0">
                <a:latin typeface="+mn-ea"/>
              </a:rPr>
              <a:t>166-1000MHz</a:t>
            </a:r>
            <a:r>
              <a:rPr lang="ko-KR" altLang="en-US" sz="2400" b="1" dirty="0">
                <a:latin typeface="+mn-ea"/>
              </a:rPr>
              <a:t>의 동작 주파수를 갖고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동작 주파수 사이에 </a:t>
            </a:r>
            <a:r>
              <a:rPr lang="en-US" altLang="ko-KR" sz="2400" b="1" dirty="0">
                <a:latin typeface="+mn-ea"/>
              </a:rPr>
              <a:t>900MHz</a:t>
            </a:r>
            <a:r>
              <a:rPr lang="ko-KR" altLang="en-US" sz="2400" b="1" dirty="0">
                <a:latin typeface="+mn-ea"/>
              </a:rPr>
              <a:t>로 이득을 측정했을 때 </a:t>
            </a:r>
            <a:r>
              <a:rPr lang="en-US" altLang="ko-KR" sz="2400" b="1" dirty="0">
                <a:latin typeface="+mn-ea"/>
              </a:rPr>
              <a:t>2dB</a:t>
            </a:r>
            <a:r>
              <a:rPr lang="ko-KR" altLang="en-US" sz="2400" b="1" dirty="0">
                <a:latin typeface="+mn-ea"/>
              </a:rPr>
              <a:t>의 값이 나왔지만 </a:t>
            </a:r>
            <a:r>
              <a:rPr lang="en-US" altLang="ko-KR" sz="2400" b="1" dirty="0">
                <a:latin typeface="+mn-ea"/>
              </a:rPr>
              <a:t>CST</a:t>
            </a:r>
            <a:r>
              <a:rPr lang="ko-KR" altLang="en-US" sz="2400" b="1" dirty="0">
                <a:latin typeface="+mn-ea"/>
              </a:rPr>
              <a:t>를 제작하고 </a:t>
            </a:r>
            <a:r>
              <a:rPr lang="en-US" altLang="ko-KR" sz="2400" b="1" dirty="0">
                <a:latin typeface="+mn-ea"/>
              </a:rPr>
              <a:t>900MHz</a:t>
            </a:r>
            <a:r>
              <a:rPr lang="ko-KR" altLang="en-US" sz="2400" b="1" dirty="0">
                <a:latin typeface="+mn-ea"/>
              </a:rPr>
              <a:t>로 이득을 측정했을 때는 </a:t>
            </a:r>
            <a:r>
              <a:rPr lang="en-US" altLang="ko-KR" sz="2400" b="1" dirty="0">
                <a:latin typeface="+mn-ea"/>
              </a:rPr>
              <a:t>2dB</a:t>
            </a:r>
            <a:r>
              <a:rPr lang="ko-KR" altLang="en-US" sz="2400" b="1" dirty="0">
                <a:latin typeface="+mn-ea"/>
              </a:rPr>
              <a:t>의 값이 측정되는 것을 볼 수 있었다</a:t>
            </a:r>
            <a:r>
              <a:rPr lang="en-US" altLang="ko-KR" sz="2400" b="1" dirty="0">
                <a:latin typeface="+mn-ea"/>
              </a:rPr>
              <a:t>.</a:t>
            </a:r>
          </a:p>
          <a:p>
            <a:pPr fontAlgn="base"/>
            <a:endParaRPr lang="en-US" altLang="ko-KR" sz="2400" b="1" dirty="0">
              <a:latin typeface="+mn-ea"/>
            </a:endParaRPr>
          </a:p>
          <a:p>
            <a:pPr fontAlgn="base"/>
            <a:r>
              <a:rPr lang="ko-KR" altLang="en-US" sz="2400" b="1" dirty="0" err="1">
                <a:latin typeface="+mn-ea"/>
              </a:rPr>
              <a:t>광대역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UHF </a:t>
            </a:r>
            <a:r>
              <a:rPr lang="ko-KR" altLang="en-US" sz="2400" b="1" dirty="0" err="1">
                <a:latin typeface="+mn-ea"/>
              </a:rPr>
              <a:t>다이폴</a:t>
            </a:r>
            <a:r>
              <a:rPr lang="ko-KR" altLang="en-US" sz="2400" b="1" dirty="0">
                <a:latin typeface="+mn-ea"/>
              </a:rPr>
              <a:t> 안테나 </a:t>
            </a:r>
            <a:r>
              <a:rPr lang="en-US" altLang="ko-KR" sz="2400" b="1" dirty="0">
                <a:latin typeface="+mn-ea"/>
              </a:rPr>
              <a:t>500MHz~1000MHz</a:t>
            </a:r>
            <a:r>
              <a:rPr lang="ko-KR" altLang="en-US" sz="2400" b="1" dirty="0">
                <a:latin typeface="+mn-ea"/>
              </a:rPr>
              <a:t>의 동작 주파수를 갖고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회로망 분석기를 통해서 얻은 반사계수는 </a:t>
            </a:r>
            <a:r>
              <a:rPr lang="en-US" altLang="ko-KR" sz="2400" b="1" dirty="0">
                <a:latin typeface="+mn-ea"/>
              </a:rPr>
              <a:t>–20dB </a:t>
            </a:r>
            <a:r>
              <a:rPr lang="ko-KR" altLang="en-US" sz="2400" b="1" dirty="0">
                <a:latin typeface="+mn-ea"/>
              </a:rPr>
              <a:t>이하로 떨어지는 걸 볼 수 있었고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안테나 이득은 </a:t>
            </a:r>
            <a:r>
              <a:rPr lang="en-US" altLang="ko-KR" sz="2400" b="1" dirty="0">
                <a:latin typeface="+mn-ea"/>
              </a:rPr>
              <a:t>5 dB</a:t>
            </a:r>
            <a:r>
              <a:rPr lang="ko-KR" altLang="en-US" sz="2400" b="1" dirty="0">
                <a:latin typeface="+mn-ea"/>
              </a:rPr>
              <a:t>가 나오는 걸 확인 할 수 있었다</a:t>
            </a:r>
            <a:r>
              <a:rPr lang="en-US" altLang="ko-KR" sz="2400" b="1" dirty="0">
                <a:latin typeface="+mn-ea"/>
              </a:rPr>
              <a:t>. CST</a:t>
            </a:r>
            <a:r>
              <a:rPr lang="ko-KR" altLang="en-US" sz="2400" b="1" dirty="0">
                <a:latin typeface="+mn-ea"/>
              </a:rPr>
              <a:t>에서 나온 반사계수 또한 </a:t>
            </a:r>
            <a:r>
              <a:rPr lang="en-US" altLang="ko-KR" sz="2400" b="1" dirty="0">
                <a:latin typeface="+mn-ea"/>
              </a:rPr>
              <a:t>-20dB </a:t>
            </a:r>
            <a:r>
              <a:rPr lang="ko-KR" altLang="en-US" sz="2400" b="1" dirty="0">
                <a:latin typeface="+mn-ea"/>
              </a:rPr>
              <a:t>이하로 떨어지는 것을 보여주었고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안테나 이득은 </a:t>
            </a:r>
            <a:r>
              <a:rPr lang="en-US" altLang="ko-KR" sz="2400" b="1" dirty="0">
                <a:latin typeface="+mn-ea"/>
              </a:rPr>
              <a:t>3.57 dB</a:t>
            </a:r>
            <a:r>
              <a:rPr lang="ko-KR" altLang="en-US" sz="2400" b="1" dirty="0">
                <a:latin typeface="+mn-ea"/>
              </a:rPr>
              <a:t>가 측정되는 걸 볼 수 있다</a:t>
            </a:r>
            <a:r>
              <a:rPr lang="en-US" altLang="ko-KR" sz="2400" b="1" dirty="0">
                <a:latin typeface="+mn-ea"/>
              </a:rPr>
              <a:t>.</a:t>
            </a:r>
            <a:endParaRPr lang="ko-KR" altLang="en-US" sz="2400" b="1" dirty="0">
              <a:latin typeface="+mn-ea"/>
            </a:endParaRPr>
          </a:p>
          <a:p>
            <a:pPr fontAlgn="base"/>
            <a:endParaRPr lang="ko-KR" altLang="en-US" sz="2000" b="1" dirty="0">
              <a:latin typeface="+mn-ea"/>
            </a:endParaRP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7523552" y="12340147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24524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손혁근</dc:creator>
  <cp:lastModifiedBy>강성훈</cp:lastModifiedBy>
  <cp:revision>25</cp:revision>
  <dcterms:created xsi:type="dcterms:W3CDTF">2019-10-19T19:40:22Z</dcterms:created>
  <dcterms:modified xsi:type="dcterms:W3CDTF">2019-10-29T14:49:17Z</dcterms:modified>
  <cp:version>1000.0000.01</cp:version>
</cp:coreProperties>
</file>