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63" r:id="rId3"/>
    <p:sldId id="360" r:id="rId4"/>
    <p:sldId id="364" r:id="rId5"/>
    <p:sldId id="353" r:id="rId6"/>
    <p:sldId id="354" r:id="rId7"/>
    <p:sldId id="291" r:id="rId8"/>
    <p:sldId id="293" r:id="rId9"/>
    <p:sldId id="298" r:id="rId10"/>
    <p:sldId id="351" r:id="rId11"/>
    <p:sldId id="316" r:id="rId12"/>
    <p:sldId id="356" r:id="rId13"/>
    <p:sldId id="259" r:id="rId14"/>
    <p:sldId id="260" r:id="rId15"/>
    <p:sldId id="305" r:id="rId16"/>
    <p:sldId id="262" r:id="rId17"/>
    <p:sldId id="267" r:id="rId18"/>
    <p:sldId id="341" r:id="rId19"/>
    <p:sldId id="342" r:id="rId20"/>
    <p:sldId id="308" r:id="rId21"/>
    <p:sldId id="264" r:id="rId22"/>
    <p:sldId id="283" r:id="rId23"/>
    <p:sldId id="285" r:id="rId24"/>
    <p:sldId id="287" r:id="rId25"/>
    <p:sldId id="347" r:id="rId26"/>
    <p:sldId id="328" r:id="rId27"/>
    <p:sldId id="310" r:id="rId28"/>
    <p:sldId id="265" r:id="rId29"/>
    <p:sldId id="311" r:id="rId30"/>
    <p:sldId id="266" r:id="rId31"/>
    <p:sldId id="312" r:id="rId32"/>
    <p:sldId id="313" r:id="rId33"/>
    <p:sldId id="334" r:id="rId34"/>
    <p:sldId id="362" r:id="rId35"/>
    <p:sldId id="349" r:id="rId36"/>
    <p:sldId id="355" r:id="rId37"/>
    <p:sldId id="35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CC056-E761-2F4A-6B22-916B1C31511A}" v="214" dt="2021-07-27T09:45:11.954"/>
    <p1510:client id="{071038E7-F311-E397-55C0-36183135AF48}" v="110" dt="2021-07-30T04:24:57.521"/>
    <p1510:client id="{1B73B980-4D85-B757-5349-86B5F3FD676A}" v="233" dt="2021-07-27T08:03:09.662"/>
    <p1510:client id="{208DA8A9-67D1-8710-EA94-730ED6EAA812}" v="286" dt="2021-08-27T10:14:52.014"/>
    <p1510:client id="{2950DD1B-3E2A-0521-86F8-52985ED791DD}" v="636" dt="2021-07-27T10:51:59.738"/>
    <p1510:client id="{2EA2047C-7A18-D7F1-E480-AD664B978564}" v="31" dt="2021-07-27T12:10:13.945"/>
    <p1510:client id="{4A50CF78-17DA-4AF9-85EE-EDE3E5179ECA}" v="4" dt="2021-07-27T12:22:24.072"/>
    <p1510:client id="{6EDD5ED1-6DBE-47BB-8336-82B4B00B8B14}" v="7" dt="2021-07-27T12:25:34.289"/>
    <p1510:client id="{A4AA2122-8FB7-463B-8A4B-FCA5E93CD904}" v="8" dt="2021-07-27T10:27:54.316"/>
    <p1510:client id="{B03B5716-C1F6-AADB-94D3-2F7E0E6A772F}" v="227" dt="2021-07-27T07:01:39.303"/>
    <p1510:client id="{C733194B-D2DD-872D-1E2E-DE0DFB972659}" v="1" dt="2021-10-04T11:32:57.472"/>
    <p1510:client id="{E8077AB8-04EF-C3DB-6A61-2EAAE9E4BABE}" v="664" dt="2021-07-27T07:46:00.055"/>
    <p1510:client id="{F691F15F-39F2-E737-7147-A9937B38AC3E}" v="11" dt="2021-07-27T12:38:22.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82941-C262-45AA-8B34-0B4CA4E2B922}" type="datetimeFigureOut">
              <a:rPr lang="en-IN" smtClean="0"/>
              <a:t>16-12-2021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05912-C0D5-4C68-B078-B1259F40D944}" type="slidenum">
              <a:rPr lang="en-IN" smtClean="0"/>
              <a:t>‹#›</a:t>
            </a:fld>
            <a:endParaRPr lang="en-IN"/>
          </a:p>
        </p:txBody>
      </p:sp>
    </p:spTree>
    <p:extLst>
      <p:ext uri="{BB962C8B-B14F-4D97-AF65-F5344CB8AC3E}">
        <p14:creationId xmlns:p14="http://schemas.microsoft.com/office/powerpoint/2010/main" val="227414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Choose the case study to work on...you can choose any case study according to your interest.</a:t>
            </a:r>
          </a:p>
        </p:txBody>
      </p:sp>
      <p:sp>
        <p:nvSpPr>
          <p:cNvPr id="4" name="Slide Number Placeholder 3"/>
          <p:cNvSpPr>
            <a:spLocks noGrp="1"/>
          </p:cNvSpPr>
          <p:nvPr>
            <p:ph type="sldNum" sz="quarter" idx="5"/>
          </p:nvPr>
        </p:nvSpPr>
        <p:spPr/>
        <p:txBody>
          <a:bodyPr/>
          <a:lstStyle/>
          <a:p>
            <a:fld id="{ED905912-C0D5-4C68-B078-B1259F40D944}" type="slidenum">
              <a:rPr lang="en-IN" smtClean="0"/>
              <a:t>12</a:t>
            </a:fld>
            <a:endParaRPr lang="en-IN"/>
          </a:p>
        </p:txBody>
      </p:sp>
    </p:spTree>
    <p:extLst>
      <p:ext uri="{BB962C8B-B14F-4D97-AF65-F5344CB8AC3E}">
        <p14:creationId xmlns:p14="http://schemas.microsoft.com/office/powerpoint/2010/main" val="377506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5: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a:buSzPts val="1400"/>
            </a:pPr>
            <a:r>
              <a:rPr lang="en-US" dirty="0"/>
              <a:t>At the end of this stage, the teams will have no more than 3 solutions that can solve the problem they have identified. </a:t>
            </a:r>
            <a:endParaRPr dirty="0"/>
          </a:p>
        </p:txBody>
      </p:sp>
      <p:sp>
        <p:nvSpPr>
          <p:cNvPr id="463" name="Google Shape;46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Use this DT Template to solve the case study and write the key points at each stage that will help to use Design Thinking to come to the user centered solution.</a:t>
            </a:r>
          </a:p>
        </p:txBody>
      </p:sp>
      <p:sp>
        <p:nvSpPr>
          <p:cNvPr id="4" name="Slide Number Placeholder 3"/>
          <p:cNvSpPr>
            <a:spLocks noGrp="1"/>
          </p:cNvSpPr>
          <p:nvPr>
            <p:ph type="sldNum" sz="quarter" idx="5"/>
          </p:nvPr>
        </p:nvSpPr>
        <p:spPr/>
        <p:txBody>
          <a:bodyPr/>
          <a:lstStyle/>
          <a:p>
            <a:fld id="{ED905912-C0D5-4C68-B078-B1259F40D944}" type="slidenum">
              <a:rPr lang="en-IN" smtClean="0"/>
              <a:t>34</a:t>
            </a:fld>
            <a:endParaRPr lang="en-IN"/>
          </a:p>
        </p:txBody>
      </p:sp>
    </p:spTree>
    <p:extLst>
      <p:ext uri="{BB962C8B-B14F-4D97-AF65-F5344CB8AC3E}">
        <p14:creationId xmlns:p14="http://schemas.microsoft.com/office/powerpoint/2010/main" val="211208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Create teams, as seen fit. </a:t>
            </a:r>
            <a:endParaRPr/>
          </a:p>
        </p:txBody>
      </p:sp>
      <p:sp>
        <p:nvSpPr>
          <p:cNvPr id="179" name="Google Shape;17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13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Stage 1 of the Design Thinking</a:t>
            </a:r>
          </a:p>
        </p:txBody>
      </p:sp>
      <p:sp>
        <p:nvSpPr>
          <p:cNvPr id="4" name="Slide Number Placeholder 3"/>
          <p:cNvSpPr>
            <a:spLocks noGrp="1"/>
          </p:cNvSpPr>
          <p:nvPr>
            <p:ph type="sldNum" sz="quarter" idx="5"/>
          </p:nvPr>
        </p:nvSpPr>
        <p:spPr/>
        <p:txBody>
          <a:bodyPr/>
          <a:lstStyle/>
          <a:p>
            <a:fld id="{ED905912-C0D5-4C68-B078-B1259F40D944}" type="slidenum">
              <a:rPr lang="en-IN" smtClean="0"/>
              <a:t>14</a:t>
            </a:fld>
            <a:endParaRPr lang="en-IN"/>
          </a:p>
        </p:txBody>
      </p:sp>
    </p:spTree>
    <p:extLst>
      <p:ext uri="{BB962C8B-B14F-4D97-AF65-F5344CB8AC3E}">
        <p14:creationId xmlns:p14="http://schemas.microsoft.com/office/powerpoint/2010/main" val="327576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p:txBody>
      </p:sp>
      <p:sp>
        <p:nvSpPr>
          <p:cNvPr id="274" name="Google Shape;274;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pPr marL="0" lvl="0" indent="0" algn="r" rtl="0">
                <a:lnSpc>
                  <a:spcPct val="100000"/>
                </a:lnSpc>
                <a:spcBef>
                  <a:spcPts val="0"/>
                </a:spcBef>
                <a:spcAft>
                  <a:spcPts val="0"/>
                </a:spcAft>
                <a:buSzPts val="1200"/>
                <a:buNone/>
              </a:pPr>
              <a:t>17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SzPts val="1400"/>
            </a:pPr>
            <a:r>
              <a:rPr lang="en-US"/>
              <a:t>Start the activity of user identification. User can be groups, individuals, community, class, area specific etc.</a:t>
            </a:r>
            <a:endParaRPr/>
          </a:p>
          <a:p>
            <a:pPr marL="0" lvl="0" indent="0" algn="l" rtl="0">
              <a:lnSpc>
                <a:spcPct val="100000"/>
              </a:lnSpc>
              <a:spcBef>
                <a:spcPts val="0"/>
              </a:spcBef>
              <a:spcAft>
                <a:spcPts val="0"/>
              </a:spcAft>
              <a:buSzPts val="1400"/>
              <a:buNone/>
            </a:pPr>
            <a:r>
              <a:rPr lang="en-US"/>
              <a:t>At the end of this activity teams should have users, in their identified area, for whom they would want to work.</a:t>
            </a:r>
            <a:endParaRPr/>
          </a:p>
        </p:txBody>
      </p:sp>
      <p:sp>
        <p:nvSpPr>
          <p:cNvPr id="305" name="Google Shape;30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 In this stage we have 4 key tasks; scoping the problem into a very precise problem statement that has been done , generating tons of ideas, sorting the ideas and selecting the top ideas, and finally conceptualizing the very best idea to solve the problem at hand. </a:t>
            </a:r>
            <a:endParaRPr/>
          </a:p>
        </p:txBody>
      </p:sp>
      <p:sp>
        <p:nvSpPr>
          <p:cNvPr id="417" name="Google Shape;417;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3: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Set some rules for this activity in order to get maximum.</a:t>
            </a:r>
            <a:endParaRPr/>
          </a:p>
        </p:txBody>
      </p:sp>
      <p:sp>
        <p:nvSpPr>
          <p:cNvPr id="438" name="Google Shape;43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2: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a:buSzPts val="1400"/>
            </a:pPr>
            <a:r>
              <a:rPr lang="en-US"/>
              <a:t>At the end of this step the teams should have a lot of solutions based the problem they had identified. </a:t>
            </a:r>
            <a:endParaRPr/>
          </a:p>
        </p:txBody>
      </p:sp>
      <p:sp>
        <p:nvSpPr>
          <p:cNvPr id="455" name="Google Shape;45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121161345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362228639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134916451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7"/>
        <p:cNvGrpSpPr/>
        <p:nvPr/>
      </p:nvGrpSpPr>
      <p:grpSpPr>
        <a:xfrm>
          <a:off x="0" y="0"/>
          <a:ext cx="0" cy="0"/>
          <a:chOff x="0" y="0"/>
          <a:chExt cx="0" cy="0"/>
        </a:xfrm>
      </p:grpSpPr>
    </p:spTree>
    <p:extLst>
      <p:ext uri="{BB962C8B-B14F-4D97-AF65-F5344CB8AC3E}">
        <p14:creationId xmlns:p14="http://schemas.microsoft.com/office/powerpoint/2010/main" val="423491402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140294816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303557062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50730784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39576680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402548023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5626085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147759819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0568CB48-A633-4903-83C0-5B6DFD777D87}" type="datetimeFigureOut">
              <a:rPr lang="en-US" smtClean="0"/>
              <a:t>12/16/2021</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t>‹#›</a:t>
            </a:fld>
            <a:endParaRPr lang="en-US"/>
          </a:p>
        </p:txBody>
      </p:sp>
    </p:spTree>
    <p:extLst>
      <p:ext uri="{BB962C8B-B14F-4D97-AF65-F5344CB8AC3E}">
        <p14:creationId xmlns:p14="http://schemas.microsoft.com/office/powerpoint/2010/main" val="1092455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8CB48-A633-4903-83C0-5B6DFD777D87}" type="datetimeFigureOut">
              <a:rPr lang="en-US" smtClean="0"/>
              <a:t>12/16/2021</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ing.com/images/search?view=detailV2&amp;ccid=%2fyATQIsL&amp;id=60BF21861A9CEFDDF4839F188BCAC3DCCEA1F2B8&amp;thid=OIP._yATQIsLeQ8I1ZTaj47viQHaEO&amp;mediaurl=https%3a%2f%2f1.bp.blogspot.com%2f-ktrwlauDVqA%2fXqA6s4wK2NI%2fAAAAAAAAA8k%2fYFZSGRfxQnUcx_D2HfQVDsAUk-k6Du7egCLcBGAsYHQ%2fs1600%2f5808b55608af6.jpg&amp;exph=537&amp;expw=940&amp;q=stages+of+design+thinking&amp;simid=608000531235026192&amp;FORM=IRPRST&amp;ck=38D44C3D282A4D64946C3C8ABF57AE2D&amp;selectedIndex=80&amp;ajaxhist=0&amp;ajaxserp=0"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bing.com/images/search?view=detailV2&amp;ccid=M5kemwRi&amp;id=5105A332BAB8A7E3A284D37391C9F1E805BA20BC&amp;thid=OIP.M5kemwRiBf5nO_3FBn0WmQHaEO&amp;mediaurl=https%3a%2f%2fwww.scarymommy.com%2fwp-content%2fuploads%2f2014%2f06%2fempathy.jpg%3fw%3d700&amp;exph=400&amp;expw=700&amp;q=Child+Empathy&amp;simid=608026485725483947&amp;FORM=IRPRST&amp;ck=EC4D86022788704DB46E7FB643F9F26E&amp;selectedIndex=3&amp;ajaxhist=0&amp;ajaxserp=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ng.com/images/search?view=detailV2&amp;ccid=PJQpcd7D&amp;id=94CCE17435F513489D3E57B49B6B3E43F1085BEF&amp;thid=OIP.PJQpcd7DAuvUwy27RntrmgHaHZ&amp;mediaurl=https%3a%2f%2fcdn.onlinewebfonts.com%2fsvg%2fimg_172822.png&amp;exph=978&amp;expw=980&amp;q=define&amp;simid=608054871160150022&amp;FORM=IRPRST&amp;ck=F5EA976D6CAE83728E71C55DC28C1213&amp;selectedIndex=8&amp;ajaxhist=0&amp;ajaxserp=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ing.com/images/search?view=detailV2&amp;ccid=8FLvIU6j&amp;id=1B6254A8BD5BD09DC4DC1C25D15CB2225883D32E&amp;thid=OIP.8FLvIU6jEbz6cEExrqgcoAHaHa&amp;mediaurl=https%3a%2f%2fwww.innovinco.com%2fwp-content%2fuploads%2f2019%2f10%2ficon-ideate-think.png&amp;exph=653&amp;expw=653&amp;q=ideate&amp;simid=607989875433020419&amp;FORM=IRPRST&amp;ck=20396CB5B695F12EE83B90C833967635&amp;selectedIndex=1&amp;ajaxhist=0&amp;ajaxserp=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vimeo.com/38256134"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s://www.bing.com/images/search?view=detailV2&amp;ccid=RfhFt5UC&amp;id=EEA1B3CC8C5EC409AF51661740860FF314E113F6&amp;thid=OIP.RfhFt5UCFV_1N6rZ3sXy7QHaEK&amp;mediaurl=https%3a%2f%2f9to5mac.com%2fwp-content%2fuploads%2fsites%2f6%2f2018%2f06%2fprototyping.jpg%3fquality%3d82%26strip%3dall%26w%3d1600&amp;exph=900&amp;expw=1600&amp;q=prototype+in+app&amp;simid=608024329649797593&amp;FORM=IRPRST&amp;ck=822EB6030847AF814344F6882632E380&amp;selectedIndex=13&amp;ajaxhist=0&amp;ajaxserp=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lhale.github.io/nebraska-gencyber-modules/computational_thinking_and_design_process_using_littlebits_droids/README/"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bing.com/images/search?view=detailV2&amp;ccid=VHQLJdsw&amp;id=FC5D7615698002FBAE65D462995CF660363E590A&amp;thid=OIP.VHQLJdswbTqrmy8IZ03I4AHaEi&amp;mediaurl=https%3a%2f%2fth.bing.com%2fth%2fid%2fR.54740b25db306d3aab9b2f08674dc8e0%3frik%3dClk%252bNmD2XJli1A%26riu%3dhttp%253a%252f%252froom58bws.weebly.com%252fuploads%252f8%252f3%252f4%252f8%252f83488098%252fdesign-thinking-template_orig.png%26ehk%3d9Li6BoJ8%252bkGgRh%252f8ycWya5wWfh8E4rWVYqH1jay6q%252bk%253d%26risl%3d%26pid%3dImgRaw&amp;exph=494&amp;expw=805&amp;q=Design+Thinking+Template+for+Students&amp;simid=608044520289610945&amp;FORM=IRPRST&amp;ck=595433835E02BD6FFE7182D9DBFFD6B2&amp;selectedIndex=0&amp;ajaxhist=0&amp;ajaxserp=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bing.com/images/search?view=detailV2&amp;ccid=RfhFt5UC&amp;id=EEA1B3CC8C5EC409AF51661740860FF314E113F6&amp;thid=OIP.RfhFt5UCFV_1N6rZ3sXy7QHaEK&amp;mediaurl=https%3a%2f%2f9to5mac.com%2fwp-content%2fuploads%2fsites%2f6%2f2018%2f06%2fprototyping.jpg%3fquality%3d82%26strip%3dall%26w%3d1600&amp;exph=900&amp;expw=1600&amp;q=prototype+in+app&amp;simid=608024329649797593&amp;FORM=IRPRST&amp;ck=822EB6030847AF814344F6882632E380&amp;selectedIndex=13&amp;ajaxhist=0&amp;ajaxserp=0" TargetMode="External"/><Relationship Id="rId3" Type="http://schemas.openxmlformats.org/officeDocument/2006/relationships/hyperlink" Target="https://www.bing.com/images/search?view=detailV2&amp;ccid=M5kemwRi&amp;id=5105A332BAB8A7E3A284D37391C9F1E805BA20BC&amp;thid=OIP.M5kemwRiBf5nO_3FBn0WmQHaEO&amp;mediaurl=https%3a%2f%2fwww.scarymommy.com%2fwp-content%2fuploads%2f2014%2f06%2fempathy.jpg%3fw%3d700&amp;exph=400&amp;expw=700&amp;q=Child+Empathy&amp;simid=608026485725483947&amp;FORM=IRPRST&amp;ck=EC4D86022788704DB46E7FB643F9F26E&amp;selectedIndex=3&amp;ajaxhist=0&amp;ajaxserp=0" TargetMode="External"/><Relationship Id="rId7" Type="http://schemas.openxmlformats.org/officeDocument/2006/relationships/hyperlink" Target="https://mlhale.github.io/nebraska-gencyber-modules/computational_thinking_and_design_process_using_littlebits_droids/README/" TargetMode="External"/><Relationship Id="rId2" Type="http://schemas.openxmlformats.org/officeDocument/2006/relationships/hyperlink" Target="https://www.bing.com/images/search?view=detailV2&amp;ccid=%2fyATQIsL&amp;id=60BF21861A9CEFDDF4839F188BCAC3DCCEA1F2B8&amp;thid=OIP._yATQIsLeQ8I1ZTaj47viQHaEO&amp;mediaurl=https%3a%2f%2f1.bp.blogspot.com%2f-ktrwlauDVqA%2fXqA6s4wK2NI%2fAAAAAAAAA8k%2fYFZSGRfxQnUcx_D2HfQVDsAUk-k6Du7egCLcBGAsYHQ%2fs1600%2f5808b55608af6.jpg&amp;exph=537&amp;expw=940&amp;q=stages+of+design+thinking&amp;simid=608000531235026192&amp;FORM=IRPRST&amp;ck=38D44C3D282A4D64946C3C8ABF57AE2D&amp;selectedIndex=80&amp;ajaxhist=0&amp;ajaxserp=0" TargetMode="External"/><Relationship Id="rId1" Type="http://schemas.openxmlformats.org/officeDocument/2006/relationships/slideLayout" Target="../slideLayouts/slideLayout2.xml"/><Relationship Id="rId6" Type="http://schemas.openxmlformats.org/officeDocument/2006/relationships/hyperlink" Target="https://www.nytimes.com/2007/05/29/science/29cheap.html?scp=3&amp;sq=design%20problem&amp;st=cse%E2%80%8B" TargetMode="External"/><Relationship Id="rId5" Type="http://schemas.openxmlformats.org/officeDocument/2006/relationships/hyperlink" Target="https://www.bing.com/images/search?view=detailV2&amp;ccid=VHQLJdsw&amp;id=FC5D7615698002FBAE65D462995CF660363E590A&amp;thid=OIP.VHQLJdswbTqrmy8IZ03I4AHaEi&amp;mediaurl=https%3a%2f%2fth.bing.com%2fth%2fid%2fR.54740b25db306d3aab9b2f08674dc8e0%3frik%3dClk%252bNmD2XJli1A%26riu%3dhttp%253a%252f%252froom58bws.weebly.com%252fuploads%252f8%252f3%252f4%252f8%252f83488098%252fdesign-thinking-template_orig.png%26ehk%3d9Li6BoJ8%252bkGgRh%252f8ycWya5wWfh8E4rWVYqH1jay6q%252bk%253d%26risl%3d%26pid%3dImgRaw&amp;exph=494&amp;expw=805&amp;q=Design+Thinking+Template+for+Students&amp;simid=608044520289610945&amp;FORM=IRPRST&amp;ck=595433835E02BD6FFE7182D9DBFFD6B2&amp;selectedIndex=0&amp;ajaxhist=0&amp;ajaxserp=0" TargetMode="External"/><Relationship Id="rId4" Type="http://schemas.openxmlformats.org/officeDocument/2006/relationships/hyperlink" Target="https://www.bing.com/images/search?view=detailV2&amp;ccid=8FLvIU6j&amp;id=1B6254A8BD5BD09DC4DC1C25D15CB2225883D32E&amp;thid=OIP.8FLvIU6jEbz6cEExrqgcoAHaHa&amp;mediaurl=https%3a%2f%2fwww.innovinco.com%2fwp-content%2fuploads%2f2019%2f10%2ficon-ideate-think.png&amp;exph=653&amp;expw=653&amp;q=ideate&amp;simid=607989875433020419&amp;FORM=IRPRST&amp;ck=20396CB5B695F12EE83B90C833967635&amp;selectedIndex=1&amp;ajaxhist=0&amp;ajaxserp=0"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31A40C-5806-40A3-B0E4-FFC4B37A1F71}"/>
              </a:ext>
            </a:extLst>
          </p:cNvPr>
          <p:cNvSpPr txBox="1"/>
          <p:nvPr/>
        </p:nvSpPr>
        <p:spPr>
          <a:xfrm>
            <a:off x="2351236" y="6247502"/>
            <a:ext cx="6625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4" name="Title 3">
            <a:extLst>
              <a:ext uri="{FF2B5EF4-FFF2-40B4-BE49-F238E27FC236}">
                <a16:creationId xmlns:a16="http://schemas.microsoft.com/office/drawing/2014/main" id="{29C32CC1-279E-41F9-BE2A-5BD097F94931}"/>
              </a:ext>
            </a:extLst>
          </p:cNvPr>
          <p:cNvSpPr>
            <a:spLocks noGrp="1"/>
          </p:cNvSpPr>
          <p:nvPr>
            <p:ph type="ctrTitle"/>
          </p:nvPr>
        </p:nvSpPr>
        <p:spPr>
          <a:xfrm>
            <a:off x="1849120" y="2077720"/>
            <a:ext cx="9144000" cy="1879600"/>
          </a:xfrm>
          <a:noFill/>
        </p:spPr>
        <p:txBody>
          <a:bodyPr>
            <a:normAutofit/>
          </a:bodyPr>
          <a:lstStyle/>
          <a:p>
            <a:r>
              <a:rPr lang="en-US" sz="7200">
                <a:latin typeface="Arial" panose="020B0604020202020204" pitchFamily="34" charset="0"/>
                <a:cs typeface="Arial" panose="020B0604020202020204" pitchFamily="34" charset="0"/>
              </a:rPr>
              <a:t>DESIGN THINKING</a:t>
            </a:r>
            <a:br>
              <a:rPr lang="en-US"/>
            </a:br>
            <a:r>
              <a:rPr lang="en-US" sz="4000">
                <a:solidFill>
                  <a:schemeClr val="accent1">
                    <a:lumMod val="75000"/>
                  </a:schemeClr>
                </a:solidFill>
                <a:latin typeface="Arial" panose="020B0604020202020204" pitchFamily="34" charset="0"/>
                <a:cs typeface="Arial" panose="020B0604020202020204" pitchFamily="34" charset="0"/>
              </a:rPr>
              <a:t>A Framework for Innovation</a:t>
            </a:r>
          </a:p>
        </p:txBody>
      </p:sp>
      <p:sp>
        <p:nvSpPr>
          <p:cNvPr id="2" name="TextBox 1">
            <a:extLst>
              <a:ext uri="{FF2B5EF4-FFF2-40B4-BE49-F238E27FC236}">
                <a16:creationId xmlns:a16="http://schemas.microsoft.com/office/drawing/2014/main" id="{94D046D8-B7ED-4D4F-9362-A1342DE752E9}"/>
              </a:ext>
            </a:extLst>
          </p:cNvPr>
          <p:cNvSpPr txBox="1"/>
          <p:nvPr/>
        </p:nvSpPr>
        <p:spPr>
          <a:xfrm>
            <a:off x="3045792" y="6169439"/>
            <a:ext cx="64758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898989"/>
                </a:solidFill>
              </a:rPr>
              <a:t>Disclaimer: The content is created for educational purposes only.  © </a:t>
            </a:r>
            <a:r>
              <a:rPr lang="en-US" sz="1400" dirty="0" err="1">
                <a:solidFill>
                  <a:srgbClr val="898989"/>
                </a:solidFill>
              </a:rPr>
              <a:t>Edunet</a:t>
            </a:r>
            <a:r>
              <a:rPr lang="en-US" sz="1400" dirty="0">
                <a:solidFill>
                  <a:srgbClr val="898989"/>
                </a:solidFill>
              </a:rPr>
              <a:t> Foundation. All rights reserved.</a:t>
            </a:r>
            <a:endParaRPr lang="en-US" sz="1400" dirty="0">
              <a:cs typeface="Calibri"/>
            </a:endParaRPr>
          </a:p>
        </p:txBody>
      </p:sp>
      <p:sp>
        <p:nvSpPr>
          <p:cNvPr id="6" name="Slide Number Placeholder 5">
            <a:extLst>
              <a:ext uri="{FF2B5EF4-FFF2-40B4-BE49-F238E27FC236}">
                <a16:creationId xmlns:a16="http://schemas.microsoft.com/office/drawing/2014/main" id="{2849665C-8CA0-4E2E-8F03-259ECF41862A}"/>
              </a:ext>
            </a:extLst>
          </p:cNvPr>
          <p:cNvSpPr>
            <a:spLocks noGrp="1"/>
          </p:cNvSpPr>
          <p:nvPr>
            <p:ph type="sldNum" sz="quarter" idx="12"/>
          </p:nvPr>
        </p:nvSpPr>
        <p:spPr/>
        <p:txBody>
          <a:bodyPr/>
          <a:lstStyle/>
          <a:p>
            <a:fld id="{89A9F5DF-CAFA-4BBF-9B0F-449F85381360}" type="slidenum">
              <a:rPr lang="en-US" smtClean="0"/>
              <a:t>1</a:t>
            </a:fld>
            <a:endParaRPr lang="en-US"/>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C9DA-E16E-48E8-A47B-8C7F0F4C73AB}"/>
              </a:ext>
            </a:extLst>
          </p:cNvPr>
          <p:cNvSpPr>
            <a:spLocks noGrp="1"/>
          </p:cNvSpPr>
          <p:nvPr>
            <p:ph type="title"/>
          </p:nvPr>
        </p:nvSpPr>
        <p:spPr>
          <a:xfrm>
            <a:off x="647700" y="1095374"/>
            <a:ext cx="6758517" cy="881063"/>
          </a:xfrm>
        </p:spPr>
        <p:txBody>
          <a:bodyPr>
            <a:normAutofit fontScale="90000"/>
          </a:bodyPr>
          <a:lstStyle/>
          <a:p>
            <a:r>
              <a:rPr lang="en-US" sz="4000" b="1">
                <a:solidFill>
                  <a:schemeClr val="accent1">
                    <a:lumMod val="75000"/>
                  </a:schemeClr>
                </a:solidFill>
                <a:latin typeface="Arial"/>
                <a:cs typeface="Calibri Light"/>
              </a:rPr>
              <a:t>How Starbucks used design Thinking to reinvent itself</a:t>
            </a:r>
          </a:p>
        </p:txBody>
      </p:sp>
      <p:sp>
        <p:nvSpPr>
          <p:cNvPr id="3" name="Content Placeholder 2">
            <a:extLst>
              <a:ext uri="{FF2B5EF4-FFF2-40B4-BE49-F238E27FC236}">
                <a16:creationId xmlns:a16="http://schemas.microsoft.com/office/drawing/2014/main" id="{3EF16409-5C95-466B-9421-20806E3F0956}"/>
              </a:ext>
            </a:extLst>
          </p:cNvPr>
          <p:cNvSpPr>
            <a:spLocks noGrp="1"/>
          </p:cNvSpPr>
          <p:nvPr>
            <p:ph idx="1"/>
          </p:nvPr>
        </p:nvSpPr>
        <p:spPr>
          <a:xfrm>
            <a:off x="965201" y="2217209"/>
            <a:ext cx="10515600" cy="3938588"/>
          </a:xfrm>
        </p:spPr>
        <p:txBody>
          <a:bodyPr vert="horz" lIns="91440" tIns="45720" rIns="91440" bIns="45720" rtlCol="0" anchor="t">
            <a:noAutofit/>
          </a:bodyPr>
          <a:lstStyle/>
          <a:p>
            <a:pPr algn="just"/>
            <a:r>
              <a:rPr lang="en-US" sz="2400">
                <a:latin typeface="Arial"/>
                <a:ea typeface="+mn-lt"/>
                <a:cs typeface="+mn-lt"/>
              </a:rPr>
              <a:t>The food and beverage industry was experiencing a drop in sales and poor margins. </a:t>
            </a:r>
          </a:p>
          <a:p>
            <a:pPr algn="just"/>
            <a:endParaRPr lang="en-US" sz="2400">
              <a:latin typeface="Arial"/>
              <a:ea typeface="+mn-lt"/>
              <a:cs typeface="+mn-lt"/>
            </a:endParaRPr>
          </a:p>
          <a:p>
            <a:pPr algn="just"/>
            <a:r>
              <a:rPr lang="en-US" sz="2400">
                <a:latin typeface="Arial"/>
                <a:ea typeface="+mn-lt"/>
                <a:cs typeface="+mn-lt"/>
              </a:rPr>
              <a:t>Starbucks decided to interview hundreds of customers to better understand what they expected from their coffee shops. The predominant insight gained from these interactions was that customers wanted an atmosphere that provided a sense of belonging and relaxation.</a:t>
            </a:r>
          </a:p>
          <a:p>
            <a:pPr algn="just"/>
            <a:endParaRPr lang="en-US" sz="2400">
              <a:latin typeface="Arial"/>
              <a:cs typeface="Calibri" panose="020F0502020204030204"/>
            </a:endParaRPr>
          </a:p>
          <a:p>
            <a:pPr algn="just"/>
            <a:r>
              <a:rPr lang="en-US" sz="2400">
                <a:latin typeface="Arial"/>
                <a:ea typeface="+mn-lt"/>
                <a:cs typeface="+mn-lt"/>
              </a:rPr>
              <a:t>Building on these insights, Starbucks positioned round tables strategically to make solo coffee drinkers more comfortable and less self-conscious. </a:t>
            </a:r>
            <a:endParaRPr lang="en-US" sz="2400">
              <a:latin typeface="Arial"/>
              <a:cs typeface="Calibri"/>
            </a:endParaRPr>
          </a:p>
          <a:p>
            <a:pPr marL="0" indent="0" algn="just">
              <a:buNone/>
            </a:pPr>
            <a:endParaRPr lang="en-US" sz="2400">
              <a:latin typeface="Arial"/>
              <a:cs typeface="Calibri"/>
            </a:endParaRPr>
          </a:p>
        </p:txBody>
      </p:sp>
      <p:sp>
        <p:nvSpPr>
          <p:cNvPr id="4" name="Footer Placeholder 3">
            <a:extLst>
              <a:ext uri="{FF2B5EF4-FFF2-40B4-BE49-F238E27FC236}">
                <a16:creationId xmlns:a16="http://schemas.microsoft.com/office/drawing/2014/main" id="{99D44B6A-563F-47A4-9F1B-643462C11C3F}"/>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CC86BCA9-492D-4A63-90C9-4917C40AC5D0}"/>
              </a:ext>
            </a:extLst>
          </p:cNvPr>
          <p:cNvSpPr>
            <a:spLocks noGrp="1"/>
          </p:cNvSpPr>
          <p:nvPr>
            <p:ph type="sldNum" sz="quarter" idx="12"/>
          </p:nvPr>
        </p:nvSpPr>
        <p:spPr/>
        <p:txBody>
          <a:bodyPr/>
          <a:lstStyle/>
          <a:p>
            <a:fld id="{89A9F5DF-CAFA-4BBF-9B0F-449F85381360}" type="slidenum">
              <a:rPr lang="en-US" smtClean="0"/>
              <a:t>10</a:t>
            </a:fld>
            <a:endParaRPr lang="en-US"/>
          </a:p>
        </p:txBody>
      </p:sp>
    </p:spTree>
    <p:extLst>
      <p:ext uri="{BB962C8B-B14F-4D97-AF65-F5344CB8AC3E}">
        <p14:creationId xmlns:p14="http://schemas.microsoft.com/office/powerpoint/2010/main" val="10887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C408-A57F-4BD4-864B-778F6279F3E3}"/>
              </a:ext>
            </a:extLst>
          </p:cNvPr>
          <p:cNvSpPr>
            <a:spLocks noGrp="1"/>
          </p:cNvSpPr>
          <p:nvPr>
            <p:ph type="title"/>
          </p:nvPr>
        </p:nvSpPr>
        <p:spPr>
          <a:xfrm>
            <a:off x="412327" y="776817"/>
            <a:ext cx="8087360" cy="776288"/>
          </a:xfrm>
        </p:spPr>
        <p:txBody>
          <a:bodyPr>
            <a:normAutofit/>
          </a:bodyPr>
          <a:lstStyle/>
          <a:p>
            <a:r>
              <a:rPr lang="en-US" sz="4000" b="1">
                <a:solidFill>
                  <a:schemeClr val="accent1">
                    <a:lumMod val="75000"/>
                  </a:schemeClr>
                </a:solidFill>
                <a:latin typeface="Arial" panose="020B0604020202020204" pitchFamily="34" charset="0"/>
                <a:cs typeface="Arial" panose="020B0604020202020204" pitchFamily="34" charset="0"/>
              </a:rPr>
              <a:t>Stages of Design Thinking</a:t>
            </a:r>
            <a:endParaRPr lang="en-IN" sz="4000">
              <a:solidFill>
                <a:schemeClr val="accent1">
                  <a:lumMod val="75000"/>
                </a:schemeClr>
              </a:solidFill>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CCC06A6B-3ABB-4692-B9E1-9450E69FE8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6450" y="1635125"/>
            <a:ext cx="10134600"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47F453-3946-4946-8854-0CDEF58848FC}"/>
              </a:ext>
            </a:extLst>
          </p:cNvPr>
          <p:cNvSpPr txBox="1"/>
          <p:nvPr/>
        </p:nvSpPr>
        <p:spPr>
          <a:xfrm>
            <a:off x="3052233" y="6064250"/>
            <a:ext cx="6225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3"/>
              </a:rPr>
              <a:t>Reference : stages of design thinking - Bing images</a:t>
            </a:r>
            <a:endParaRPr lang="en-US"/>
          </a:p>
        </p:txBody>
      </p:sp>
      <p:sp>
        <p:nvSpPr>
          <p:cNvPr id="5" name="Footer Placeholder 4">
            <a:extLst>
              <a:ext uri="{FF2B5EF4-FFF2-40B4-BE49-F238E27FC236}">
                <a16:creationId xmlns:a16="http://schemas.microsoft.com/office/drawing/2014/main" id="{1E6956B6-747D-463E-9403-789D3C081B88}"/>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6" name="Slide Number Placeholder 5">
            <a:extLst>
              <a:ext uri="{FF2B5EF4-FFF2-40B4-BE49-F238E27FC236}">
                <a16:creationId xmlns:a16="http://schemas.microsoft.com/office/drawing/2014/main" id="{F9276C0F-2598-45CD-8D2E-90E01A6BF5C0}"/>
              </a:ext>
            </a:extLst>
          </p:cNvPr>
          <p:cNvSpPr>
            <a:spLocks noGrp="1"/>
          </p:cNvSpPr>
          <p:nvPr>
            <p:ph type="sldNum" sz="quarter" idx="12"/>
          </p:nvPr>
        </p:nvSpPr>
        <p:spPr/>
        <p:txBody>
          <a:bodyPr/>
          <a:lstStyle/>
          <a:p>
            <a:fld id="{89A9F5DF-CAFA-4BBF-9B0F-449F85381360}" type="slidenum">
              <a:rPr lang="en-US" smtClean="0"/>
              <a:t>11</a:t>
            </a:fld>
            <a:endParaRPr lang="en-US"/>
          </a:p>
        </p:txBody>
      </p:sp>
    </p:spTree>
    <p:extLst>
      <p:ext uri="{BB962C8B-B14F-4D97-AF65-F5344CB8AC3E}">
        <p14:creationId xmlns:p14="http://schemas.microsoft.com/office/powerpoint/2010/main" val="396243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7B0B-EC05-4DC7-A9E5-490C268D9574}"/>
              </a:ext>
            </a:extLst>
          </p:cNvPr>
          <p:cNvSpPr>
            <a:spLocks noGrp="1"/>
          </p:cNvSpPr>
          <p:nvPr>
            <p:ph type="title"/>
          </p:nvPr>
        </p:nvSpPr>
        <p:spPr>
          <a:xfrm>
            <a:off x="838200" y="705485"/>
            <a:ext cx="10515600" cy="891646"/>
          </a:xfrm>
        </p:spPr>
        <p:txBody>
          <a:bodyPr>
            <a:normAutofit/>
          </a:bodyPr>
          <a:lstStyle/>
          <a:p>
            <a:r>
              <a:rPr lang="en-US" sz="4000" dirty="0">
                <a:solidFill>
                  <a:schemeClr val="accent1">
                    <a:lumMod val="75000"/>
                  </a:schemeClr>
                </a:solidFill>
                <a:latin typeface="Arial"/>
                <a:cs typeface="Calibri Light"/>
              </a:rPr>
              <a:t>Case Study in Cloud Computing :</a:t>
            </a:r>
            <a:endParaRPr lang="en-US" sz="4000" dirty="0">
              <a:solidFill>
                <a:schemeClr val="accent1">
                  <a:lumMod val="75000"/>
                </a:schemeClr>
              </a:solidFill>
              <a:latin typeface="Arial"/>
              <a:cs typeface="Arial"/>
            </a:endParaRPr>
          </a:p>
        </p:txBody>
      </p:sp>
      <p:sp>
        <p:nvSpPr>
          <p:cNvPr id="3" name="Content Placeholder 2">
            <a:extLst>
              <a:ext uri="{FF2B5EF4-FFF2-40B4-BE49-F238E27FC236}">
                <a16:creationId xmlns:a16="http://schemas.microsoft.com/office/drawing/2014/main" id="{A38D7EB9-FB62-4828-8A17-A09EF7AA1776}"/>
              </a:ext>
            </a:extLst>
          </p:cNvPr>
          <p:cNvSpPr>
            <a:spLocks noGrp="1"/>
          </p:cNvSpPr>
          <p:nvPr>
            <p:ph idx="1"/>
          </p:nvPr>
        </p:nvSpPr>
        <p:spPr>
          <a:xfrm>
            <a:off x="1261535" y="1597131"/>
            <a:ext cx="10515600" cy="4785253"/>
          </a:xfrm>
        </p:spPr>
        <p:txBody>
          <a:bodyPr vert="horz" lIns="91440" tIns="45720" rIns="91440" bIns="45720" rtlCol="0" anchor="t">
            <a:normAutofit fontScale="92500" lnSpcReduction="20000"/>
          </a:bodyPr>
          <a:lstStyle/>
          <a:p>
            <a:pPr marL="0" indent="0">
              <a:lnSpc>
                <a:spcPct val="110000"/>
              </a:lnSpc>
              <a:buNone/>
            </a:pPr>
            <a:r>
              <a:rPr lang="en-US" sz="2400" dirty="0">
                <a:latin typeface="Arial"/>
                <a:cs typeface="Calibri"/>
              </a:rPr>
              <a:t>Few examples are given, in this stage you will choose the case study to work on</a:t>
            </a:r>
          </a:p>
          <a:p>
            <a:pPr algn="just">
              <a:lnSpc>
                <a:spcPct val="150000"/>
              </a:lnSpc>
            </a:pPr>
            <a:r>
              <a:rPr lang="en-US" sz="2400" dirty="0">
                <a:latin typeface="Arial"/>
                <a:cs typeface="Calibri"/>
              </a:rPr>
              <a:t>Enterprise Resource Planning: It will </a:t>
            </a:r>
            <a:r>
              <a:rPr lang="en-US" sz="2400" dirty="0">
                <a:latin typeface="Arial"/>
                <a:ea typeface="+mn-lt"/>
                <a:cs typeface="+mn-lt"/>
              </a:rPr>
              <a:t>help you to implement resource planning by integrating all the processes needed to run your school/college with a single system.</a:t>
            </a:r>
            <a:endParaRPr lang="en-US" sz="2000" dirty="0">
              <a:latin typeface="Arial"/>
              <a:cs typeface="Calibri"/>
            </a:endParaRPr>
          </a:p>
          <a:p>
            <a:pPr>
              <a:lnSpc>
                <a:spcPct val="150000"/>
              </a:lnSpc>
            </a:pPr>
            <a:r>
              <a:rPr lang="en-US" sz="2400" dirty="0">
                <a:latin typeface="Arial"/>
                <a:cs typeface="Calibri"/>
              </a:rPr>
              <a:t>Cloud  in Educational Institutions </a:t>
            </a:r>
          </a:p>
          <a:p>
            <a:pPr>
              <a:lnSpc>
                <a:spcPct val="150000"/>
              </a:lnSpc>
            </a:pPr>
            <a:r>
              <a:rPr lang="en-US" sz="2400" dirty="0">
                <a:latin typeface="Arial"/>
                <a:cs typeface="Arial"/>
              </a:rPr>
              <a:t>Cloud  in Remote Learning </a:t>
            </a:r>
            <a:endParaRPr lang="en-US" sz="2400" dirty="0">
              <a:latin typeface="Arial"/>
              <a:ea typeface="+mn-lt"/>
              <a:cs typeface="Arial"/>
            </a:endParaRPr>
          </a:p>
          <a:p>
            <a:pPr>
              <a:lnSpc>
                <a:spcPct val="150000"/>
              </a:lnSpc>
            </a:pPr>
            <a:r>
              <a:rPr lang="en-US" sz="2400" dirty="0">
                <a:latin typeface="Arial"/>
                <a:cs typeface="Calibri"/>
              </a:rPr>
              <a:t>Cloud in Small Businesses</a:t>
            </a:r>
          </a:p>
          <a:p>
            <a:pPr>
              <a:lnSpc>
                <a:spcPct val="150000"/>
              </a:lnSpc>
            </a:pPr>
            <a:r>
              <a:rPr lang="en-US" sz="2400" dirty="0">
                <a:latin typeface="Arial"/>
                <a:cs typeface="Calibri"/>
              </a:rPr>
              <a:t>Cloud in Entertainment Industry</a:t>
            </a:r>
          </a:p>
          <a:p>
            <a:pPr>
              <a:lnSpc>
                <a:spcPct val="150000"/>
              </a:lnSpc>
            </a:pPr>
            <a:r>
              <a:rPr lang="en-US" sz="2400" dirty="0">
                <a:latin typeface="Arial"/>
                <a:cs typeface="Calibri"/>
              </a:rPr>
              <a:t>Or you can choose and work as per your interest area</a:t>
            </a:r>
          </a:p>
        </p:txBody>
      </p:sp>
      <p:sp>
        <p:nvSpPr>
          <p:cNvPr id="4" name="Footer Placeholder 3">
            <a:extLst>
              <a:ext uri="{FF2B5EF4-FFF2-40B4-BE49-F238E27FC236}">
                <a16:creationId xmlns:a16="http://schemas.microsoft.com/office/drawing/2014/main" id="{BDE20C22-4293-4F41-A33D-DDF9FAA3A524}"/>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72F3C703-8278-4668-99E2-C84E0C8831B0}"/>
              </a:ext>
            </a:extLst>
          </p:cNvPr>
          <p:cNvSpPr>
            <a:spLocks noGrp="1"/>
          </p:cNvSpPr>
          <p:nvPr>
            <p:ph type="sldNum" sz="quarter" idx="12"/>
          </p:nvPr>
        </p:nvSpPr>
        <p:spPr/>
        <p:txBody>
          <a:bodyPr/>
          <a:lstStyle/>
          <a:p>
            <a:fld id="{89A9F5DF-CAFA-4BBF-9B0F-449F85381360}" type="slidenum">
              <a:rPr lang="en-US" smtClean="0"/>
              <a:t>12</a:t>
            </a:fld>
            <a:endParaRPr lang="en-US"/>
          </a:p>
        </p:txBody>
      </p:sp>
    </p:spTree>
    <p:extLst>
      <p:ext uri="{BB962C8B-B14F-4D97-AF65-F5344CB8AC3E}">
        <p14:creationId xmlns:p14="http://schemas.microsoft.com/office/powerpoint/2010/main" val="84612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
          <p:cNvSpPr txBox="1"/>
          <p:nvPr/>
        </p:nvSpPr>
        <p:spPr>
          <a:xfrm>
            <a:off x="0" y="3681116"/>
            <a:ext cx="12192000"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213163"/>
                </a:solidFill>
                <a:latin typeface="Arial"/>
                <a:ea typeface="Arial"/>
                <a:cs typeface="Arial"/>
                <a:sym typeface="Arial"/>
              </a:rPr>
              <a:t>Team Creation</a:t>
            </a:r>
            <a:endParaRPr sz="4000" b="1" i="0" u="none" strike="noStrike" cap="none" dirty="0">
              <a:solidFill>
                <a:srgbClr val="2131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(Max team size: </a:t>
            </a:r>
            <a:r>
              <a:rPr lang="en-US" sz="2400" dirty="0">
                <a:solidFill>
                  <a:schemeClr val="dk1"/>
                </a:solidFill>
                <a:latin typeface="Arial"/>
                <a:ea typeface="Arial"/>
                <a:cs typeface="Arial"/>
                <a:sym typeface="Arial"/>
              </a:rPr>
              <a:t>3</a:t>
            </a:r>
            <a:r>
              <a:rPr lang="en-US" sz="2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p:txBody>
      </p:sp>
      <p:pic>
        <p:nvPicPr>
          <p:cNvPr id="182" name="Google Shape;182;p4"/>
          <p:cNvPicPr preferRelativeResize="0"/>
          <p:nvPr/>
        </p:nvPicPr>
        <p:blipFill rotWithShape="1">
          <a:blip r:embed="rId3">
            <a:alphaModFix/>
          </a:blip>
          <a:srcRect/>
          <a:stretch/>
        </p:blipFill>
        <p:spPr>
          <a:xfrm>
            <a:off x="4344664" y="1099234"/>
            <a:ext cx="3502672" cy="2684975"/>
          </a:xfrm>
          <a:prstGeom prst="rect">
            <a:avLst/>
          </a:prstGeom>
          <a:noFill/>
          <a:ln>
            <a:noFill/>
          </a:ln>
        </p:spPr>
      </p:pic>
      <p:sp>
        <p:nvSpPr>
          <p:cNvPr id="2" name="TextBox 1">
            <a:extLst>
              <a:ext uri="{FF2B5EF4-FFF2-40B4-BE49-F238E27FC236}">
                <a16:creationId xmlns:a16="http://schemas.microsoft.com/office/drawing/2014/main" id="{4BFF62C6-B39A-4831-85C2-B59A6195B6E8}"/>
              </a:ext>
            </a:extLst>
          </p:cNvPr>
          <p:cNvSpPr txBox="1"/>
          <p:nvPr/>
        </p:nvSpPr>
        <p:spPr>
          <a:xfrm>
            <a:off x="3302000" y="6108700"/>
            <a:ext cx="6781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898989"/>
                </a:solidFill>
              </a:rPr>
              <a:t>Disclaimer: The content is created for educational purposes only.  </a:t>
            </a:r>
            <a:endParaRPr lang="en-US">
              <a:solidFill>
                <a:srgbClr val="000000"/>
              </a:solidFill>
            </a:endParaRPr>
          </a:p>
          <a:p>
            <a:pPr algn="ctr"/>
            <a:r>
              <a:rPr lang="en-US" sz="1400" dirty="0">
                <a:solidFill>
                  <a:srgbClr val="898989"/>
                </a:solidFill>
              </a:rPr>
              <a:t>© </a:t>
            </a:r>
            <a:r>
              <a:rPr lang="en-US" sz="1400" dirty="0" err="1">
                <a:solidFill>
                  <a:srgbClr val="898989"/>
                </a:solidFill>
              </a:rPr>
              <a:t>Edunet</a:t>
            </a:r>
            <a:r>
              <a:rPr lang="en-US" sz="1400" dirty="0">
                <a:solidFill>
                  <a:srgbClr val="898989"/>
                </a:solidFill>
              </a:rPr>
              <a:t> Foundation. All rights reserved.</a:t>
            </a:r>
            <a:r>
              <a:rPr lang="en-US" sz="1400" dirty="0">
                <a:cs typeface="Calibri"/>
              </a:rPr>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B460-0BF1-4764-986C-62C0745A801D}"/>
              </a:ext>
            </a:extLst>
          </p:cNvPr>
          <p:cNvSpPr>
            <a:spLocks noGrp="1"/>
          </p:cNvSpPr>
          <p:nvPr>
            <p:ph type="title"/>
          </p:nvPr>
        </p:nvSpPr>
        <p:spPr>
          <a:xfrm>
            <a:off x="533400" y="1062348"/>
            <a:ext cx="5364481" cy="663261"/>
          </a:xfrm>
        </p:spPr>
        <p:txBody>
          <a:bodyPr>
            <a:normAutofit fontScale="90000"/>
          </a:bodyPr>
          <a:lstStyle/>
          <a:p>
            <a:br>
              <a:rPr lang="en-IN" b="0" i="0">
                <a:solidFill>
                  <a:srgbClr val="226E93"/>
                </a:solidFill>
                <a:effectLst/>
                <a:latin typeface="Times New Roman" panose="02020603050405020304" pitchFamily="18" charset="0"/>
                <a:cs typeface="Times New Roman" panose="02020603050405020304" pitchFamily="18" charset="0"/>
              </a:rPr>
            </a:br>
            <a:r>
              <a:rPr lang="en-IN" b="1" i="0">
                <a:solidFill>
                  <a:schemeClr val="accent1">
                    <a:lumMod val="75000"/>
                  </a:schemeClr>
                </a:solidFill>
                <a:effectLst/>
                <a:latin typeface="Arial" panose="020B0604020202020204" pitchFamily="34" charset="0"/>
                <a:cs typeface="Arial" panose="020B0604020202020204" pitchFamily="34" charset="0"/>
              </a:rPr>
              <a:t>Stage 1: Empathize</a:t>
            </a:r>
            <a:br>
              <a:rPr lang="en-IN" sz="4900" b="1" i="0">
                <a:effectLst/>
                <a:latin typeface="Arial" panose="020B0604020202020204" pitchFamily="34" charset="0"/>
                <a:cs typeface="Arial" panose="020B0604020202020204" pitchFamily="34" charset="0"/>
              </a:rPr>
            </a:br>
            <a:endParaRPr lang="en-IN" sz="49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843EC7-6069-4E71-BB8F-1101CF688D6F}"/>
              </a:ext>
            </a:extLst>
          </p:cNvPr>
          <p:cNvSpPr>
            <a:spLocks noGrp="1"/>
          </p:cNvSpPr>
          <p:nvPr>
            <p:ph idx="1"/>
          </p:nvPr>
        </p:nvSpPr>
        <p:spPr>
          <a:xfrm>
            <a:off x="838199" y="1920240"/>
            <a:ext cx="7096759" cy="4124645"/>
          </a:xfrm>
        </p:spPr>
        <p:txBody>
          <a:bodyPr>
            <a:normAutofit fontScale="92500" lnSpcReduction="20000"/>
          </a:bodyPr>
          <a:lstStyle/>
          <a:p>
            <a:pPr algn="just">
              <a:lnSpc>
                <a:spcPct val="150000"/>
              </a:lnSpc>
            </a:pPr>
            <a:r>
              <a:rPr lang="en-US" sz="2400" b="0" i="0">
                <a:effectLst/>
                <a:latin typeface="Arial" panose="020B0604020202020204" pitchFamily="34" charset="0"/>
                <a:cs typeface="Arial" panose="020B0604020202020204" pitchFamily="34" charset="0"/>
              </a:rPr>
              <a:t>Design Thinking is a human centered approach. </a:t>
            </a:r>
          </a:p>
          <a:p>
            <a:pPr algn="just">
              <a:lnSpc>
                <a:spcPct val="150000"/>
              </a:lnSpc>
            </a:pPr>
            <a:r>
              <a:rPr lang="en-US" sz="2400" b="0" i="0">
                <a:effectLst/>
                <a:latin typeface="Arial" panose="020B0604020202020204" pitchFamily="34" charset="0"/>
                <a:cs typeface="Arial" panose="020B0604020202020204" pitchFamily="34" charset="0"/>
              </a:rPr>
              <a:t>Understand your customer, by searching and gathering information about their </a:t>
            </a:r>
            <a:r>
              <a:rPr lang="en-US" sz="2400">
                <a:latin typeface="Arial" panose="020B0604020202020204" pitchFamily="34" charset="0"/>
                <a:cs typeface="Arial" panose="020B0604020202020204" pitchFamily="34" charset="0"/>
              </a:rPr>
              <a:t>needs or pain points.</a:t>
            </a:r>
            <a:endParaRPr lang="en-US" sz="2400" b="0" i="0">
              <a:effectLst/>
              <a:latin typeface="Arial" panose="020B0604020202020204" pitchFamily="34" charset="0"/>
              <a:cs typeface="Arial" panose="020B0604020202020204" pitchFamily="34" charset="0"/>
            </a:endParaRPr>
          </a:p>
          <a:p>
            <a:pPr algn="just">
              <a:lnSpc>
                <a:spcPct val="150000"/>
              </a:lnSpc>
            </a:pPr>
            <a:r>
              <a:rPr lang="en-US" sz="2400" b="0" i="0">
                <a:effectLst/>
                <a:latin typeface="Arial" panose="020B0604020202020204" pitchFamily="34" charset="0"/>
                <a:cs typeface="Arial" panose="020B0604020202020204" pitchFamily="34" charset="0"/>
              </a:rPr>
              <a:t>Use the tools such as observation, interviews, discussions etc. </a:t>
            </a:r>
            <a:r>
              <a:rPr lang="en-US" sz="2400">
                <a:latin typeface="Arial" panose="020B0604020202020204" pitchFamily="34" charset="0"/>
                <a:cs typeface="Arial" panose="020B0604020202020204" pitchFamily="34" charset="0"/>
              </a:rPr>
              <a:t>t</a:t>
            </a:r>
            <a:r>
              <a:rPr lang="en-US" sz="2400" b="0" i="0">
                <a:effectLst/>
                <a:latin typeface="Arial" panose="020B0604020202020204" pitchFamily="34" charset="0"/>
                <a:cs typeface="Arial" panose="020B0604020202020204" pitchFamily="34" charset="0"/>
              </a:rPr>
              <a:t>o gather the information.</a:t>
            </a:r>
          </a:p>
          <a:p>
            <a:pPr algn="just">
              <a:lnSpc>
                <a:spcPct val="150000"/>
              </a:lnSpc>
            </a:pPr>
            <a:r>
              <a:rPr lang="en-US" sz="2400" b="0" i="0">
                <a:effectLst/>
                <a:latin typeface="Arial" panose="020B0604020202020204" pitchFamily="34" charset="0"/>
                <a:cs typeface="Arial" panose="020B0604020202020204" pitchFamily="34" charset="0"/>
              </a:rPr>
              <a:t>Design Thinkers usually refer the </a:t>
            </a:r>
            <a:r>
              <a:rPr lang="en-US" sz="2400">
                <a:latin typeface="Arial" panose="020B0604020202020204" pitchFamily="34" charset="0"/>
                <a:cs typeface="Arial" panose="020B0604020202020204" pitchFamily="34" charset="0"/>
              </a:rPr>
              <a:t>person</a:t>
            </a:r>
            <a:r>
              <a:rPr lang="en-US" sz="2400" b="0" i="0">
                <a:effectLst/>
                <a:latin typeface="Arial" panose="020B0604020202020204" pitchFamily="34" charset="0"/>
                <a:cs typeface="Arial" panose="020B0604020202020204" pitchFamily="34" charset="0"/>
              </a:rPr>
              <a:t> facing the problem as "user".</a:t>
            </a:r>
            <a:endParaRPr lang="en-IN" sz="24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8B6D91E-EDC2-4F3E-B958-F970725CBD7E}"/>
              </a:ext>
            </a:extLst>
          </p:cNvPr>
          <p:cNvPicPr>
            <a:picLocks noChangeAspect="1"/>
          </p:cNvPicPr>
          <p:nvPr/>
        </p:nvPicPr>
        <p:blipFill>
          <a:blip r:embed="rId3"/>
          <a:stretch>
            <a:fillRect/>
          </a:stretch>
        </p:blipFill>
        <p:spPr>
          <a:xfrm>
            <a:off x="8294791" y="1835149"/>
            <a:ext cx="3481282" cy="4072576"/>
          </a:xfrm>
          <a:prstGeom prst="rect">
            <a:avLst/>
          </a:prstGeom>
        </p:spPr>
      </p:pic>
      <p:sp>
        <p:nvSpPr>
          <p:cNvPr id="5" name="TextBox 4">
            <a:extLst>
              <a:ext uri="{FF2B5EF4-FFF2-40B4-BE49-F238E27FC236}">
                <a16:creationId xmlns:a16="http://schemas.microsoft.com/office/drawing/2014/main" id="{4D1824B4-4729-4867-A433-B59CA2A95333}"/>
              </a:ext>
            </a:extLst>
          </p:cNvPr>
          <p:cNvSpPr txBox="1"/>
          <p:nvPr/>
        </p:nvSpPr>
        <p:spPr>
          <a:xfrm>
            <a:off x="7878233" y="5909733"/>
            <a:ext cx="37803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4"/>
              </a:rPr>
              <a:t>Reference: </a:t>
            </a:r>
            <a:r>
              <a:rPr lang="en-US">
                <a:ea typeface="+mn-lt"/>
                <a:cs typeface="+mn-lt"/>
                <a:hlinkClick r:id="rId4"/>
              </a:rPr>
              <a:t>Child Empathy - Bing images</a:t>
            </a:r>
            <a:endParaRPr lang="en-US">
              <a:cs typeface="Calibri" panose="020F0502020204030204"/>
              <a:hlinkClick r:id="rId4"/>
            </a:endParaRPr>
          </a:p>
        </p:txBody>
      </p:sp>
      <p:sp>
        <p:nvSpPr>
          <p:cNvPr id="6" name="Footer Placeholder 5">
            <a:extLst>
              <a:ext uri="{FF2B5EF4-FFF2-40B4-BE49-F238E27FC236}">
                <a16:creationId xmlns:a16="http://schemas.microsoft.com/office/drawing/2014/main" id="{FBBD4A6D-EC8E-4A91-B862-BB0958159A0F}"/>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6629EEFC-A25E-4F59-9037-DBA4264A1B3C}"/>
              </a:ext>
            </a:extLst>
          </p:cNvPr>
          <p:cNvSpPr>
            <a:spLocks noGrp="1"/>
          </p:cNvSpPr>
          <p:nvPr>
            <p:ph type="sldNum" sz="quarter" idx="12"/>
          </p:nvPr>
        </p:nvSpPr>
        <p:spPr/>
        <p:txBody>
          <a:bodyPr/>
          <a:lstStyle/>
          <a:p>
            <a:fld id="{89A9F5DF-CAFA-4BBF-9B0F-449F85381360}" type="slidenum">
              <a:rPr lang="en-US" smtClean="0"/>
              <a:t>14</a:t>
            </a:fld>
            <a:endParaRPr lang="en-US"/>
          </a:p>
        </p:txBody>
      </p:sp>
    </p:spTree>
    <p:extLst>
      <p:ext uri="{BB962C8B-B14F-4D97-AF65-F5344CB8AC3E}">
        <p14:creationId xmlns:p14="http://schemas.microsoft.com/office/powerpoint/2010/main" val="390025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4FDD-BBFB-4A1C-9E33-16F02951D357}"/>
              </a:ext>
            </a:extLst>
          </p:cNvPr>
          <p:cNvSpPr>
            <a:spLocks noGrp="1"/>
          </p:cNvSpPr>
          <p:nvPr>
            <p:ph type="title"/>
          </p:nvPr>
        </p:nvSpPr>
        <p:spPr>
          <a:xfrm>
            <a:off x="371211" y="892970"/>
            <a:ext cx="11741942" cy="927363"/>
          </a:xfrm>
        </p:spPr>
        <p:txBody>
          <a:bodyPr>
            <a:normAutofit fontScale="90000"/>
          </a:bodyPr>
          <a:lstStyle/>
          <a:p>
            <a:r>
              <a:rPr lang="en-US" b="1" dirty="0">
                <a:solidFill>
                  <a:schemeClr val="accent1">
                    <a:lumMod val="75000"/>
                  </a:schemeClr>
                </a:solidFill>
                <a:latin typeface="Arial"/>
                <a:cs typeface="Arial"/>
              </a:rPr>
              <a:t>Empathize: Restaurant's case study</a:t>
            </a:r>
            <a:br>
              <a:rPr lang="en-US" b="1" dirty="0">
                <a:solidFill>
                  <a:schemeClr val="accent1">
                    <a:lumMod val="75000"/>
                  </a:schemeClr>
                </a:solidFill>
                <a:latin typeface="Arial"/>
                <a:cs typeface="Arial"/>
              </a:rPr>
            </a:br>
            <a:r>
              <a:rPr lang="en-IN" sz="3200" b="1" dirty="0">
                <a:latin typeface="Arial"/>
                <a:cs typeface="Calibri Light"/>
              </a:rPr>
              <a:t>Interview session with the Customers</a:t>
            </a:r>
            <a:endParaRPr lang="en-US" sz="3200" dirty="0"/>
          </a:p>
        </p:txBody>
      </p:sp>
      <p:sp>
        <p:nvSpPr>
          <p:cNvPr id="3" name="Content Placeholder 2">
            <a:extLst>
              <a:ext uri="{FF2B5EF4-FFF2-40B4-BE49-F238E27FC236}">
                <a16:creationId xmlns:a16="http://schemas.microsoft.com/office/drawing/2014/main" id="{53E985BF-71E5-46ED-832D-D33CF71E30CA}"/>
              </a:ext>
            </a:extLst>
          </p:cNvPr>
          <p:cNvSpPr>
            <a:spLocks noGrp="1"/>
          </p:cNvSpPr>
          <p:nvPr>
            <p:ph idx="1"/>
          </p:nvPr>
        </p:nvSpPr>
        <p:spPr>
          <a:xfrm>
            <a:off x="838200" y="2004219"/>
            <a:ext cx="10515600" cy="4351338"/>
          </a:xfrm>
        </p:spPr>
        <p:txBody>
          <a:bodyPr vert="horz" lIns="91440" tIns="45720" rIns="91440" bIns="45720" rtlCol="0" anchor="t">
            <a:normAutofit/>
          </a:bodyPr>
          <a:lstStyle/>
          <a:p>
            <a:pPr marL="0" indent="0">
              <a:lnSpc>
                <a:spcPct val="150000"/>
              </a:lnSpc>
              <a:buNone/>
            </a:pPr>
            <a:r>
              <a:rPr lang="en-US" sz="2400">
                <a:latin typeface="Arial" panose="020B0604020202020204" pitchFamily="34" charset="0"/>
                <a:cs typeface="Arial" panose="020B0604020202020204" pitchFamily="34" charset="0"/>
              </a:rPr>
              <a:t>Paul, arrange few sessions with the restaurant’s regular customers to understand </a:t>
            </a:r>
          </a:p>
          <a:p>
            <a:pPr>
              <a:lnSpc>
                <a:spcPct val="150000"/>
              </a:lnSpc>
            </a:pPr>
            <a:r>
              <a:rPr lang="en-US" sz="2400">
                <a:latin typeface="Arial"/>
                <a:cs typeface="Arial"/>
              </a:rPr>
              <a:t>how will this Online home delivery system help them ?</a:t>
            </a:r>
          </a:p>
          <a:p>
            <a:pPr>
              <a:lnSpc>
                <a:spcPct val="150000"/>
              </a:lnSpc>
            </a:pPr>
            <a:r>
              <a:rPr lang="en-US" sz="2400">
                <a:latin typeface="Arial" panose="020B0604020202020204" pitchFamily="34" charset="0"/>
                <a:cs typeface="Arial" panose="020B0604020202020204" pitchFamily="34" charset="0"/>
              </a:rPr>
              <a:t>what problem it solves for them ?</a:t>
            </a:r>
          </a:p>
          <a:p>
            <a:pPr>
              <a:lnSpc>
                <a:spcPct val="150000"/>
              </a:lnSpc>
            </a:pPr>
            <a:r>
              <a:rPr lang="en-US" sz="2400">
                <a:latin typeface="Arial" panose="020B0604020202020204" pitchFamily="34" charset="0"/>
                <a:cs typeface="Arial" panose="020B0604020202020204" pitchFamily="34" charset="0"/>
              </a:rPr>
              <a:t>do they really require this Online Home delivery option ?</a:t>
            </a:r>
          </a:p>
          <a:p>
            <a:endParaRPr lang="en-US"/>
          </a:p>
          <a:p>
            <a:endParaRPr lang="en-IN"/>
          </a:p>
        </p:txBody>
      </p:sp>
      <p:sp>
        <p:nvSpPr>
          <p:cNvPr id="4" name="Footer Placeholder 3">
            <a:extLst>
              <a:ext uri="{FF2B5EF4-FFF2-40B4-BE49-F238E27FC236}">
                <a16:creationId xmlns:a16="http://schemas.microsoft.com/office/drawing/2014/main" id="{A9565E75-AEF9-4E2D-BD0F-7E2040FEDD54}"/>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37540D61-9808-4B70-967F-67BBEA8FC2F3}"/>
              </a:ext>
            </a:extLst>
          </p:cNvPr>
          <p:cNvSpPr>
            <a:spLocks noGrp="1"/>
          </p:cNvSpPr>
          <p:nvPr>
            <p:ph type="sldNum" sz="quarter" idx="12"/>
          </p:nvPr>
        </p:nvSpPr>
        <p:spPr/>
        <p:txBody>
          <a:bodyPr/>
          <a:lstStyle/>
          <a:p>
            <a:fld id="{89A9F5DF-CAFA-4BBF-9B0F-449F85381360}" type="slidenum">
              <a:rPr lang="en-US" smtClean="0"/>
              <a:t>15</a:t>
            </a:fld>
            <a:endParaRPr lang="en-US"/>
          </a:p>
        </p:txBody>
      </p:sp>
    </p:spTree>
    <p:extLst>
      <p:ext uri="{BB962C8B-B14F-4D97-AF65-F5344CB8AC3E}">
        <p14:creationId xmlns:p14="http://schemas.microsoft.com/office/powerpoint/2010/main" val="149668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4867-E764-469E-9575-D60B18813A63}"/>
              </a:ext>
            </a:extLst>
          </p:cNvPr>
          <p:cNvSpPr>
            <a:spLocks noGrp="1"/>
          </p:cNvSpPr>
          <p:nvPr>
            <p:ph type="title"/>
          </p:nvPr>
        </p:nvSpPr>
        <p:spPr>
          <a:xfrm>
            <a:off x="516890" y="1022877"/>
            <a:ext cx="5862320" cy="690563"/>
          </a:xfrm>
        </p:spPr>
        <p:txBody>
          <a:bodyPr>
            <a:normAutofit fontScale="90000"/>
          </a:bodyPr>
          <a:lstStyle/>
          <a:p>
            <a:br>
              <a:rPr lang="en-IN" b="1" i="0">
                <a:effectLst/>
                <a:latin typeface="Times New Roman" panose="02020603050405020304" pitchFamily="18" charset="0"/>
                <a:cs typeface="Times New Roman" panose="02020603050405020304" pitchFamily="18" charset="0"/>
              </a:rPr>
            </a:br>
            <a:r>
              <a:rPr lang="en-IN" b="1" i="0">
                <a:solidFill>
                  <a:schemeClr val="accent1">
                    <a:lumMod val="75000"/>
                  </a:schemeClr>
                </a:solidFill>
                <a:effectLst/>
                <a:latin typeface="Arial" panose="020B0604020202020204" pitchFamily="34" charset="0"/>
                <a:cs typeface="Arial" panose="020B0604020202020204" pitchFamily="34" charset="0"/>
              </a:rPr>
              <a:t>Stage </a:t>
            </a:r>
            <a:r>
              <a:rPr lang="en-IN" b="1">
                <a:solidFill>
                  <a:schemeClr val="accent1">
                    <a:lumMod val="75000"/>
                  </a:schemeClr>
                </a:solidFill>
                <a:latin typeface="Arial" panose="020B0604020202020204" pitchFamily="34" charset="0"/>
                <a:cs typeface="Arial" panose="020B0604020202020204" pitchFamily="34" charset="0"/>
              </a:rPr>
              <a:t>2</a:t>
            </a:r>
            <a:r>
              <a:rPr lang="en-IN" b="1" i="0">
                <a:solidFill>
                  <a:schemeClr val="accent1">
                    <a:lumMod val="75000"/>
                  </a:schemeClr>
                </a:solidFill>
                <a:effectLst/>
                <a:latin typeface="Arial" panose="020B0604020202020204" pitchFamily="34" charset="0"/>
                <a:cs typeface="Arial" panose="020B0604020202020204" pitchFamily="34" charset="0"/>
              </a:rPr>
              <a:t>: Define</a:t>
            </a:r>
            <a:br>
              <a:rPr lang="en-IN" sz="4900" b="1" i="0">
                <a:effectLst/>
                <a:latin typeface="Arial" panose="020B0604020202020204" pitchFamily="34" charset="0"/>
                <a:cs typeface="Arial" panose="020B0604020202020204" pitchFamily="34" charset="0"/>
              </a:rPr>
            </a:br>
            <a:endParaRPr lang="en-IN" sz="49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0300BA3-D476-4E47-B4F0-7504871403A4}"/>
              </a:ext>
            </a:extLst>
          </p:cNvPr>
          <p:cNvSpPr>
            <a:spLocks noGrp="1"/>
          </p:cNvSpPr>
          <p:nvPr>
            <p:ph idx="1"/>
          </p:nvPr>
        </p:nvSpPr>
        <p:spPr>
          <a:xfrm>
            <a:off x="962025" y="1713440"/>
            <a:ext cx="7968615" cy="4568827"/>
          </a:xfrm>
        </p:spPr>
        <p:txBody>
          <a:bodyPr>
            <a:noAutofit/>
          </a:bodyPr>
          <a:lstStyle/>
          <a:p>
            <a:pPr algn="just">
              <a:lnSpc>
                <a:spcPct val="150000"/>
              </a:lnSpc>
            </a:pPr>
            <a:r>
              <a:rPr lang="en-US" sz="2000" b="0" i="0" dirty="0">
                <a:effectLst/>
                <a:latin typeface="Arial" panose="020B0604020202020204" pitchFamily="34" charset="0"/>
                <a:cs typeface="Arial" panose="020B0604020202020204" pitchFamily="34" charset="0"/>
              </a:rPr>
              <a:t>In this phase, we collect and categorize information from the Empathize phase. It’s here where we define User Personas and User Journeys.</a:t>
            </a:r>
          </a:p>
          <a:p>
            <a:pPr algn="just">
              <a:lnSpc>
                <a:spcPct val="150000"/>
              </a:lnSpc>
            </a:pPr>
            <a:r>
              <a:rPr lang="en-US" sz="2000" b="0" i="0" dirty="0">
                <a:effectLst/>
                <a:latin typeface="Arial" panose="020B0604020202020204" pitchFamily="34" charset="0"/>
                <a:cs typeface="Arial" panose="020B0604020202020204" pitchFamily="34" charset="0"/>
              </a:rPr>
              <a:t>Create a point of view based on the users need and insights.</a:t>
            </a:r>
          </a:p>
          <a:p>
            <a:pPr algn="just">
              <a:lnSpc>
                <a:spcPct val="150000"/>
              </a:lnSpc>
            </a:pPr>
            <a:r>
              <a:rPr lang="en-US" sz="2000" b="0" i="0" dirty="0">
                <a:effectLst/>
                <a:latin typeface="Arial" panose="020B0604020202020204" pitchFamily="34" charset="0"/>
                <a:cs typeface="Arial" panose="020B0604020202020204" pitchFamily="34" charset="0"/>
              </a:rPr>
              <a:t>Understand all their needs and create a problem statement that will help you to focus on developing a solution.</a:t>
            </a:r>
          </a:p>
          <a:p>
            <a:pPr algn="just">
              <a:lnSpc>
                <a:spcPct val="150000"/>
              </a:lnSpc>
            </a:pPr>
            <a:r>
              <a:rPr lang="en-US" sz="2000" b="0" i="0" dirty="0">
                <a:effectLst/>
                <a:latin typeface="Arial" panose="020B0604020202020204" pitchFamily="34" charset="0"/>
                <a:cs typeface="Arial" panose="020B0604020202020204" pitchFamily="34" charset="0"/>
              </a:rPr>
              <a:t>A good problem statement should clearly state a single pain point of the user and contain details of the user and their needs/preferences. </a:t>
            </a:r>
          </a:p>
        </p:txBody>
      </p:sp>
      <p:pic>
        <p:nvPicPr>
          <p:cNvPr id="4" name="Picture 3">
            <a:extLst>
              <a:ext uri="{FF2B5EF4-FFF2-40B4-BE49-F238E27FC236}">
                <a16:creationId xmlns:a16="http://schemas.microsoft.com/office/drawing/2014/main" id="{6E9608A2-F7B1-4B80-A4D6-F3D4D6F8BC83}"/>
              </a:ext>
            </a:extLst>
          </p:cNvPr>
          <p:cNvPicPr>
            <a:picLocks noChangeAspect="1"/>
          </p:cNvPicPr>
          <p:nvPr/>
        </p:nvPicPr>
        <p:blipFill>
          <a:blip r:embed="rId2"/>
          <a:stretch>
            <a:fillRect/>
          </a:stretch>
        </p:blipFill>
        <p:spPr>
          <a:xfrm>
            <a:off x="9062721" y="1977706"/>
            <a:ext cx="3129279" cy="3613787"/>
          </a:xfrm>
          <a:prstGeom prst="rect">
            <a:avLst/>
          </a:prstGeom>
        </p:spPr>
      </p:pic>
      <p:sp>
        <p:nvSpPr>
          <p:cNvPr id="5" name="TextBox 4">
            <a:extLst>
              <a:ext uri="{FF2B5EF4-FFF2-40B4-BE49-F238E27FC236}">
                <a16:creationId xmlns:a16="http://schemas.microsoft.com/office/drawing/2014/main" id="{7CC4DABD-C56D-40FA-8FCD-0A05456EB45E}"/>
              </a:ext>
            </a:extLst>
          </p:cNvPr>
          <p:cNvSpPr txBox="1"/>
          <p:nvPr/>
        </p:nvSpPr>
        <p:spPr>
          <a:xfrm>
            <a:off x="9116483" y="583565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3"/>
              </a:rPr>
              <a:t>Reference: define - Bingimages</a:t>
            </a:r>
            <a:endParaRPr lang="en-US">
              <a:cs typeface="Calibri" panose="020F0502020204030204"/>
            </a:endParaRPr>
          </a:p>
        </p:txBody>
      </p:sp>
      <p:sp>
        <p:nvSpPr>
          <p:cNvPr id="6" name="Footer Placeholder 5">
            <a:extLst>
              <a:ext uri="{FF2B5EF4-FFF2-40B4-BE49-F238E27FC236}">
                <a16:creationId xmlns:a16="http://schemas.microsoft.com/office/drawing/2014/main" id="{F84606FA-8053-49C4-B522-CCB7B10166EF}"/>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B370BA95-8FD6-4113-BDF8-2CFCBB52CBE7}"/>
              </a:ext>
            </a:extLst>
          </p:cNvPr>
          <p:cNvSpPr>
            <a:spLocks noGrp="1"/>
          </p:cNvSpPr>
          <p:nvPr>
            <p:ph type="sldNum" sz="quarter" idx="12"/>
          </p:nvPr>
        </p:nvSpPr>
        <p:spPr/>
        <p:txBody>
          <a:bodyPr/>
          <a:lstStyle/>
          <a:p>
            <a:fld id="{89A9F5DF-CAFA-4BBF-9B0F-449F85381360}" type="slidenum">
              <a:rPr lang="en-US" smtClean="0"/>
              <a:t>16</a:t>
            </a:fld>
            <a:endParaRPr lang="en-US"/>
          </a:p>
        </p:txBody>
      </p:sp>
    </p:spTree>
    <p:extLst>
      <p:ext uri="{BB962C8B-B14F-4D97-AF65-F5344CB8AC3E}">
        <p14:creationId xmlns:p14="http://schemas.microsoft.com/office/powerpoint/2010/main" val="2244830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7" name="Google Shape;277;p27" descr="A close up of a logo&#10;&#10;Description automatically generated"/>
          <p:cNvPicPr preferRelativeResize="0"/>
          <p:nvPr/>
        </p:nvPicPr>
        <p:blipFill rotWithShape="1">
          <a:blip r:embed="rId3">
            <a:alphaModFix/>
          </a:blip>
          <a:srcRect/>
          <a:stretch/>
        </p:blipFill>
        <p:spPr>
          <a:xfrm>
            <a:off x="808041" y="1131425"/>
            <a:ext cx="4137790" cy="2297576"/>
          </a:xfrm>
          <a:prstGeom prst="rect">
            <a:avLst/>
          </a:prstGeom>
          <a:noFill/>
          <a:ln>
            <a:noFill/>
          </a:ln>
        </p:spPr>
      </p:pic>
      <p:pic>
        <p:nvPicPr>
          <p:cNvPr id="278" name="Google Shape;278;p27" descr="A drawing of a face&#10;&#10;Description automatically generated"/>
          <p:cNvPicPr preferRelativeResize="0"/>
          <p:nvPr/>
        </p:nvPicPr>
        <p:blipFill rotWithShape="1">
          <a:blip r:embed="rId4">
            <a:alphaModFix/>
          </a:blip>
          <a:srcRect/>
          <a:stretch/>
        </p:blipFill>
        <p:spPr>
          <a:xfrm>
            <a:off x="7736313" y="1383520"/>
            <a:ext cx="3351009" cy="2297576"/>
          </a:xfrm>
          <a:prstGeom prst="rect">
            <a:avLst/>
          </a:prstGeom>
          <a:noFill/>
          <a:ln>
            <a:noFill/>
          </a:ln>
        </p:spPr>
      </p:pic>
      <p:pic>
        <p:nvPicPr>
          <p:cNvPr id="279" name="Google Shape;279;p27" descr="A close up of a logo&#10;&#10;Description automatically generated"/>
          <p:cNvPicPr preferRelativeResize="0"/>
          <p:nvPr/>
        </p:nvPicPr>
        <p:blipFill rotWithShape="1">
          <a:blip r:embed="rId5">
            <a:alphaModFix/>
          </a:blip>
          <a:srcRect/>
          <a:stretch/>
        </p:blipFill>
        <p:spPr>
          <a:xfrm>
            <a:off x="936392" y="4249223"/>
            <a:ext cx="4136027" cy="2324552"/>
          </a:xfrm>
          <a:prstGeom prst="rect">
            <a:avLst/>
          </a:prstGeom>
          <a:noFill/>
          <a:ln>
            <a:noFill/>
          </a:ln>
        </p:spPr>
      </p:pic>
      <p:pic>
        <p:nvPicPr>
          <p:cNvPr id="280" name="Google Shape;280;p27" descr="A close up of text on a white background&#10;&#10;Description automatically generated"/>
          <p:cNvPicPr preferRelativeResize="0"/>
          <p:nvPr/>
        </p:nvPicPr>
        <p:blipFill rotWithShape="1">
          <a:blip r:embed="rId6">
            <a:alphaModFix/>
          </a:blip>
          <a:srcRect/>
          <a:stretch/>
        </p:blipFill>
        <p:spPr>
          <a:xfrm>
            <a:off x="7794832" y="4249223"/>
            <a:ext cx="3548329" cy="2297577"/>
          </a:xfrm>
          <a:prstGeom prst="rect">
            <a:avLst/>
          </a:prstGeom>
          <a:noFill/>
          <a:ln>
            <a:noFill/>
          </a:ln>
        </p:spPr>
      </p:pic>
      <p:sp>
        <p:nvSpPr>
          <p:cNvPr id="281" name="Google Shape;281;p27"/>
          <p:cNvSpPr txBox="1"/>
          <p:nvPr/>
        </p:nvSpPr>
        <p:spPr>
          <a:xfrm>
            <a:off x="2194560" y="913713"/>
            <a:ext cx="100540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Identify</a:t>
            </a:r>
            <a:endParaRPr/>
          </a:p>
        </p:txBody>
      </p:sp>
      <p:sp>
        <p:nvSpPr>
          <p:cNvPr id="282" name="Google Shape;282;p27"/>
          <p:cNvSpPr txBox="1"/>
          <p:nvPr/>
        </p:nvSpPr>
        <p:spPr>
          <a:xfrm>
            <a:off x="9144142" y="918454"/>
            <a:ext cx="105670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Analyze</a:t>
            </a:r>
            <a:endParaRPr/>
          </a:p>
        </p:txBody>
      </p:sp>
      <p:sp>
        <p:nvSpPr>
          <p:cNvPr id="283" name="Google Shape;283;p27"/>
          <p:cNvSpPr txBox="1"/>
          <p:nvPr/>
        </p:nvSpPr>
        <p:spPr>
          <a:xfrm>
            <a:off x="2265092" y="3864437"/>
            <a:ext cx="86433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Select</a:t>
            </a:r>
            <a:endParaRPr/>
          </a:p>
        </p:txBody>
      </p:sp>
      <p:sp>
        <p:nvSpPr>
          <p:cNvPr id="284" name="Google Shape;284;p27"/>
          <p:cNvSpPr txBox="1"/>
          <p:nvPr/>
        </p:nvSpPr>
        <p:spPr>
          <a:xfrm>
            <a:off x="9092846" y="3869178"/>
            <a:ext cx="115929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Describe</a:t>
            </a:r>
            <a:endParaRPr/>
          </a:p>
        </p:txBody>
      </p:sp>
      <p:sp>
        <p:nvSpPr>
          <p:cNvPr id="2" name="Footer Placeholder 1">
            <a:extLst>
              <a:ext uri="{FF2B5EF4-FFF2-40B4-BE49-F238E27FC236}">
                <a16:creationId xmlns:a16="http://schemas.microsoft.com/office/drawing/2014/main" id="{F6B57EDE-7574-4C17-9F0A-DE127B81617F}"/>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FD06A277-147D-4175-9A21-02A723526D9B}"/>
              </a:ext>
            </a:extLst>
          </p:cNvPr>
          <p:cNvSpPr>
            <a:spLocks noGrp="1"/>
          </p:cNvSpPr>
          <p:nvPr>
            <p:ph type="sldNum" sz="quarter" idx="12"/>
          </p:nvPr>
        </p:nvSpPr>
        <p:spPr/>
        <p:txBody>
          <a:bodyPr/>
          <a:lstStyle/>
          <a:p>
            <a:fld id="{89A9F5DF-CAFA-4BBF-9B0F-449F85381360}"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8"/>
          <p:cNvSpPr txBox="1">
            <a:spLocks noGrp="1"/>
          </p:cNvSpPr>
          <p:nvPr>
            <p:ph type="body" idx="1"/>
          </p:nvPr>
        </p:nvSpPr>
        <p:spPr>
          <a:xfrm>
            <a:off x="874030" y="1849120"/>
            <a:ext cx="5140690" cy="4145280"/>
          </a:xfrm>
          <a:prstGeom prst="rect">
            <a:avLst/>
          </a:prstGeom>
          <a:noFill/>
          <a:ln>
            <a:noFill/>
          </a:ln>
        </p:spPr>
        <p:txBody>
          <a:bodyPr spcFirstLastPara="1" wrap="square" lIns="91425" tIns="45700" rIns="91425" bIns="45700" anchor="t" anchorCtr="0">
            <a:normAutofit/>
          </a:bodyPr>
          <a:lstStyle/>
          <a:p>
            <a:pPr marL="228600" lvl="0" indent="-228600" algn="just" rtl="0">
              <a:lnSpc>
                <a:spcPct val="160000"/>
              </a:lnSpc>
              <a:spcBef>
                <a:spcPts val="0"/>
              </a:spcBef>
              <a:spcAft>
                <a:spcPts val="0"/>
              </a:spcAft>
              <a:buClr>
                <a:schemeClr val="dk1"/>
              </a:buClr>
              <a:buSzPts val="2400"/>
              <a:buChar char="•"/>
            </a:pPr>
            <a:r>
              <a:rPr lang="en-US" sz="2200">
                <a:latin typeface="Arial"/>
                <a:ea typeface="Arial"/>
                <a:cs typeface="Arial"/>
                <a:sym typeface="Arial"/>
              </a:rPr>
              <a:t>A product or service will only be a successful if the users want to use it. </a:t>
            </a:r>
            <a:endParaRPr sz="2200">
              <a:latin typeface="Arial"/>
              <a:ea typeface="Arial"/>
              <a:cs typeface="Arial"/>
              <a:sym typeface="Arial"/>
            </a:endParaRPr>
          </a:p>
          <a:p>
            <a:pPr marL="228600" lvl="0" indent="-228600" algn="just" rtl="0">
              <a:lnSpc>
                <a:spcPct val="160000"/>
              </a:lnSpc>
              <a:spcBef>
                <a:spcPts val="1000"/>
              </a:spcBef>
              <a:spcAft>
                <a:spcPts val="0"/>
              </a:spcAft>
              <a:buClr>
                <a:schemeClr val="dk1"/>
              </a:buClr>
              <a:buSzPts val="2400"/>
              <a:buChar char="•"/>
            </a:pPr>
            <a:r>
              <a:rPr lang="en-US" sz="2200">
                <a:latin typeface="Arial"/>
                <a:ea typeface="Arial"/>
                <a:cs typeface="Arial"/>
                <a:sym typeface="Arial"/>
              </a:rPr>
              <a:t>Before we start developing ideas for a solution, we must target our potential users and make sure we have a good understanding of the situation and their problems.</a:t>
            </a:r>
            <a:endParaRPr sz="2200">
              <a:latin typeface="Arial"/>
              <a:ea typeface="Arial"/>
              <a:cs typeface="Arial"/>
              <a:sym typeface="Arial"/>
            </a:endParaRPr>
          </a:p>
          <a:p>
            <a:pPr marL="0" lvl="0" indent="0" algn="just" rtl="0">
              <a:lnSpc>
                <a:spcPct val="90000"/>
              </a:lnSpc>
              <a:spcBef>
                <a:spcPts val="1000"/>
              </a:spcBef>
              <a:spcAft>
                <a:spcPts val="0"/>
              </a:spcAft>
              <a:buClr>
                <a:schemeClr val="dk1"/>
              </a:buClr>
              <a:buSzPts val="2400"/>
              <a:buNone/>
            </a:pPr>
            <a:endParaRPr sz="1800">
              <a:latin typeface="Arial"/>
              <a:ea typeface="Arial"/>
              <a:cs typeface="Arial"/>
              <a:sym typeface="Arial"/>
            </a:endParaRPr>
          </a:p>
        </p:txBody>
      </p:sp>
      <p:sp>
        <p:nvSpPr>
          <p:cNvPr id="299" name="Google Shape;299;p18"/>
          <p:cNvSpPr txBox="1"/>
          <p:nvPr/>
        </p:nvSpPr>
        <p:spPr>
          <a:xfrm>
            <a:off x="606339" y="934720"/>
            <a:ext cx="9648227" cy="7768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4000" b="1" i="0" u="none" strike="noStrike" cap="none">
                <a:solidFill>
                  <a:schemeClr val="accent1">
                    <a:lumMod val="75000"/>
                  </a:schemeClr>
                </a:solidFill>
                <a:latin typeface="Arial"/>
                <a:ea typeface="Arial"/>
                <a:cs typeface="Arial"/>
                <a:sym typeface="Arial"/>
              </a:rPr>
              <a:t>User Identification</a:t>
            </a:r>
            <a:endParaRPr lang="en-US" sz="4000">
              <a:solidFill>
                <a:schemeClr val="accent1">
                  <a:lumMod val="75000"/>
                </a:schemeClr>
              </a:solidFill>
              <a:cs typeface="Calibri"/>
            </a:endParaRPr>
          </a:p>
        </p:txBody>
      </p:sp>
      <p:pic>
        <p:nvPicPr>
          <p:cNvPr id="300" name="Google Shape;300;p18" descr="A drawing of a person&#10;&#10;Description automatically generated"/>
          <p:cNvPicPr preferRelativeResize="0"/>
          <p:nvPr/>
        </p:nvPicPr>
        <p:blipFill rotWithShape="1">
          <a:blip r:embed="rId3">
            <a:alphaModFix/>
          </a:blip>
          <a:srcRect/>
          <a:stretch/>
        </p:blipFill>
        <p:spPr>
          <a:xfrm>
            <a:off x="6309361" y="1778000"/>
            <a:ext cx="5232400" cy="4145280"/>
          </a:xfrm>
          <a:prstGeom prst="rect">
            <a:avLst/>
          </a:prstGeom>
          <a:noFill/>
          <a:ln>
            <a:noFill/>
          </a:ln>
        </p:spPr>
      </p:pic>
      <p:sp>
        <p:nvSpPr>
          <p:cNvPr id="2" name="Footer Placeholder 1">
            <a:extLst>
              <a:ext uri="{FF2B5EF4-FFF2-40B4-BE49-F238E27FC236}">
                <a16:creationId xmlns:a16="http://schemas.microsoft.com/office/drawing/2014/main" id="{AD0343A2-DD9A-4ED3-B4AA-F171731C9FE3}"/>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2229B304-D7B7-4896-84DD-DA446065EE7F}"/>
              </a:ext>
            </a:extLst>
          </p:cNvPr>
          <p:cNvSpPr>
            <a:spLocks noGrp="1"/>
          </p:cNvSpPr>
          <p:nvPr>
            <p:ph type="sldNum" sz="quarter" idx="12"/>
          </p:nvPr>
        </p:nvSpPr>
        <p:spPr/>
        <p:txBody>
          <a:bodyPr/>
          <a:lstStyle/>
          <a:p>
            <a:fld id="{89A9F5DF-CAFA-4BBF-9B0F-449F85381360}"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body" idx="1"/>
          </p:nvPr>
        </p:nvSpPr>
        <p:spPr>
          <a:xfrm>
            <a:off x="360115" y="1301698"/>
            <a:ext cx="10906008" cy="49721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sz="1800" b="1">
                <a:latin typeface="Arial"/>
                <a:ea typeface="Arial"/>
                <a:cs typeface="Arial"/>
                <a:sym typeface="Arial"/>
              </a:rPr>
              <a:t>S</a:t>
            </a:r>
            <a:r>
              <a:rPr lang="en-US" sz="1800" b="1">
                <a:solidFill>
                  <a:schemeClr val="dk1"/>
                </a:solidFill>
                <a:latin typeface="Arial"/>
                <a:ea typeface="Arial"/>
                <a:cs typeface="Arial"/>
                <a:sym typeface="Arial"/>
              </a:rPr>
              <a:t>elect the primary user group you wish to focus on </a:t>
            </a:r>
            <a:endParaRPr sz="1800" b="1">
              <a:latin typeface="Arial"/>
              <a:ea typeface="Arial"/>
              <a:cs typeface="Arial"/>
              <a:sym typeface="Arial"/>
            </a:endParaRPr>
          </a:p>
        </p:txBody>
      </p:sp>
      <p:sp>
        <p:nvSpPr>
          <p:cNvPr id="309" name="Google Shape;309;p26"/>
          <p:cNvSpPr txBox="1"/>
          <p:nvPr/>
        </p:nvSpPr>
        <p:spPr>
          <a:xfrm>
            <a:off x="360115" y="815400"/>
            <a:ext cx="9648227" cy="7768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strike="noStrike" cap="none">
                <a:solidFill>
                  <a:schemeClr val="accent1">
                    <a:lumMod val="75000"/>
                  </a:schemeClr>
                </a:solidFill>
                <a:latin typeface="Arial"/>
                <a:ea typeface="Arial"/>
                <a:cs typeface="Arial"/>
                <a:sym typeface="Arial"/>
              </a:rPr>
              <a:t>Activity</a:t>
            </a:r>
            <a:endParaRPr lang="en-US">
              <a:solidFill>
                <a:schemeClr val="accent1">
                  <a:lumMod val="75000"/>
                </a:schemeClr>
              </a:solidFill>
              <a:cs typeface="Calibri"/>
            </a:endParaRPr>
          </a:p>
        </p:txBody>
      </p:sp>
      <p:pic>
        <p:nvPicPr>
          <p:cNvPr id="310" name="Google Shape;310;p26" descr="A picture containing clipart&#10;&#10;Description automatically generated"/>
          <p:cNvPicPr preferRelativeResize="0"/>
          <p:nvPr/>
        </p:nvPicPr>
        <p:blipFill rotWithShape="1">
          <a:blip r:embed="rId3">
            <a:alphaModFix/>
          </a:blip>
          <a:srcRect/>
          <a:stretch/>
        </p:blipFill>
        <p:spPr>
          <a:xfrm>
            <a:off x="5060383" y="2403742"/>
            <a:ext cx="1812701" cy="2267945"/>
          </a:xfrm>
          <a:prstGeom prst="rect">
            <a:avLst/>
          </a:prstGeom>
          <a:noFill/>
          <a:ln>
            <a:noFill/>
          </a:ln>
        </p:spPr>
      </p:pic>
      <p:pic>
        <p:nvPicPr>
          <p:cNvPr id="311" name="Google Shape;311;p26" descr="A picture containing clipart&#10;&#10;Description automatically generated"/>
          <p:cNvPicPr preferRelativeResize="0"/>
          <p:nvPr/>
        </p:nvPicPr>
        <p:blipFill rotWithShape="1">
          <a:blip r:embed="rId4">
            <a:alphaModFix/>
          </a:blip>
          <a:srcRect/>
          <a:stretch/>
        </p:blipFill>
        <p:spPr>
          <a:xfrm>
            <a:off x="8869676" y="2283153"/>
            <a:ext cx="1699162" cy="2509125"/>
          </a:xfrm>
          <a:prstGeom prst="rect">
            <a:avLst/>
          </a:prstGeom>
          <a:noFill/>
          <a:ln>
            <a:noFill/>
          </a:ln>
        </p:spPr>
      </p:pic>
      <p:pic>
        <p:nvPicPr>
          <p:cNvPr id="312" name="Google Shape;312;p26" descr="A close up of a womans face&#10;&#10;Description automatically generated"/>
          <p:cNvPicPr preferRelativeResize="0"/>
          <p:nvPr/>
        </p:nvPicPr>
        <p:blipFill rotWithShape="1">
          <a:blip r:embed="rId5">
            <a:alphaModFix/>
          </a:blip>
          <a:srcRect/>
          <a:stretch/>
        </p:blipFill>
        <p:spPr>
          <a:xfrm>
            <a:off x="914889" y="2403742"/>
            <a:ext cx="2645936" cy="2267945"/>
          </a:xfrm>
          <a:prstGeom prst="rect">
            <a:avLst/>
          </a:prstGeom>
          <a:noFill/>
          <a:ln>
            <a:noFill/>
          </a:ln>
        </p:spPr>
      </p:pic>
      <p:sp>
        <p:nvSpPr>
          <p:cNvPr id="2" name="Footer Placeholder 1">
            <a:extLst>
              <a:ext uri="{FF2B5EF4-FFF2-40B4-BE49-F238E27FC236}">
                <a16:creationId xmlns:a16="http://schemas.microsoft.com/office/drawing/2014/main" id="{E4550B38-186D-43B7-93ED-1528FECD666B}"/>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209C1616-83C4-4DE6-BD5D-68A5E5ABE6BE}"/>
              </a:ext>
            </a:extLst>
          </p:cNvPr>
          <p:cNvSpPr>
            <a:spLocks noGrp="1"/>
          </p:cNvSpPr>
          <p:nvPr>
            <p:ph type="sldNum" sz="quarter" idx="12"/>
          </p:nvPr>
        </p:nvSpPr>
        <p:spPr/>
        <p:txBody>
          <a:bodyPr/>
          <a:lstStyle/>
          <a:p>
            <a:fld id="{89A9F5DF-CAFA-4BBF-9B0F-449F85381360}"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FD7-FBC1-4BAF-8832-66584A9C5D31}"/>
              </a:ext>
            </a:extLst>
          </p:cNvPr>
          <p:cNvSpPr>
            <a:spLocks noGrp="1"/>
          </p:cNvSpPr>
          <p:nvPr>
            <p:ph type="title"/>
          </p:nvPr>
        </p:nvSpPr>
        <p:spPr>
          <a:xfrm>
            <a:off x="856827" y="884131"/>
            <a:ext cx="5964767" cy="1018647"/>
          </a:xfrm>
        </p:spPr>
        <p:txBody>
          <a:bodyPr/>
          <a:lstStyle/>
          <a:p>
            <a:r>
              <a:rPr lang="en-US" sz="4000" b="1">
                <a:solidFill>
                  <a:schemeClr val="accent1">
                    <a:lumMod val="75000"/>
                  </a:schemeClr>
                </a:solidFill>
                <a:latin typeface="Arial"/>
                <a:cs typeface="Arial"/>
              </a:rPr>
              <a:t>CASE STUDY</a:t>
            </a:r>
            <a:endParaRPr lang="en-IN" sz="4000" b="1">
              <a:solidFill>
                <a:schemeClr val="accent1">
                  <a:lumMod val="75000"/>
                </a:schemeClr>
              </a:solidFill>
              <a:latin typeface="Arial"/>
              <a:cs typeface="Arial"/>
            </a:endParaRPr>
          </a:p>
        </p:txBody>
      </p:sp>
      <p:sp>
        <p:nvSpPr>
          <p:cNvPr id="3" name="Content Placeholder 2">
            <a:extLst>
              <a:ext uri="{FF2B5EF4-FFF2-40B4-BE49-F238E27FC236}">
                <a16:creationId xmlns:a16="http://schemas.microsoft.com/office/drawing/2014/main" id="{9A074D24-7C89-4993-824A-D97BE7176785}"/>
              </a:ext>
            </a:extLst>
          </p:cNvPr>
          <p:cNvSpPr>
            <a:spLocks noGrp="1"/>
          </p:cNvSpPr>
          <p:nvPr>
            <p:ph idx="1"/>
          </p:nvPr>
        </p:nvSpPr>
        <p:spPr>
          <a:xfrm>
            <a:off x="986367" y="1987550"/>
            <a:ext cx="10515600" cy="3802063"/>
          </a:xfrm>
        </p:spPr>
        <p:txBody>
          <a:bodyPr vert="horz" lIns="91440" tIns="45720" rIns="91440" bIns="45720" rtlCol="0" anchor="t">
            <a:normAutofit/>
          </a:bodyPr>
          <a:lstStyle/>
          <a:p>
            <a:pPr algn="just">
              <a:lnSpc>
                <a:spcPct val="150000"/>
              </a:lnSpc>
            </a:pPr>
            <a:r>
              <a:rPr lang="en-US" sz="2400" dirty="0">
                <a:solidFill>
                  <a:srgbClr val="262D3D"/>
                </a:solidFill>
                <a:latin typeface="Arial"/>
                <a:cs typeface="Arial"/>
              </a:rPr>
              <a:t>The Restaurant "Paradise" is looking for an online food home delivery service for its customers.</a:t>
            </a:r>
          </a:p>
          <a:p>
            <a:pPr algn="just">
              <a:lnSpc>
                <a:spcPct val="150000"/>
              </a:lnSpc>
            </a:pPr>
            <a:r>
              <a:rPr lang="en-US" sz="2400" dirty="0">
                <a:solidFill>
                  <a:srgbClr val="262D3D"/>
                </a:solidFill>
                <a:latin typeface="Arial"/>
                <a:cs typeface="Arial"/>
              </a:rPr>
              <a:t>So ,The Restaurant </a:t>
            </a:r>
            <a:r>
              <a:rPr lang="en-US" sz="2400" dirty="0">
                <a:ea typeface="+mn-lt"/>
                <a:cs typeface="+mn-lt"/>
              </a:rPr>
              <a:t>"</a:t>
            </a:r>
            <a:r>
              <a:rPr lang="en-US" sz="2400" dirty="0">
                <a:latin typeface="Arial"/>
                <a:ea typeface="+mn-lt"/>
                <a:cs typeface="+mn-lt"/>
              </a:rPr>
              <a:t>Paradise</a:t>
            </a:r>
            <a:r>
              <a:rPr lang="en-US" sz="2400" dirty="0">
                <a:ea typeface="+mn-lt"/>
                <a:cs typeface="+mn-lt"/>
              </a:rPr>
              <a:t>"</a:t>
            </a:r>
            <a:r>
              <a:rPr lang="en-US" sz="2400" dirty="0">
                <a:solidFill>
                  <a:srgbClr val="262D3D"/>
                </a:solidFill>
                <a:latin typeface="Arial"/>
                <a:cs typeface="Arial"/>
              </a:rPr>
              <a:t> hires a business analyst named Paul to set this up.</a:t>
            </a:r>
          </a:p>
          <a:p>
            <a:pPr algn="just">
              <a:lnSpc>
                <a:spcPct val="150000"/>
              </a:lnSpc>
            </a:pPr>
            <a:r>
              <a:rPr lang="en-US" sz="2400" dirty="0">
                <a:solidFill>
                  <a:srgbClr val="262D3D"/>
                </a:solidFill>
                <a:latin typeface="Arial"/>
                <a:cs typeface="Arial"/>
              </a:rPr>
              <a:t>Let's see how Paul set this Online Home Delivery service for the Restaurant ?</a:t>
            </a:r>
          </a:p>
          <a:p>
            <a:pPr marL="0" indent="0" algn="just">
              <a:lnSpc>
                <a:spcPct val="150000"/>
              </a:lnSpc>
              <a:buNone/>
            </a:pPr>
            <a:endParaRPr lang="en-US" sz="2400" dirty="0">
              <a:solidFill>
                <a:srgbClr val="262D3D"/>
              </a:solidFill>
              <a:latin typeface="Arial"/>
              <a:cs typeface="Arial"/>
            </a:endParaRPr>
          </a:p>
        </p:txBody>
      </p:sp>
      <p:sp>
        <p:nvSpPr>
          <p:cNvPr id="4" name="Footer Placeholder 3">
            <a:extLst>
              <a:ext uri="{FF2B5EF4-FFF2-40B4-BE49-F238E27FC236}">
                <a16:creationId xmlns:a16="http://schemas.microsoft.com/office/drawing/2014/main" id="{EFE08ECA-C965-4E63-8ED2-02FEDEACFF81}"/>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3480282D-A972-458C-AEFE-B335FB97741B}"/>
              </a:ext>
            </a:extLst>
          </p:cNvPr>
          <p:cNvSpPr>
            <a:spLocks noGrp="1"/>
          </p:cNvSpPr>
          <p:nvPr>
            <p:ph type="sldNum" sz="quarter" idx="12"/>
          </p:nvPr>
        </p:nvSpPr>
        <p:spPr/>
        <p:txBody>
          <a:bodyPr/>
          <a:lstStyle/>
          <a:p>
            <a:fld id="{89A9F5DF-CAFA-4BBF-9B0F-449F85381360}" type="slidenum">
              <a:rPr lang="en-US" smtClean="0"/>
              <a:t>2</a:t>
            </a:fld>
            <a:endParaRPr lang="en-US"/>
          </a:p>
        </p:txBody>
      </p:sp>
    </p:spTree>
    <p:extLst>
      <p:ext uri="{BB962C8B-B14F-4D97-AF65-F5344CB8AC3E}">
        <p14:creationId xmlns:p14="http://schemas.microsoft.com/office/powerpoint/2010/main" val="14399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E0F-EFE8-4DF6-8FF3-F829E7E8BB84}"/>
              </a:ext>
            </a:extLst>
          </p:cNvPr>
          <p:cNvSpPr>
            <a:spLocks noGrp="1"/>
          </p:cNvSpPr>
          <p:nvPr>
            <p:ph type="title"/>
          </p:nvPr>
        </p:nvSpPr>
        <p:spPr>
          <a:xfrm>
            <a:off x="838200" y="936625"/>
            <a:ext cx="10515600" cy="764646"/>
          </a:xfrm>
        </p:spPr>
        <p:txBody>
          <a:bodyPr>
            <a:normAutofit fontScale="90000"/>
          </a:bodyPr>
          <a:lstStyle/>
          <a:p>
            <a:r>
              <a:rPr lang="en-IN" sz="4000" b="1" dirty="0">
                <a:solidFill>
                  <a:schemeClr val="accent1">
                    <a:lumMod val="75000"/>
                  </a:schemeClr>
                </a:solidFill>
                <a:latin typeface="Arial"/>
                <a:cs typeface="Calibri Light"/>
              </a:rPr>
              <a:t>Problem Statement(Restaurant's Case study)</a:t>
            </a:r>
            <a:endParaRPr lang="en-IN" sz="4000" b="1" dirty="0">
              <a:solidFill>
                <a:schemeClr val="accent1">
                  <a:lumMod val="75000"/>
                </a:schemeClr>
              </a:solidFill>
              <a:latin typeface="Arial"/>
              <a:cs typeface="Arial"/>
            </a:endParaRPr>
          </a:p>
        </p:txBody>
      </p:sp>
      <p:sp>
        <p:nvSpPr>
          <p:cNvPr id="3" name="Content Placeholder 2">
            <a:extLst>
              <a:ext uri="{FF2B5EF4-FFF2-40B4-BE49-F238E27FC236}">
                <a16:creationId xmlns:a16="http://schemas.microsoft.com/office/drawing/2014/main" id="{5AF1C638-5C5D-432D-A581-36AE285E45D3}"/>
              </a:ext>
            </a:extLst>
          </p:cNvPr>
          <p:cNvSpPr>
            <a:spLocks noGrp="1"/>
          </p:cNvSpPr>
          <p:nvPr>
            <p:ph idx="1"/>
          </p:nvPr>
        </p:nvSpPr>
        <p:spPr>
          <a:xfrm>
            <a:off x="1155700" y="1815042"/>
            <a:ext cx="10515600" cy="4351338"/>
          </a:xfrm>
        </p:spPr>
        <p:txBody>
          <a:bodyPr vert="horz" lIns="91440" tIns="45720" rIns="91440" bIns="45720" rtlCol="0" anchor="t">
            <a:normAutofit fontScale="85000" lnSpcReduction="10000"/>
          </a:bodyPr>
          <a:lstStyle/>
          <a:p>
            <a:pPr marL="0" indent="0" algn="just">
              <a:lnSpc>
                <a:spcPct val="150000"/>
              </a:lnSpc>
              <a:buNone/>
            </a:pPr>
            <a:r>
              <a:rPr lang="en-US">
                <a:latin typeface="Arial"/>
                <a:cs typeface="Arial"/>
              </a:rPr>
              <a:t>Define the problem statement based on observation from the stage 1.</a:t>
            </a:r>
            <a:endParaRPr lang="en-US"/>
          </a:p>
          <a:p>
            <a:pPr marL="0" indent="0" algn="just">
              <a:lnSpc>
                <a:spcPct val="150000"/>
              </a:lnSpc>
              <a:buNone/>
            </a:pPr>
            <a:r>
              <a:rPr lang="en-US" b="1">
                <a:latin typeface="Arial" panose="020B0604020202020204" pitchFamily="34" charset="0"/>
                <a:cs typeface="Arial" panose="020B0604020202020204" pitchFamily="34" charset="0"/>
              </a:rPr>
              <a:t>Problem Statements are as follows:</a:t>
            </a:r>
          </a:p>
          <a:p>
            <a:pPr algn="just">
              <a:lnSpc>
                <a:spcPct val="150000"/>
              </a:lnSpc>
            </a:pPr>
            <a:r>
              <a:rPr lang="en-US">
                <a:latin typeface="Arial"/>
                <a:cs typeface="Arial"/>
              </a:rPr>
              <a:t>Customer are unable to visit restaurant on the busywork day.</a:t>
            </a:r>
          </a:p>
          <a:p>
            <a:pPr algn="just">
              <a:lnSpc>
                <a:spcPct val="150000"/>
              </a:lnSpc>
            </a:pPr>
            <a:r>
              <a:rPr lang="en-US">
                <a:ea typeface="+mn-lt"/>
                <a:cs typeface="+mn-lt"/>
              </a:rPr>
              <a:t>Customer are </a:t>
            </a:r>
            <a:r>
              <a:rPr lang="en-US">
                <a:latin typeface="Arial"/>
                <a:cs typeface="Arial"/>
              </a:rPr>
              <a:t>Unable to visit restaurant on the weekend as the restaurant is far off.</a:t>
            </a:r>
          </a:p>
          <a:p>
            <a:pPr algn="just">
              <a:lnSpc>
                <a:spcPct val="150000"/>
              </a:lnSpc>
            </a:pPr>
            <a:r>
              <a:rPr lang="en-US">
                <a:latin typeface="Arial"/>
                <a:cs typeface="Arial"/>
              </a:rPr>
              <a:t>Phone ordering system is not easy to use, time consuming and delivery process is cumbersome, and customer end up not ordering the food.</a:t>
            </a:r>
            <a:endParaRPr lang="en-IN">
              <a:latin typeface="Arial"/>
              <a:cs typeface="Arial"/>
            </a:endParaRPr>
          </a:p>
        </p:txBody>
      </p:sp>
      <p:sp>
        <p:nvSpPr>
          <p:cNvPr id="4" name="Footer Placeholder 3">
            <a:extLst>
              <a:ext uri="{FF2B5EF4-FFF2-40B4-BE49-F238E27FC236}">
                <a16:creationId xmlns:a16="http://schemas.microsoft.com/office/drawing/2014/main" id="{A8516A49-BAE4-47C0-9D81-4D037E544120}"/>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15FB9539-C38F-4209-BE50-25F6D1B7EE75}"/>
              </a:ext>
            </a:extLst>
          </p:cNvPr>
          <p:cNvSpPr>
            <a:spLocks noGrp="1"/>
          </p:cNvSpPr>
          <p:nvPr>
            <p:ph type="sldNum" sz="quarter" idx="12"/>
          </p:nvPr>
        </p:nvSpPr>
        <p:spPr/>
        <p:txBody>
          <a:bodyPr/>
          <a:lstStyle/>
          <a:p>
            <a:fld id="{89A9F5DF-CAFA-4BBF-9B0F-449F85381360}" type="slidenum">
              <a:rPr lang="en-US" smtClean="0"/>
              <a:t>20</a:t>
            </a:fld>
            <a:endParaRPr lang="en-US"/>
          </a:p>
        </p:txBody>
      </p:sp>
    </p:spTree>
    <p:extLst>
      <p:ext uri="{BB962C8B-B14F-4D97-AF65-F5344CB8AC3E}">
        <p14:creationId xmlns:p14="http://schemas.microsoft.com/office/powerpoint/2010/main" val="164016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7A6B-C5BF-443F-A5F1-54EFE61FA256}"/>
              </a:ext>
            </a:extLst>
          </p:cNvPr>
          <p:cNvSpPr>
            <a:spLocks noGrp="1"/>
          </p:cNvSpPr>
          <p:nvPr>
            <p:ph type="title"/>
          </p:nvPr>
        </p:nvSpPr>
        <p:spPr>
          <a:xfrm>
            <a:off x="483235" y="1046480"/>
            <a:ext cx="4952365" cy="754381"/>
          </a:xfrm>
        </p:spPr>
        <p:txBody>
          <a:bodyPr>
            <a:normAutofit fontScale="90000"/>
          </a:bodyPr>
          <a:lstStyle/>
          <a:p>
            <a:br>
              <a:rPr lang="en-IN" b="1" i="0">
                <a:effectLst/>
                <a:latin typeface="Times New Roman" panose="02020603050405020304" pitchFamily="18" charset="0"/>
                <a:cs typeface="Times New Roman" panose="02020603050405020304" pitchFamily="18" charset="0"/>
              </a:rPr>
            </a:br>
            <a:r>
              <a:rPr lang="en-IN" b="1" i="0">
                <a:solidFill>
                  <a:schemeClr val="accent1">
                    <a:lumMod val="75000"/>
                  </a:schemeClr>
                </a:solidFill>
                <a:effectLst/>
                <a:latin typeface="Arial" panose="020B0604020202020204" pitchFamily="34" charset="0"/>
                <a:cs typeface="Arial" panose="020B0604020202020204" pitchFamily="34" charset="0"/>
              </a:rPr>
              <a:t>Stage </a:t>
            </a:r>
            <a:r>
              <a:rPr lang="en-IN" b="1">
                <a:solidFill>
                  <a:schemeClr val="accent1">
                    <a:lumMod val="75000"/>
                  </a:schemeClr>
                </a:solidFill>
                <a:latin typeface="Arial" panose="020B0604020202020204" pitchFamily="34" charset="0"/>
                <a:cs typeface="Arial" panose="020B0604020202020204" pitchFamily="34" charset="0"/>
              </a:rPr>
              <a:t>3</a:t>
            </a:r>
            <a:r>
              <a:rPr lang="en-IN" b="1" i="0">
                <a:solidFill>
                  <a:schemeClr val="accent1">
                    <a:lumMod val="75000"/>
                  </a:schemeClr>
                </a:solidFill>
                <a:effectLst/>
                <a:latin typeface="Arial" panose="020B0604020202020204" pitchFamily="34" charset="0"/>
                <a:cs typeface="Arial" panose="020B0604020202020204" pitchFamily="34" charset="0"/>
              </a:rPr>
              <a:t>: IDEATE</a:t>
            </a:r>
            <a:br>
              <a:rPr lang="en-IN" b="1" i="0">
                <a:effectLst/>
                <a:latin typeface="Times New Roman" panose="02020603050405020304" pitchFamily="18" charset="0"/>
                <a:cs typeface="Times New Roman" panose="02020603050405020304" pitchFamily="18" charset="0"/>
              </a:rPr>
            </a:b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915B36-9CBC-485B-82B8-1BC4463C4DEA}"/>
              </a:ext>
            </a:extLst>
          </p:cNvPr>
          <p:cNvSpPr>
            <a:spLocks noGrp="1"/>
          </p:cNvSpPr>
          <p:nvPr>
            <p:ph idx="1"/>
          </p:nvPr>
        </p:nvSpPr>
        <p:spPr>
          <a:xfrm>
            <a:off x="908896" y="1797474"/>
            <a:ext cx="7639051" cy="4640579"/>
          </a:xfrm>
        </p:spPr>
        <p:txBody>
          <a:bodyPr>
            <a:normAutofit fontScale="92500"/>
          </a:bodyPr>
          <a:lstStyle/>
          <a:p>
            <a:pPr algn="just">
              <a:lnSpc>
                <a:spcPct val="150000"/>
              </a:lnSpc>
            </a:pPr>
            <a:r>
              <a:rPr lang="en-US" sz="2400" b="0" i="0">
                <a:effectLst/>
                <a:latin typeface="Arial" panose="020B0604020202020204" pitchFamily="34" charset="0"/>
                <a:cs typeface="Arial" panose="020B0604020202020204" pitchFamily="34" charset="0"/>
              </a:rPr>
              <a:t>Ideation is the process of generating ideas to solve the identified problem of the user. </a:t>
            </a:r>
          </a:p>
          <a:p>
            <a:pPr algn="just">
              <a:lnSpc>
                <a:spcPct val="150000"/>
              </a:lnSpc>
            </a:pPr>
            <a:r>
              <a:rPr lang="en-US" sz="2400" b="0" i="0">
                <a:effectLst/>
                <a:latin typeface="Arial" panose="020B0604020202020204" pitchFamily="34" charset="0"/>
                <a:cs typeface="Arial" panose="020B0604020202020204" pitchFamily="34" charset="0"/>
              </a:rPr>
              <a:t>Use techniques such as Brainstorming, 6 hat thinking etc. </a:t>
            </a:r>
          </a:p>
          <a:p>
            <a:pPr algn="just">
              <a:lnSpc>
                <a:spcPct val="150000"/>
              </a:lnSpc>
            </a:pPr>
            <a:r>
              <a:rPr lang="en-US" sz="2400" b="0" i="0">
                <a:effectLst/>
                <a:latin typeface="Arial" panose="020B0604020202020204" pitchFamily="34" charset="0"/>
                <a:cs typeface="Arial" panose="020B0604020202020204" pitchFamily="34" charset="0"/>
              </a:rPr>
              <a:t>Do not discourage any wild ideas while generating ideas. </a:t>
            </a:r>
          </a:p>
          <a:p>
            <a:pPr algn="just">
              <a:lnSpc>
                <a:spcPct val="150000"/>
              </a:lnSpc>
            </a:pPr>
            <a:r>
              <a:rPr lang="en-US" sz="2400" b="0" i="0">
                <a:effectLst/>
                <a:latin typeface="Arial" panose="020B0604020202020204" pitchFamily="34" charset="0"/>
                <a:cs typeface="Arial" panose="020B0604020202020204" pitchFamily="34" charset="0"/>
              </a:rPr>
              <a:t>Evaluating ideas follows Idea Generation. </a:t>
            </a:r>
          </a:p>
          <a:p>
            <a:pPr algn="just">
              <a:lnSpc>
                <a:spcPct val="150000"/>
              </a:lnSpc>
            </a:pPr>
            <a:r>
              <a:rPr lang="en-US" sz="2400" b="0" i="0">
                <a:effectLst/>
                <a:latin typeface="Arial" panose="020B0604020202020204" pitchFamily="34" charset="0"/>
                <a:cs typeface="Arial" panose="020B0604020202020204" pitchFamily="34" charset="0"/>
              </a:rPr>
              <a:t>Ideation has two stages, namely Idea Generation and Idea Evaluation.</a:t>
            </a:r>
            <a:endParaRPr lang="en-IN" sz="2400">
              <a:latin typeface="Arial" panose="020B0604020202020204" pitchFamily="34" charset="0"/>
              <a:cs typeface="Arial" panose="020B0604020202020204" pitchFamily="34" charset="0"/>
            </a:endParaRPr>
          </a:p>
        </p:txBody>
      </p:sp>
      <p:pic>
        <p:nvPicPr>
          <p:cNvPr id="4" name="Picture 3" descr="Ideate - Innovinco">
            <a:extLst>
              <a:ext uri="{FF2B5EF4-FFF2-40B4-BE49-F238E27FC236}">
                <a16:creationId xmlns:a16="http://schemas.microsoft.com/office/drawing/2014/main" id="{EF731322-2E33-4EDD-B67F-60FB24FC38C0}"/>
              </a:ext>
            </a:extLst>
          </p:cNvPr>
          <p:cNvPicPr>
            <a:picLocks noChangeAspect="1"/>
          </p:cNvPicPr>
          <p:nvPr/>
        </p:nvPicPr>
        <p:blipFill>
          <a:blip r:embed="rId2"/>
          <a:stretch>
            <a:fillRect/>
          </a:stretch>
        </p:blipFill>
        <p:spPr>
          <a:xfrm>
            <a:off x="8732943" y="1964586"/>
            <a:ext cx="3057948" cy="3460114"/>
          </a:xfrm>
          <a:prstGeom prst="rect">
            <a:avLst/>
          </a:prstGeom>
        </p:spPr>
      </p:pic>
      <p:sp>
        <p:nvSpPr>
          <p:cNvPr id="5" name="TextBox 4">
            <a:extLst>
              <a:ext uri="{FF2B5EF4-FFF2-40B4-BE49-F238E27FC236}">
                <a16:creationId xmlns:a16="http://schemas.microsoft.com/office/drawing/2014/main" id="{91E5899B-C360-4FD2-96CF-EBA0F383E99E}"/>
              </a:ext>
            </a:extLst>
          </p:cNvPr>
          <p:cNvSpPr txBox="1"/>
          <p:nvPr/>
        </p:nvSpPr>
        <p:spPr>
          <a:xfrm>
            <a:off x="8968317" y="567690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3"/>
              </a:rPr>
              <a:t>Reference: ideate - Bing images</a:t>
            </a:r>
            <a:endParaRPr lang="en-US">
              <a:cs typeface="Calibri" panose="020F0502020204030204"/>
            </a:endParaRPr>
          </a:p>
        </p:txBody>
      </p:sp>
      <p:sp>
        <p:nvSpPr>
          <p:cNvPr id="6" name="Footer Placeholder 5">
            <a:extLst>
              <a:ext uri="{FF2B5EF4-FFF2-40B4-BE49-F238E27FC236}">
                <a16:creationId xmlns:a16="http://schemas.microsoft.com/office/drawing/2014/main" id="{252CC532-35A9-41CA-BE44-9DDB5E702FBD}"/>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C7078FDC-A5D6-4E66-B51B-EBE2AA382B22}"/>
              </a:ext>
            </a:extLst>
          </p:cNvPr>
          <p:cNvSpPr>
            <a:spLocks noGrp="1"/>
          </p:cNvSpPr>
          <p:nvPr>
            <p:ph type="sldNum" sz="quarter" idx="12"/>
          </p:nvPr>
        </p:nvSpPr>
        <p:spPr/>
        <p:txBody>
          <a:bodyPr/>
          <a:lstStyle/>
          <a:p>
            <a:fld id="{89A9F5DF-CAFA-4BBF-9B0F-449F85381360}" type="slidenum">
              <a:rPr lang="en-US" smtClean="0"/>
              <a:t>21</a:t>
            </a:fld>
            <a:endParaRPr lang="en-US"/>
          </a:p>
        </p:txBody>
      </p:sp>
    </p:spTree>
    <p:extLst>
      <p:ext uri="{BB962C8B-B14F-4D97-AF65-F5344CB8AC3E}">
        <p14:creationId xmlns:p14="http://schemas.microsoft.com/office/powerpoint/2010/main" val="85323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31"/>
          <p:cNvSpPr txBox="1"/>
          <p:nvPr/>
        </p:nvSpPr>
        <p:spPr>
          <a:xfrm>
            <a:off x="311699" y="878941"/>
            <a:ext cx="9648227" cy="5228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strike="noStrike" cap="none">
                <a:solidFill>
                  <a:schemeClr val="accent1">
                    <a:lumMod val="75000"/>
                  </a:schemeClr>
                </a:solidFill>
                <a:latin typeface="Arial"/>
                <a:ea typeface="Arial"/>
                <a:cs typeface="Arial"/>
                <a:sym typeface="Arial"/>
              </a:rPr>
              <a:t>Four tasks in the stage</a:t>
            </a:r>
            <a:endParaRPr lang="en-US">
              <a:solidFill>
                <a:schemeClr val="accent1">
                  <a:lumMod val="75000"/>
                </a:schemeClr>
              </a:solidFill>
              <a:cs typeface="Calibri"/>
            </a:endParaRPr>
          </a:p>
        </p:txBody>
      </p:sp>
      <p:sp>
        <p:nvSpPr>
          <p:cNvPr id="421" name="Google Shape;421;p31"/>
          <p:cNvSpPr txBox="1"/>
          <p:nvPr/>
        </p:nvSpPr>
        <p:spPr>
          <a:xfrm>
            <a:off x="2258681" y="1389874"/>
            <a:ext cx="87716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Scope</a:t>
            </a:r>
            <a:endParaRPr/>
          </a:p>
        </p:txBody>
      </p:sp>
      <p:sp>
        <p:nvSpPr>
          <p:cNvPr id="422" name="Google Shape;422;p31"/>
          <p:cNvSpPr txBox="1"/>
          <p:nvPr/>
        </p:nvSpPr>
        <p:spPr>
          <a:xfrm>
            <a:off x="9080023" y="1394615"/>
            <a:ext cx="118494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Generate</a:t>
            </a:r>
            <a:endParaRPr/>
          </a:p>
        </p:txBody>
      </p:sp>
      <p:sp>
        <p:nvSpPr>
          <p:cNvPr id="423" name="Google Shape;423;p31"/>
          <p:cNvSpPr txBox="1"/>
          <p:nvPr/>
        </p:nvSpPr>
        <p:spPr>
          <a:xfrm>
            <a:off x="2374097" y="3864437"/>
            <a:ext cx="64633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Sort</a:t>
            </a:r>
            <a:endParaRPr/>
          </a:p>
        </p:txBody>
      </p:sp>
      <p:sp>
        <p:nvSpPr>
          <p:cNvPr id="424" name="Google Shape;424;p31"/>
          <p:cNvSpPr txBox="1"/>
          <p:nvPr/>
        </p:nvSpPr>
        <p:spPr>
          <a:xfrm>
            <a:off x="9092846" y="3869178"/>
            <a:ext cx="115929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Describe</a:t>
            </a:r>
            <a:endParaRPr/>
          </a:p>
        </p:txBody>
      </p:sp>
      <p:pic>
        <p:nvPicPr>
          <p:cNvPr id="425" name="Google Shape;425;p31"/>
          <p:cNvPicPr preferRelativeResize="0"/>
          <p:nvPr/>
        </p:nvPicPr>
        <p:blipFill rotWithShape="1">
          <a:blip r:embed="rId3">
            <a:alphaModFix/>
          </a:blip>
          <a:srcRect/>
          <a:stretch/>
        </p:blipFill>
        <p:spPr>
          <a:xfrm>
            <a:off x="1030849" y="1838871"/>
            <a:ext cx="3668111" cy="2066290"/>
          </a:xfrm>
          <a:prstGeom prst="rect">
            <a:avLst/>
          </a:prstGeom>
          <a:noFill/>
          <a:ln>
            <a:noFill/>
          </a:ln>
        </p:spPr>
      </p:pic>
      <p:pic>
        <p:nvPicPr>
          <p:cNvPr id="426" name="Google Shape;426;p31" descr="A close up of a logo&#10;&#10;Description automatically generated"/>
          <p:cNvPicPr preferRelativeResize="0"/>
          <p:nvPr/>
        </p:nvPicPr>
        <p:blipFill rotWithShape="1">
          <a:blip r:embed="rId4">
            <a:alphaModFix/>
          </a:blip>
          <a:srcRect/>
          <a:stretch/>
        </p:blipFill>
        <p:spPr>
          <a:xfrm>
            <a:off x="7758528" y="1698076"/>
            <a:ext cx="3263660" cy="2249279"/>
          </a:xfrm>
          <a:prstGeom prst="rect">
            <a:avLst/>
          </a:prstGeom>
          <a:noFill/>
          <a:ln>
            <a:noFill/>
          </a:ln>
        </p:spPr>
      </p:pic>
      <p:pic>
        <p:nvPicPr>
          <p:cNvPr id="427" name="Google Shape;427;p31" descr="A close up of a logo&#10;&#10;Description automatically generated"/>
          <p:cNvPicPr preferRelativeResize="0"/>
          <p:nvPr/>
        </p:nvPicPr>
        <p:blipFill rotWithShape="1">
          <a:blip r:embed="rId5">
            <a:alphaModFix/>
          </a:blip>
          <a:srcRect/>
          <a:stretch/>
        </p:blipFill>
        <p:spPr>
          <a:xfrm>
            <a:off x="1030849" y="4255558"/>
            <a:ext cx="3203526" cy="2423006"/>
          </a:xfrm>
          <a:prstGeom prst="rect">
            <a:avLst/>
          </a:prstGeom>
          <a:noFill/>
          <a:ln>
            <a:noFill/>
          </a:ln>
        </p:spPr>
      </p:pic>
      <p:pic>
        <p:nvPicPr>
          <p:cNvPr id="428" name="Google Shape;428;p31"/>
          <p:cNvPicPr preferRelativeResize="0"/>
          <p:nvPr/>
        </p:nvPicPr>
        <p:blipFill rotWithShape="1">
          <a:blip r:embed="rId6">
            <a:alphaModFix/>
          </a:blip>
          <a:srcRect/>
          <a:stretch/>
        </p:blipFill>
        <p:spPr>
          <a:xfrm>
            <a:off x="8300723" y="4255558"/>
            <a:ext cx="2860428" cy="2249279"/>
          </a:xfrm>
          <a:prstGeom prst="rect">
            <a:avLst/>
          </a:prstGeom>
          <a:noFill/>
          <a:ln>
            <a:noFill/>
          </a:ln>
        </p:spPr>
      </p:pic>
      <p:sp>
        <p:nvSpPr>
          <p:cNvPr id="2" name="Footer Placeholder 1">
            <a:extLst>
              <a:ext uri="{FF2B5EF4-FFF2-40B4-BE49-F238E27FC236}">
                <a16:creationId xmlns:a16="http://schemas.microsoft.com/office/drawing/2014/main" id="{44DC6268-166F-466C-939F-931A68FF6D82}"/>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B0AECC56-0D9A-4704-9B2C-F66DA35C521B}"/>
              </a:ext>
            </a:extLst>
          </p:cNvPr>
          <p:cNvSpPr>
            <a:spLocks noGrp="1"/>
          </p:cNvSpPr>
          <p:nvPr>
            <p:ph type="sldNum" sz="quarter" idx="12"/>
          </p:nvPr>
        </p:nvSpPr>
        <p:spPr/>
        <p:txBody>
          <a:bodyPr/>
          <a:lstStyle/>
          <a:p>
            <a:fld id="{89A9F5DF-CAFA-4BBF-9B0F-449F85381360}"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3"/>
          <p:cNvSpPr txBox="1"/>
          <p:nvPr/>
        </p:nvSpPr>
        <p:spPr>
          <a:xfrm>
            <a:off x="842832" y="2029642"/>
            <a:ext cx="6858000" cy="2798715"/>
          </a:xfrm>
          <a:prstGeom prst="rect">
            <a:avLst/>
          </a:prstGeom>
          <a:noFill/>
          <a:ln>
            <a:noFill/>
          </a:ln>
        </p:spPr>
        <p:txBody>
          <a:bodyPr spcFirstLastPara="1" wrap="square" lIns="0" tIns="0" rIns="0" bIns="0" anchor="t" anchorCtr="0">
            <a:spAutoFit/>
          </a:bodyPr>
          <a:lstStyle/>
          <a:p>
            <a:pPr marL="355600" marR="0" lvl="0" indent="-342900" algn="just" rtl="0">
              <a:lnSpc>
                <a:spcPct val="100000"/>
              </a:lnSpc>
              <a:spcBef>
                <a:spcPts val="0"/>
              </a:spcBef>
              <a:spcAft>
                <a:spcPts val="0"/>
              </a:spcAft>
              <a:buClr>
                <a:schemeClr val="dk1"/>
              </a:buClr>
              <a:buSzPts val="2400"/>
              <a:buFont typeface="Arial"/>
              <a:buChar char="•"/>
            </a:pPr>
            <a:r>
              <a:rPr lang="en-US" sz="2000" b="0" i="0" u="none" strike="noStrike" cap="none">
                <a:solidFill>
                  <a:schemeClr val="dk1"/>
                </a:solidFill>
                <a:latin typeface="Arial"/>
                <a:ea typeface="Arial"/>
                <a:cs typeface="Arial"/>
                <a:sym typeface="Arial"/>
              </a:rPr>
              <a:t>Go for quantity </a:t>
            </a:r>
            <a:endParaRPr sz="2000" b="0" i="0" u="none" strike="noStrike" cap="none">
              <a:solidFill>
                <a:srgbClr val="000000"/>
              </a:solidFill>
              <a:latin typeface="Arial"/>
              <a:ea typeface="Arial"/>
              <a:cs typeface="Arial"/>
              <a:sym typeface="Arial"/>
            </a:endParaRPr>
          </a:p>
          <a:p>
            <a:pPr marL="165100" marR="0" lvl="0" indent="0" algn="just"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a:p>
            <a:pPr marL="355600" marR="0" lvl="0" indent="-342900" algn="just" rtl="0">
              <a:lnSpc>
                <a:spcPct val="100000"/>
              </a:lnSpc>
              <a:spcBef>
                <a:spcPts val="0"/>
              </a:spcBef>
              <a:spcAft>
                <a:spcPts val="0"/>
              </a:spcAft>
              <a:buClr>
                <a:schemeClr val="dk1"/>
              </a:buClr>
              <a:buSzPts val="2400"/>
              <a:buFont typeface="Arial"/>
              <a:buChar char="•"/>
            </a:pPr>
            <a:r>
              <a:rPr lang="en-US" sz="2000" b="0" i="0" u="none" strike="noStrike" cap="none">
                <a:solidFill>
                  <a:schemeClr val="dk1"/>
                </a:solidFill>
                <a:latin typeface="Arial"/>
                <a:ea typeface="Arial"/>
                <a:cs typeface="Arial"/>
                <a:sym typeface="Arial"/>
              </a:rPr>
              <a:t>See opportunities and forget limitations</a:t>
            </a:r>
            <a:endParaRPr sz="2000" b="0" i="0" u="none" strike="noStrike" cap="none">
              <a:solidFill>
                <a:srgbClr val="000000"/>
              </a:solidFill>
              <a:latin typeface="Arial"/>
              <a:ea typeface="Arial"/>
              <a:cs typeface="Arial"/>
              <a:sym typeface="Arial"/>
            </a:endParaRPr>
          </a:p>
          <a:p>
            <a:pPr marL="457200" marR="0" lvl="0" indent="-127000" algn="just" rtl="0">
              <a:lnSpc>
                <a:spcPct val="100000"/>
              </a:lnSpc>
              <a:spcBef>
                <a:spcPts val="25"/>
              </a:spcBef>
              <a:spcAft>
                <a:spcPts val="0"/>
              </a:spcAft>
              <a:buClr>
                <a:schemeClr val="dk1"/>
              </a:buClr>
              <a:buSzPts val="2500"/>
              <a:buFont typeface="Arial"/>
              <a:buNone/>
            </a:pPr>
            <a:endParaRPr sz="2000" b="0" i="0" u="none" strike="noStrike" cap="none">
              <a:solidFill>
                <a:schemeClr val="dk1"/>
              </a:solidFill>
              <a:latin typeface="Arial"/>
              <a:ea typeface="Arial"/>
              <a:cs typeface="Arial"/>
              <a:sym typeface="Arial"/>
            </a:endParaRPr>
          </a:p>
          <a:p>
            <a:pPr marL="355600" marR="0" lvl="0" indent="-342900" algn="just" rtl="0">
              <a:lnSpc>
                <a:spcPct val="101000"/>
              </a:lnSpc>
              <a:spcBef>
                <a:spcPts val="0"/>
              </a:spcBef>
              <a:spcAft>
                <a:spcPts val="0"/>
              </a:spcAft>
              <a:buClr>
                <a:schemeClr val="dk1"/>
              </a:buClr>
              <a:buSzPts val="2400"/>
              <a:buFont typeface="Arial"/>
              <a:buChar char="•"/>
            </a:pPr>
            <a:r>
              <a:rPr lang="en-US" sz="2000" b="0" i="0" u="none" strike="noStrike" cap="none">
                <a:solidFill>
                  <a:schemeClr val="dk1"/>
                </a:solidFill>
                <a:latin typeface="Arial"/>
                <a:ea typeface="Arial"/>
                <a:cs typeface="Arial"/>
                <a:sym typeface="Arial"/>
              </a:rPr>
              <a:t>Generate as many ideas as possible </a:t>
            </a:r>
            <a:r>
              <a:rPr lang="en-US" sz="2000" b="0" i="1" u="none" strike="noStrike" cap="none">
                <a:solidFill>
                  <a:schemeClr val="dk1"/>
                </a:solidFill>
                <a:latin typeface="Arial"/>
                <a:ea typeface="Arial"/>
                <a:cs typeface="Arial"/>
                <a:sym typeface="Arial"/>
              </a:rPr>
              <a:t>quantity over quality!</a:t>
            </a:r>
            <a:endParaRPr sz="2000" b="0" i="0" u="none" strike="noStrike" cap="none">
              <a:solidFill>
                <a:schemeClr val="dk1"/>
              </a:solidFill>
              <a:latin typeface="Arial"/>
              <a:ea typeface="Arial"/>
              <a:cs typeface="Arial"/>
              <a:sym typeface="Arial"/>
            </a:endParaRPr>
          </a:p>
          <a:p>
            <a:pPr marL="450850" marR="0" lvl="0" indent="-133350" algn="just" rtl="0">
              <a:lnSpc>
                <a:spcPct val="100000"/>
              </a:lnSpc>
              <a:spcBef>
                <a:spcPts val="50"/>
              </a:spcBef>
              <a:spcAft>
                <a:spcPts val="0"/>
              </a:spcAft>
              <a:buClr>
                <a:schemeClr val="dk1"/>
              </a:buClr>
              <a:buSzPts val="2400"/>
              <a:buFont typeface="Arial"/>
              <a:buNone/>
            </a:pPr>
            <a:endParaRPr sz="2000" b="0" i="0" u="none" strike="noStrike" cap="none">
              <a:solidFill>
                <a:schemeClr val="dk1"/>
              </a:solidFill>
              <a:latin typeface="Arial"/>
              <a:ea typeface="Arial"/>
              <a:cs typeface="Arial"/>
              <a:sym typeface="Arial"/>
            </a:endParaRPr>
          </a:p>
          <a:p>
            <a:pPr marL="355600" marR="0" lvl="0" indent="-342900" algn="just" rtl="0">
              <a:lnSpc>
                <a:spcPct val="100000"/>
              </a:lnSpc>
              <a:spcBef>
                <a:spcPts val="0"/>
              </a:spcBef>
              <a:spcAft>
                <a:spcPts val="0"/>
              </a:spcAft>
              <a:buClr>
                <a:schemeClr val="dk1"/>
              </a:buClr>
              <a:buSzPts val="2400"/>
              <a:buFont typeface="Arial"/>
              <a:buChar char="•"/>
            </a:pPr>
            <a:r>
              <a:rPr lang="en-US" sz="2000" b="0" i="0" u="none" strike="noStrike" cap="none">
                <a:solidFill>
                  <a:schemeClr val="dk1"/>
                </a:solidFill>
                <a:latin typeface="Arial"/>
                <a:ea typeface="Arial"/>
                <a:cs typeface="Arial"/>
                <a:sym typeface="Arial"/>
              </a:rPr>
              <a:t>No criticism is allowed :</a:t>
            </a:r>
            <a:r>
              <a:rPr lang="en-US" sz="2000" b="0" i="1" u="none" strike="noStrike" cap="none">
                <a:solidFill>
                  <a:schemeClr val="dk1"/>
                </a:solidFill>
                <a:latin typeface="Arial"/>
                <a:ea typeface="Arial"/>
                <a:cs typeface="Arial"/>
                <a:sym typeface="Arial"/>
              </a:rPr>
              <a:t>don’t say “no but”, say “yes and..”</a:t>
            </a:r>
            <a:endParaRPr sz="2000" b="0" i="0" u="none" strike="noStrike" cap="none">
              <a:solidFill>
                <a:schemeClr val="dk1"/>
              </a:solidFill>
              <a:latin typeface="Arial"/>
              <a:ea typeface="Arial"/>
              <a:cs typeface="Arial"/>
              <a:sym typeface="Arial"/>
            </a:endParaRPr>
          </a:p>
          <a:p>
            <a:pPr marL="457200" marR="0" lvl="0" indent="-127000" algn="just" rtl="0">
              <a:lnSpc>
                <a:spcPct val="100000"/>
              </a:lnSpc>
              <a:spcBef>
                <a:spcPts val="50"/>
              </a:spcBef>
              <a:spcAft>
                <a:spcPts val="0"/>
              </a:spcAft>
              <a:buClr>
                <a:schemeClr val="dk1"/>
              </a:buClr>
              <a:buSzPts val="2500"/>
              <a:buFont typeface="Arial"/>
              <a:buNone/>
            </a:pPr>
            <a:endParaRPr sz="2000" b="0" i="0" u="none" strike="noStrike" cap="none">
              <a:solidFill>
                <a:schemeClr val="dk1"/>
              </a:solidFill>
              <a:latin typeface="Arial"/>
              <a:ea typeface="Arial"/>
              <a:cs typeface="Arial"/>
              <a:sym typeface="Arial"/>
            </a:endParaRPr>
          </a:p>
          <a:p>
            <a:pPr marL="355600" marR="0" lvl="0" indent="-342900" algn="just" rtl="0">
              <a:lnSpc>
                <a:spcPct val="100000"/>
              </a:lnSpc>
              <a:spcBef>
                <a:spcPts val="0"/>
              </a:spcBef>
              <a:spcAft>
                <a:spcPts val="0"/>
              </a:spcAft>
              <a:buClr>
                <a:schemeClr val="dk1"/>
              </a:buClr>
              <a:buSzPts val="2400"/>
              <a:buFont typeface="Arial"/>
              <a:buChar char="•"/>
            </a:pPr>
            <a:r>
              <a:rPr lang="en-US" sz="2000" b="0" i="0" u="none" strike="noStrike" cap="none">
                <a:solidFill>
                  <a:schemeClr val="dk1"/>
                </a:solidFill>
                <a:latin typeface="Arial"/>
                <a:ea typeface="Arial"/>
                <a:cs typeface="Arial"/>
                <a:sym typeface="Arial"/>
              </a:rPr>
              <a:t>Co-create by building on each </a:t>
            </a:r>
            <a:r>
              <a:rPr lang="en-US" sz="2000">
                <a:solidFill>
                  <a:schemeClr val="dk1"/>
                </a:solidFill>
                <a:latin typeface="Arial"/>
                <a:ea typeface="Arial"/>
                <a:cs typeface="Arial"/>
                <a:sym typeface="Arial"/>
              </a:rPr>
              <a:t>other's</a:t>
            </a:r>
            <a:r>
              <a:rPr lang="en-US" sz="2000" b="0" i="0" u="none" strike="noStrike" cap="none">
                <a:solidFill>
                  <a:schemeClr val="dk1"/>
                </a:solidFill>
                <a:latin typeface="Arial"/>
                <a:ea typeface="Arial"/>
                <a:cs typeface="Arial"/>
                <a:sym typeface="Arial"/>
              </a:rPr>
              <a:t> ideas</a:t>
            </a:r>
            <a:endParaRPr sz="2000" b="0" i="0" u="none" strike="noStrike" cap="none">
              <a:solidFill>
                <a:schemeClr val="dk1"/>
              </a:solidFill>
              <a:latin typeface="Arial"/>
              <a:ea typeface="Arial"/>
              <a:cs typeface="Arial"/>
              <a:sym typeface="Arial"/>
            </a:endParaRPr>
          </a:p>
        </p:txBody>
      </p:sp>
      <p:sp>
        <p:nvSpPr>
          <p:cNvPr id="441" name="Google Shape;441;p33"/>
          <p:cNvSpPr/>
          <p:nvPr/>
        </p:nvSpPr>
        <p:spPr>
          <a:xfrm>
            <a:off x="7833360" y="1859279"/>
            <a:ext cx="4193307" cy="3511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2" name="Google Shape;442;p33"/>
          <p:cNvSpPr txBox="1"/>
          <p:nvPr/>
        </p:nvSpPr>
        <p:spPr>
          <a:xfrm>
            <a:off x="10077958" y="5490008"/>
            <a:ext cx="1772529" cy="276999"/>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-Thomas Edison</a:t>
            </a:r>
            <a:endParaRPr sz="1400" b="0" i="0" u="none" strike="noStrike" cap="none">
              <a:solidFill>
                <a:srgbClr val="000000"/>
              </a:solidFill>
              <a:latin typeface="Arial"/>
              <a:ea typeface="Arial"/>
              <a:cs typeface="Arial"/>
              <a:sym typeface="Arial"/>
            </a:endParaRPr>
          </a:p>
        </p:txBody>
      </p:sp>
      <p:sp>
        <p:nvSpPr>
          <p:cNvPr id="444" name="Google Shape;444;p33"/>
          <p:cNvSpPr txBox="1"/>
          <p:nvPr/>
        </p:nvSpPr>
        <p:spPr>
          <a:xfrm>
            <a:off x="429731" y="963158"/>
            <a:ext cx="9648227" cy="7768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4000" b="1" i="0" u="none" strike="noStrike" cap="none">
                <a:solidFill>
                  <a:schemeClr val="accent1">
                    <a:lumMod val="75000"/>
                  </a:schemeClr>
                </a:solidFill>
                <a:latin typeface="Arial"/>
                <a:ea typeface="Arial"/>
                <a:cs typeface="Arial"/>
                <a:sym typeface="Arial"/>
              </a:rPr>
              <a:t>Rules in Creative Process</a:t>
            </a:r>
            <a:endParaRPr lang="en-US" sz="4000">
              <a:solidFill>
                <a:schemeClr val="accent1">
                  <a:lumMod val="75000"/>
                </a:schemeClr>
              </a:solidFill>
              <a:cs typeface="Calibri"/>
            </a:endParaRPr>
          </a:p>
        </p:txBody>
      </p:sp>
      <p:sp>
        <p:nvSpPr>
          <p:cNvPr id="2" name="Footer Placeholder 1">
            <a:extLst>
              <a:ext uri="{FF2B5EF4-FFF2-40B4-BE49-F238E27FC236}">
                <a16:creationId xmlns:a16="http://schemas.microsoft.com/office/drawing/2014/main" id="{6286705D-A679-4B91-816D-D87E4333C465}"/>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EA32D5A9-4515-4CE3-8947-8F53210E6FD3}"/>
              </a:ext>
            </a:extLst>
          </p:cNvPr>
          <p:cNvSpPr>
            <a:spLocks noGrp="1"/>
          </p:cNvSpPr>
          <p:nvPr>
            <p:ph type="sldNum" sz="quarter" idx="12"/>
          </p:nvPr>
        </p:nvSpPr>
        <p:spPr/>
        <p:txBody>
          <a:bodyPr/>
          <a:lstStyle/>
          <a:p>
            <a:fld id="{89A9F5DF-CAFA-4BBF-9B0F-449F85381360}" type="slidenum">
              <a:rPr lang="en-US" smtClean="0"/>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p:nvPr/>
        </p:nvSpPr>
        <p:spPr>
          <a:xfrm>
            <a:off x="6096000" y="913712"/>
            <a:ext cx="5626288" cy="528377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32"/>
          <p:cNvSpPr txBox="1"/>
          <p:nvPr/>
        </p:nvSpPr>
        <p:spPr>
          <a:xfrm>
            <a:off x="806923" y="1820743"/>
            <a:ext cx="4998671" cy="615553"/>
          </a:xfrm>
          <a:prstGeom prst="rect">
            <a:avLst/>
          </a:prstGeom>
          <a:noFill/>
          <a:ln>
            <a:noFill/>
          </a:ln>
        </p:spPr>
        <p:txBody>
          <a:bodyPr spcFirstLastPara="1" wrap="square" lIns="0" tIns="0" rIns="0" bIns="0" anchor="t" anchorCtr="0">
            <a:spAutoFit/>
          </a:bodyPr>
          <a:lstStyle/>
          <a:p>
            <a:pPr marL="11113" marR="0" lvl="0" indent="0" algn="just" rtl="0">
              <a:lnSpc>
                <a:spcPct val="100000"/>
              </a:lnSpc>
              <a:spcBef>
                <a:spcPts val="0"/>
              </a:spcBef>
              <a:spcAft>
                <a:spcPts val="0"/>
              </a:spcAft>
              <a:buClr>
                <a:srgbClr val="000000"/>
              </a:buClr>
              <a:buSzPts val="1800"/>
              <a:buFont typeface="Arial"/>
              <a:buNone/>
            </a:pPr>
            <a:r>
              <a:rPr lang="en-US" sz="2000" b="0" i="0" u="none" strike="noStrike" cap="none">
                <a:solidFill>
                  <a:srgbClr val="262626"/>
                </a:solidFill>
                <a:latin typeface="Arial"/>
                <a:ea typeface="Arial"/>
                <a:cs typeface="Arial"/>
                <a:sym typeface="Arial"/>
              </a:rPr>
              <a:t>The best way to have a good idea is to have a lot of ideas!</a:t>
            </a:r>
            <a:endParaRPr sz="2000" b="0" i="0" u="none" strike="noStrike" cap="none">
              <a:solidFill>
                <a:srgbClr val="262626"/>
              </a:solidFill>
              <a:latin typeface="Arial"/>
              <a:ea typeface="Arial"/>
              <a:cs typeface="Arial"/>
              <a:sym typeface="Arial"/>
            </a:endParaRPr>
          </a:p>
        </p:txBody>
      </p:sp>
      <p:sp>
        <p:nvSpPr>
          <p:cNvPr id="460" name="Google Shape;460;p32"/>
          <p:cNvSpPr txBox="1"/>
          <p:nvPr/>
        </p:nvSpPr>
        <p:spPr>
          <a:xfrm>
            <a:off x="469712" y="913712"/>
            <a:ext cx="4916725" cy="7768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4000" b="1" i="0" u="none" strike="noStrike" cap="none">
                <a:solidFill>
                  <a:schemeClr val="accent1">
                    <a:lumMod val="75000"/>
                  </a:schemeClr>
                </a:solidFill>
                <a:latin typeface="Arial"/>
                <a:ea typeface="Arial"/>
                <a:cs typeface="Arial"/>
                <a:sym typeface="Arial"/>
              </a:rPr>
              <a:t>Generate</a:t>
            </a:r>
            <a:endParaRPr lang="en-US" sz="4000">
              <a:solidFill>
                <a:schemeClr val="accent1">
                  <a:lumMod val="75000"/>
                </a:schemeClr>
              </a:solidFill>
              <a:cs typeface="Calibri"/>
            </a:endParaRPr>
          </a:p>
        </p:txBody>
      </p:sp>
      <p:sp>
        <p:nvSpPr>
          <p:cNvPr id="2" name="Footer Placeholder 1">
            <a:extLst>
              <a:ext uri="{FF2B5EF4-FFF2-40B4-BE49-F238E27FC236}">
                <a16:creationId xmlns:a16="http://schemas.microsoft.com/office/drawing/2014/main" id="{62B13337-4CF9-49FE-AF1F-ACD5B2E762A0}"/>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526BB1EF-C1FA-431B-A201-C2A7AEE71B9F}"/>
              </a:ext>
            </a:extLst>
          </p:cNvPr>
          <p:cNvSpPr>
            <a:spLocks noGrp="1"/>
          </p:cNvSpPr>
          <p:nvPr>
            <p:ph type="sldNum" sz="quarter" idx="12"/>
          </p:nvPr>
        </p:nvSpPr>
        <p:spPr/>
        <p:txBody>
          <a:bodyPr/>
          <a:lstStyle/>
          <a:p>
            <a:fld id="{89A9F5DF-CAFA-4BBF-9B0F-449F85381360}"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35"/>
          <p:cNvSpPr txBox="1"/>
          <p:nvPr/>
        </p:nvSpPr>
        <p:spPr>
          <a:xfrm>
            <a:off x="403139" y="790114"/>
            <a:ext cx="9648227" cy="7768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4000" b="1" i="0" u="none" strike="noStrike" cap="none">
                <a:solidFill>
                  <a:schemeClr val="accent1">
                    <a:lumMod val="75000"/>
                  </a:schemeClr>
                </a:solidFill>
                <a:latin typeface="Arial"/>
                <a:ea typeface="Arial"/>
                <a:cs typeface="Arial"/>
                <a:sym typeface="Arial"/>
              </a:rPr>
              <a:t>Sort</a:t>
            </a:r>
            <a:endParaRPr lang="en-US" sz="4000">
              <a:solidFill>
                <a:schemeClr val="accent1">
                  <a:lumMod val="75000"/>
                </a:schemeClr>
              </a:solidFill>
              <a:cs typeface="Calibri"/>
            </a:endParaRPr>
          </a:p>
        </p:txBody>
      </p:sp>
      <p:pic>
        <p:nvPicPr>
          <p:cNvPr id="467" name="Google Shape;467;p35"/>
          <p:cNvPicPr preferRelativeResize="0"/>
          <p:nvPr/>
        </p:nvPicPr>
        <p:blipFill>
          <a:blip r:embed="rId3">
            <a:alphaModFix/>
          </a:blip>
          <a:stretch>
            <a:fillRect/>
          </a:stretch>
        </p:blipFill>
        <p:spPr>
          <a:xfrm>
            <a:off x="3708400" y="2113279"/>
            <a:ext cx="5118686" cy="4114801"/>
          </a:xfrm>
          <a:prstGeom prst="rect">
            <a:avLst/>
          </a:prstGeom>
          <a:noFill/>
          <a:ln>
            <a:noFill/>
          </a:ln>
        </p:spPr>
      </p:pic>
      <p:sp>
        <p:nvSpPr>
          <p:cNvPr id="2" name="Footer Placeholder 1">
            <a:extLst>
              <a:ext uri="{FF2B5EF4-FFF2-40B4-BE49-F238E27FC236}">
                <a16:creationId xmlns:a16="http://schemas.microsoft.com/office/drawing/2014/main" id="{3DBC12B4-F5E9-440C-BC64-497DECB033AA}"/>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F648FCF7-8B09-4CF6-9A4E-A34737C7FE6A}"/>
              </a:ext>
            </a:extLst>
          </p:cNvPr>
          <p:cNvSpPr>
            <a:spLocks noGrp="1"/>
          </p:cNvSpPr>
          <p:nvPr>
            <p:ph type="sldNum" sz="quarter" idx="12"/>
          </p:nvPr>
        </p:nvSpPr>
        <p:spPr/>
        <p:txBody>
          <a:bodyPr/>
          <a:lstStyle/>
          <a:p>
            <a:fld id="{89A9F5DF-CAFA-4BBF-9B0F-449F85381360}"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0A63-D608-415A-8D07-2DFAE73C5869}"/>
              </a:ext>
            </a:extLst>
          </p:cNvPr>
          <p:cNvSpPr>
            <a:spLocks noGrp="1"/>
          </p:cNvSpPr>
          <p:nvPr>
            <p:ph type="title"/>
          </p:nvPr>
        </p:nvSpPr>
        <p:spPr>
          <a:xfrm>
            <a:off x="838200" y="904875"/>
            <a:ext cx="10515600" cy="796396"/>
          </a:xfrm>
        </p:spPr>
        <p:txBody>
          <a:bodyPr>
            <a:normAutofit/>
          </a:bodyPr>
          <a:lstStyle/>
          <a:p>
            <a:r>
              <a:rPr lang="en-IN" sz="4000" b="1" dirty="0">
                <a:solidFill>
                  <a:schemeClr val="accent1">
                    <a:lumMod val="75000"/>
                  </a:schemeClr>
                </a:solidFill>
                <a:latin typeface="Arial"/>
                <a:ea typeface="+mj-lt"/>
                <a:cs typeface="+mj-lt"/>
              </a:rPr>
              <a:t>Ideation: Restaurant's Case Study</a:t>
            </a:r>
            <a:endParaRPr lang="en-US" sz="4000" b="1" dirty="0">
              <a:solidFill>
                <a:schemeClr val="accent1">
                  <a:lumMod val="75000"/>
                </a:schemeClr>
              </a:solidFill>
              <a:latin typeface="Arial"/>
              <a:cs typeface="Calibri Light"/>
            </a:endParaRPr>
          </a:p>
        </p:txBody>
      </p:sp>
      <p:sp>
        <p:nvSpPr>
          <p:cNvPr id="3" name="Content Placeholder 2">
            <a:extLst>
              <a:ext uri="{FF2B5EF4-FFF2-40B4-BE49-F238E27FC236}">
                <a16:creationId xmlns:a16="http://schemas.microsoft.com/office/drawing/2014/main" id="{F2046ACE-A7F4-4753-BFEA-AA528E79DF22}"/>
              </a:ext>
            </a:extLst>
          </p:cNvPr>
          <p:cNvSpPr>
            <a:spLocks noGrp="1"/>
          </p:cNvSpPr>
          <p:nvPr>
            <p:ph idx="1"/>
          </p:nvPr>
        </p:nvSpPr>
        <p:spPr>
          <a:xfrm>
            <a:off x="1250950" y="1698625"/>
            <a:ext cx="10515600" cy="4351338"/>
          </a:xfrm>
        </p:spPr>
        <p:txBody>
          <a:bodyPr vert="horz" lIns="91440" tIns="45720" rIns="91440" bIns="45720" rtlCol="0" anchor="t">
            <a:normAutofit/>
          </a:bodyPr>
          <a:lstStyle/>
          <a:p>
            <a:pPr marL="0" indent="0">
              <a:lnSpc>
                <a:spcPct val="150000"/>
              </a:lnSpc>
              <a:buNone/>
            </a:pPr>
            <a:r>
              <a:rPr lang="en-US" sz="2400" b="1">
                <a:latin typeface="Arial" panose="020B0604020202020204" pitchFamily="34" charset="0"/>
                <a:cs typeface="Arial" panose="020B0604020202020204" pitchFamily="34" charset="0"/>
              </a:rPr>
              <a:t>Paul suggested the Solution:</a:t>
            </a:r>
          </a:p>
          <a:p>
            <a:pPr>
              <a:lnSpc>
                <a:spcPct val="150000"/>
              </a:lnSpc>
            </a:pPr>
            <a:r>
              <a:rPr lang="en-US" sz="2400">
                <a:latin typeface="Arial"/>
                <a:cs typeface="Arial"/>
              </a:rPr>
              <a:t>To begin with the Android app and later can be expanded to the iOS app.</a:t>
            </a:r>
          </a:p>
          <a:p>
            <a:pPr>
              <a:lnSpc>
                <a:spcPct val="150000"/>
              </a:lnSpc>
            </a:pPr>
            <a:r>
              <a:rPr lang="en-US" sz="2400">
                <a:latin typeface="Arial" panose="020B0604020202020204" pitchFamily="34" charset="0"/>
                <a:cs typeface="Arial" panose="020B0604020202020204" pitchFamily="34" charset="0"/>
              </a:rPr>
              <a:t>Redirect the customers to the mobile app if they click on order from website</a:t>
            </a:r>
          </a:p>
          <a:p>
            <a:pPr marL="0" indent="0">
              <a:lnSpc>
                <a:spcPct val="150000"/>
              </a:lnSpc>
              <a:buNone/>
            </a:pPr>
            <a:endParaRPr lang="en-IN" sz="2400">
              <a:latin typeface="Arial" panose="020B0604020202020204" pitchFamily="34" charset="0"/>
              <a:cs typeface="Arial" panose="020B0604020202020204" pitchFamily="34" charset="0"/>
            </a:endParaRPr>
          </a:p>
          <a:p>
            <a:endParaRPr lang="en-IN"/>
          </a:p>
        </p:txBody>
      </p:sp>
      <p:sp>
        <p:nvSpPr>
          <p:cNvPr id="4" name="Footer Placeholder 3">
            <a:extLst>
              <a:ext uri="{FF2B5EF4-FFF2-40B4-BE49-F238E27FC236}">
                <a16:creationId xmlns:a16="http://schemas.microsoft.com/office/drawing/2014/main" id="{5B582F37-63BB-4825-A164-5C87E4EDEFD7}"/>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6CC6781B-12C2-4E8B-9DC7-8EC142153527}"/>
              </a:ext>
            </a:extLst>
          </p:cNvPr>
          <p:cNvSpPr>
            <a:spLocks noGrp="1"/>
          </p:cNvSpPr>
          <p:nvPr>
            <p:ph type="sldNum" sz="quarter" idx="12"/>
          </p:nvPr>
        </p:nvSpPr>
        <p:spPr/>
        <p:txBody>
          <a:bodyPr/>
          <a:lstStyle/>
          <a:p>
            <a:fld id="{89A9F5DF-CAFA-4BBF-9B0F-449F85381360}" type="slidenum">
              <a:rPr lang="en-US" smtClean="0"/>
              <a:t>26</a:t>
            </a:fld>
            <a:endParaRPr lang="en-US"/>
          </a:p>
        </p:txBody>
      </p:sp>
    </p:spTree>
    <p:extLst>
      <p:ext uri="{BB962C8B-B14F-4D97-AF65-F5344CB8AC3E}">
        <p14:creationId xmlns:p14="http://schemas.microsoft.com/office/powerpoint/2010/main" val="260504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46A2-E570-4C72-B03E-2834B487F0FD}"/>
              </a:ext>
            </a:extLst>
          </p:cNvPr>
          <p:cNvSpPr>
            <a:spLocks noGrp="1"/>
          </p:cNvSpPr>
          <p:nvPr>
            <p:ph type="title"/>
          </p:nvPr>
        </p:nvSpPr>
        <p:spPr>
          <a:xfrm>
            <a:off x="838200" y="1000125"/>
            <a:ext cx="10515600" cy="701146"/>
          </a:xfrm>
        </p:spPr>
        <p:txBody>
          <a:bodyPr>
            <a:normAutofit/>
          </a:bodyPr>
          <a:lstStyle/>
          <a:p>
            <a:r>
              <a:rPr lang="en-IN" sz="4000" b="1" dirty="0">
                <a:solidFill>
                  <a:schemeClr val="accent1">
                    <a:lumMod val="75000"/>
                  </a:schemeClr>
                </a:solidFill>
                <a:latin typeface="Arial"/>
                <a:cs typeface="Calibri Light"/>
              </a:rPr>
              <a:t>Ideation</a:t>
            </a:r>
          </a:p>
        </p:txBody>
      </p:sp>
      <p:sp>
        <p:nvSpPr>
          <p:cNvPr id="3" name="Content Placeholder 2">
            <a:extLst>
              <a:ext uri="{FF2B5EF4-FFF2-40B4-BE49-F238E27FC236}">
                <a16:creationId xmlns:a16="http://schemas.microsoft.com/office/drawing/2014/main" id="{A1E8AC8B-6F47-4A58-B651-B9303903F0AA}"/>
              </a:ext>
            </a:extLst>
          </p:cNvPr>
          <p:cNvSpPr>
            <a:spLocks noGrp="1"/>
          </p:cNvSpPr>
          <p:nvPr>
            <p:ph idx="1"/>
          </p:nvPr>
        </p:nvSpPr>
        <p:spPr>
          <a:xfrm>
            <a:off x="1219200" y="1698625"/>
            <a:ext cx="10515600" cy="4351338"/>
          </a:xfrm>
        </p:spPr>
        <p:txBody>
          <a:bodyPr>
            <a:normAutofit fontScale="85000" lnSpcReduction="10000"/>
          </a:bodyPr>
          <a:lstStyle/>
          <a:p>
            <a:pPr marL="0" indent="0">
              <a:lnSpc>
                <a:spcPct val="150000"/>
              </a:lnSpc>
              <a:buNone/>
            </a:pPr>
            <a:r>
              <a:rPr lang="en-US" sz="2600" b="1">
                <a:latin typeface="Arial" panose="020B0604020202020204" pitchFamily="34" charset="0"/>
                <a:cs typeface="Arial" panose="020B0604020202020204" pitchFamily="34" charset="0"/>
              </a:rPr>
              <a:t>For easy ordering: Other stakeholders suggested the solutions like:</a:t>
            </a:r>
          </a:p>
          <a:p>
            <a:pPr>
              <a:lnSpc>
                <a:spcPct val="150000"/>
              </a:lnSpc>
            </a:pPr>
            <a:r>
              <a:rPr lang="en-US" sz="2600">
                <a:latin typeface="Arial" panose="020B0604020202020204" pitchFamily="34" charset="0"/>
                <a:cs typeface="Arial" panose="020B0604020202020204" pitchFamily="34" charset="0"/>
              </a:rPr>
              <a:t>Categorizing the food Menu (Meals, types).</a:t>
            </a:r>
          </a:p>
          <a:p>
            <a:pPr>
              <a:lnSpc>
                <a:spcPct val="150000"/>
              </a:lnSpc>
            </a:pPr>
            <a:r>
              <a:rPr lang="en-US" sz="2600">
                <a:latin typeface="Arial" panose="020B0604020202020204" pitchFamily="34" charset="0"/>
                <a:cs typeface="Arial" panose="020B0604020202020204" pitchFamily="34" charset="0"/>
              </a:rPr>
              <a:t>Location identification through GPS to find out the delivery point.</a:t>
            </a:r>
          </a:p>
          <a:p>
            <a:pPr>
              <a:lnSpc>
                <a:spcPct val="150000"/>
              </a:lnSpc>
            </a:pPr>
            <a:r>
              <a:rPr lang="en-US" sz="2600">
                <a:latin typeface="Arial" panose="020B0604020202020204" pitchFamily="34" charset="0"/>
                <a:cs typeface="Arial" panose="020B0604020202020204" pitchFamily="34" charset="0"/>
              </a:rPr>
              <a:t>For Payment, system must be integrated with the wallets and online banking</a:t>
            </a:r>
          </a:p>
          <a:p>
            <a:pPr>
              <a:lnSpc>
                <a:spcPct val="150000"/>
              </a:lnSpc>
            </a:pPr>
            <a:r>
              <a:rPr lang="en-US" sz="2600">
                <a:latin typeface="Arial" panose="020B0604020202020204" pitchFamily="34" charset="0"/>
                <a:cs typeface="Arial" panose="020B0604020202020204" pitchFamily="34" charset="0"/>
              </a:rPr>
              <a:t>Option to Repeat the order must be there on the App if they want same item again.</a:t>
            </a:r>
          </a:p>
          <a:p>
            <a:pPr>
              <a:lnSpc>
                <a:spcPct val="150000"/>
              </a:lnSpc>
            </a:pPr>
            <a:r>
              <a:rPr lang="en-US" sz="2600">
                <a:latin typeface="Arial" panose="020B0604020202020204" pitchFamily="34" charset="0"/>
                <a:cs typeface="Arial" panose="020B0604020202020204" pitchFamily="34" charset="0"/>
              </a:rPr>
              <a:t>Having a subscription at lunch where the menu will be handpicked by the Chef.</a:t>
            </a:r>
          </a:p>
          <a:p>
            <a:endParaRPr lang="en-IN"/>
          </a:p>
        </p:txBody>
      </p:sp>
      <p:sp>
        <p:nvSpPr>
          <p:cNvPr id="4" name="Footer Placeholder 3">
            <a:extLst>
              <a:ext uri="{FF2B5EF4-FFF2-40B4-BE49-F238E27FC236}">
                <a16:creationId xmlns:a16="http://schemas.microsoft.com/office/drawing/2014/main" id="{32B0F080-9A24-4A5E-8D87-55091169F893}"/>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5B5F2487-AE96-4048-8ED7-D576D2E78C5B}"/>
              </a:ext>
            </a:extLst>
          </p:cNvPr>
          <p:cNvSpPr>
            <a:spLocks noGrp="1"/>
          </p:cNvSpPr>
          <p:nvPr>
            <p:ph type="sldNum" sz="quarter" idx="12"/>
          </p:nvPr>
        </p:nvSpPr>
        <p:spPr/>
        <p:txBody>
          <a:bodyPr/>
          <a:lstStyle/>
          <a:p>
            <a:fld id="{89A9F5DF-CAFA-4BBF-9B0F-449F85381360}" type="slidenum">
              <a:rPr lang="en-US" smtClean="0"/>
              <a:t>27</a:t>
            </a:fld>
            <a:endParaRPr lang="en-US"/>
          </a:p>
        </p:txBody>
      </p:sp>
    </p:spTree>
    <p:extLst>
      <p:ext uri="{BB962C8B-B14F-4D97-AF65-F5344CB8AC3E}">
        <p14:creationId xmlns:p14="http://schemas.microsoft.com/office/powerpoint/2010/main" val="155131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34DE-B2E4-4585-B1FE-52A1DCF9640B}"/>
              </a:ext>
            </a:extLst>
          </p:cNvPr>
          <p:cNvSpPr>
            <a:spLocks noGrp="1"/>
          </p:cNvSpPr>
          <p:nvPr>
            <p:ph type="title"/>
          </p:nvPr>
        </p:nvSpPr>
        <p:spPr>
          <a:xfrm>
            <a:off x="838200" y="955040"/>
            <a:ext cx="6761480" cy="928688"/>
          </a:xfrm>
        </p:spPr>
        <p:txBody>
          <a:bodyPr/>
          <a:lstStyle/>
          <a:p>
            <a:r>
              <a:rPr lang="en-US" b="1">
                <a:solidFill>
                  <a:schemeClr val="accent1">
                    <a:lumMod val="75000"/>
                  </a:schemeClr>
                </a:solidFill>
                <a:latin typeface="Arial" panose="020B0604020202020204" pitchFamily="34" charset="0"/>
                <a:cs typeface="Arial" panose="020B0604020202020204" pitchFamily="34" charset="0"/>
              </a:rPr>
              <a:t>Stage 4: Prototyping</a:t>
            </a:r>
            <a:endParaRPr lang="en-IN" b="1">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CF307E-D806-4290-863B-AC4DC68C3BA9}"/>
              </a:ext>
            </a:extLst>
          </p:cNvPr>
          <p:cNvSpPr>
            <a:spLocks noGrp="1"/>
          </p:cNvSpPr>
          <p:nvPr>
            <p:ph idx="1"/>
          </p:nvPr>
        </p:nvSpPr>
        <p:spPr>
          <a:xfrm>
            <a:off x="1052195" y="2009034"/>
            <a:ext cx="6761480" cy="3813493"/>
          </a:xfrm>
        </p:spPr>
        <p:txBody>
          <a:bodyPr>
            <a:normAutofit/>
          </a:bodyPr>
          <a:lstStyle/>
          <a:p>
            <a:pPr algn="just">
              <a:lnSpc>
                <a:spcPct val="150000"/>
              </a:lnSpc>
            </a:pPr>
            <a:r>
              <a:rPr lang="en-US" sz="2400" b="0" i="0" dirty="0">
                <a:solidFill>
                  <a:srgbClr val="262D3D"/>
                </a:solidFill>
                <a:effectLst/>
                <a:latin typeface="Arial" panose="020B0604020202020204" pitchFamily="34" charset="0"/>
                <a:cs typeface="Arial" panose="020B0604020202020204" pitchFamily="34" charset="0"/>
              </a:rPr>
              <a:t>During this phase, something tangible is created, that will allow you to verify your idea in real life. </a:t>
            </a:r>
          </a:p>
          <a:p>
            <a:pPr algn="just">
              <a:lnSpc>
                <a:spcPct val="150000"/>
              </a:lnSpc>
            </a:pPr>
            <a:r>
              <a:rPr lang="en-US" sz="2400" b="0" i="0" dirty="0">
                <a:solidFill>
                  <a:srgbClr val="262D3D"/>
                </a:solidFill>
                <a:effectLst/>
                <a:latin typeface="Arial" panose="020B0604020202020204" pitchFamily="34" charset="0"/>
                <a:cs typeface="Arial" panose="020B0604020202020204" pitchFamily="34" charset="0"/>
              </a:rPr>
              <a:t>Don’t overcomplicate and create this MVP as quickly as possible.</a:t>
            </a:r>
          </a:p>
          <a:p>
            <a:pPr algn="just">
              <a:lnSpc>
                <a:spcPct val="150000"/>
              </a:lnSpc>
            </a:pPr>
            <a:endParaRPr lang="en-IN" sz="2400"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AE979B2C-219D-4548-9E52-79AB0670145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7676" y="2148915"/>
            <a:ext cx="3895724" cy="2560170"/>
          </a:xfrm>
          <a:prstGeom prst="rect">
            <a:avLst/>
          </a:prstGeom>
        </p:spPr>
      </p:pic>
      <p:sp>
        <p:nvSpPr>
          <p:cNvPr id="5" name="TextBox 4">
            <a:extLst>
              <a:ext uri="{FF2B5EF4-FFF2-40B4-BE49-F238E27FC236}">
                <a16:creationId xmlns:a16="http://schemas.microsoft.com/office/drawing/2014/main" id="{C34A3ABA-F1AD-4D40-B1B5-CDEC652660F5}"/>
              </a:ext>
            </a:extLst>
          </p:cNvPr>
          <p:cNvSpPr txBox="1"/>
          <p:nvPr/>
        </p:nvSpPr>
        <p:spPr>
          <a:xfrm>
            <a:off x="8159115" y="4919874"/>
            <a:ext cx="3895725" cy="539750"/>
          </a:xfrm>
          <a:prstGeom prst="rect">
            <a:avLst/>
          </a:prstGeom>
        </p:spPr>
        <p:txBody>
          <a:bodyPr lIns="91440" tIns="45720" rIns="91440" bIns="45720" anchor="t">
            <a:normAutofit fontScale="92500" lnSpcReduction="20000"/>
          </a:bodyPr>
          <a:lstStyle/>
          <a:p>
            <a:pPr algn="ctr"/>
            <a:r>
              <a:rPr lang="en-US">
                <a:latin typeface="Arial"/>
                <a:ea typeface="+mn-lt"/>
                <a:cs typeface="Arial"/>
                <a:hlinkClick r:id="rId4"/>
              </a:rPr>
              <a:t>Reference: prototype in app - Bing images</a:t>
            </a:r>
            <a:endParaRPr lang="en-US">
              <a:latin typeface="Arial"/>
              <a:cs typeface="Arial"/>
            </a:endParaRPr>
          </a:p>
        </p:txBody>
      </p:sp>
      <p:sp>
        <p:nvSpPr>
          <p:cNvPr id="6" name="Footer Placeholder 5">
            <a:extLst>
              <a:ext uri="{FF2B5EF4-FFF2-40B4-BE49-F238E27FC236}">
                <a16:creationId xmlns:a16="http://schemas.microsoft.com/office/drawing/2014/main" id="{54F3A4B0-2105-4027-B4C0-131F1A3B82E8}"/>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A0670CE1-A4E6-4D63-85A5-A62D46952824}"/>
              </a:ext>
            </a:extLst>
          </p:cNvPr>
          <p:cNvSpPr>
            <a:spLocks noGrp="1"/>
          </p:cNvSpPr>
          <p:nvPr>
            <p:ph type="sldNum" sz="quarter" idx="12"/>
          </p:nvPr>
        </p:nvSpPr>
        <p:spPr/>
        <p:txBody>
          <a:bodyPr/>
          <a:lstStyle/>
          <a:p>
            <a:fld id="{89A9F5DF-CAFA-4BBF-9B0F-449F85381360}" type="slidenum">
              <a:rPr lang="en-US" smtClean="0"/>
              <a:t>28</a:t>
            </a:fld>
            <a:endParaRPr lang="en-US"/>
          </a:p>
        </p:txBody>
      </p:sp>
    </p:spTree>
    <p:extLst>
      <p:ext uri="{BB962C8B-B14F-4D97-AF65-F5344CB8AC3E}">
        <p14:creationId xmlns:p14="http://schemas.microsoft.com/office/powerpoint/2010/main" val="364797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421E-2AA6-4C00-8B1D-7B90B3B7F6B8}"/>
              </a:ext>
            </a:extLst>
          </p:cNvPr>
          <p:cNvSpPr>
            <a:spLocks noGrp="1"/>
          </p:cNvSpPr>
          <p:nvPr>
            <p:ph type="title"/>
          </p:nvPr>
        </p:nvSpPr>
        <p:spPr>
          <a:xfrm>
            <a:off x="838200" y="936625"/>
            <a:ext cx="10515600" cy="764646"/>
          </a:xfrm>
        </p:spPr>
        <p:txBody>
          <a:bodyPr>
            <a:normAutofit fontScale="90000"/>
          </a:bodyPr>
          <a:lstStyle/>
          <a:p>
            <a:br>
              <a:rPr lang="en-IN" b="1">
                <a:latin typeface="Arial"/>
                <a:cs typeface="Calibri Light"/>
              </a:rPr>
            </a:br>
            <a:r>
              <a:rPr lang="en-IN" b="1">
                <a:solidFill>
                  <a:schemeClr val="accent1">
                    <a:lumMod val="75000"/>
                  </a:schemeClr>
                </a:solidFill>
                <a:latin typeface="Arial"/>
                <a:cs typeface="Calibri Light"/>
              </a:rPr>
              <a:t>Prototyping</a:t>
            </a:r>
            <a:br>
              <a:rPr lang="en-IN" b="1">
                <a:latin typeface="Arial"/>
                <a:cs typeface="Calibri Light"/>
              </a:rPr>
            </a:br>
            <a:endParaRPr lang="en-IN"/>
          </a:p>
        </p:txBody>
      </p:sp>
      <p:sp>
        <p:nvSpPr>
          <p:cNvPr id="3" name="Content Placeholder 2">
            <a:extLst>
              <a:ext uri="{FF2B5EF4-FFF2-40B4-BE49-F238E27FC236}">
                <a16:creationId xmlns:a16="http://schemas.microsoft.com/office/drawing/2014/main" id="{7F05EA89-9CF8-41C3-A6BB-720621091CEE}"/>
              </a:ext>
            </a:extLst>
          </p:cNvPr>
          <p:cNvSpPr>
            <a:spLocks noGrp="1"/>
          </p:cNvSpPr>
          <p:nvPr>
            <p:ph idx="1"/>
          </p:nvPr>
        </p:nvSpPr>
        <p:spPr>
          <a:xfrm>
            <a:off x="1092200" y="1815042"/>
            <a:ext cx="10515600" cy="4351338"/>
          </a:xfrm>
        </p:spPr>
        <p:txBody>
          <a:bodyPr vert="horz" lIns="91440" tIns="45720" rIns="91440" bIns="45720" rtlCol="0" anchor="t">
            <a:normAutofit/>
          </a:bodyPr>
          <a:lstStyle/>
          <a:p>
            <a:pPr algn="just">
              <a:lnSpc>
                <a:spcPct val="150000"/>
              </a:lnSpc>
            </a:pPr>
            <a:r>
              <a:rPr lang="en-US" sz="2400">
                <a:latin typeface="Arial"/>
                <a:cs typeface="Arial"/>
              </a:rPr>
              <a:t>Paul got the basic screen mockup from the UX team he created the story board which shows the basic flow of logging in, browsing, ordering location selection ,payment , order collection and subscription.</a:t>
            </a:r>
          </a:p>
          <a:p>
            <a:pPr algn="just">
              <a:lnSpc>
                <a:spcPct val="150000"/>
              </a:lnSpc>
            </a:pPr>
            <a:r>
              <a:rPr lang="en-US" sz="2400">
                <a:latin typeface="Arial"/>
                <a:cs typeface="Arial"/>
              </a:rPr>
              <a:t>It was the series of screen and  Paul used screen and story board to show the end-to-end process to its customers.</a:t>
            </a:r>
            <a:endParaRPr lang="en-IN" sz="2400">
              <a:latin typeface="Arial"/>
              <a:cs typeface="Arial"/>
            </a:endParaRPr>
          </a:p>
        </p:txBody>
      </p:sp>
      <p:sp>
        <p:nvSpPr>
          <p:cNvPr id="4" name="Footer Placeholder 3">
            <a:extLst>
              <a:ext uri="{FF2B5EF4-FFF2-40B4-BE49-F238E27FC236}">
                <a16:creationId xmlns:a16="http://schemas.microsoft.com/office/drawing/2014/main" id="{142FC6AF-E31B-4936-9EAF-7AA898660771}"/>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028C16D7-23CA-4C31-8439-08107CF413C8}"/>
              </a:ext>
            </a:extLst>
          </p:cNvPr>
          <p:cNvSpPr>
            <a:spLocks noGrp="1"/>
          </p:cNvSpPr>
          <p:nvPr>
            <p:ph type="sldNum" sz="quarter" idx="12"/>
          </p:nvPr>
        </p:nvSpPr>
        <p:spPr/>
        <p:txBody>
          <a:bodyPr/>
          <a:lstStyle/>
          <a:p>
            <a:fld id="{89A9F5DF-CAFA-4BBF-9B0F-449F85381360}" type="slidenum">
              <a:rPr lang="en-US" smtClean="0"/>
              <a:t>29</a:t>
            </a:fld>
            <a:endParaRPr lang="en-US"/>
          </a:p>
        </p:txBody>
      </p:sp>
    </p:spTree>
    <p:extLst>
      <p:ext uri="{BB962C8B-B14F-4D97-AF65-F5344CB8AC3E}">
        <p14:creationId xmlns:p14="http://schemas.microsoft.com/office/powerpoint/2010/main" val="143917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793F-DAB0-4EBD-992D-0BD5592A352E}"/>
              </a:ext>
            </a:extLst>
          </p:cNvPr>
          <p:cNvSpPr>
            <a:spLocks noGrp="1"/>
          </p:cNvSpPr>
          <p:nvPr>
            <p:ph type="title"/>
          </p:nvPr>
        </p:nvSpPr>
        <p:spPr>
          <a:xfrm>
            <a:off x="668867" y="1169458"/>
            <a:ext cx="10515600" cy="732896"/>
          </a:xfrm>
        </p:spPr>
        <p:txBody>
          <a:bodyPr>
            <a:normAutofit fontScale="90000"/>
          </a:bodyPr>
          <a:lstStyle/>
          <a:p>
            <a:br>
              <a:rPr lang="en-US">
                <a:latin typeface="Arial"/>
                <a:cs typeface="Arial"/>
              </a:rPr>
            </a:br>
            <a:r>
              <a:rPr lang="en-US" b="1">
                <a:solidFill>
                  <a:schemeClr val="accent1">
                    <a:lumMod val="75000"/>
                  </a:schemeClr>
                </a:solidFill>
                <a:latin typeface="Arial"/>
                <a:cs typeface="Arial"/>
              </a:rPr>
              <a:t>Restaurant's Requirement:</a:t>
            </a:r>
            <a:endParaRPr lang="en-IN" b="1">
              <a:solidFill>
                <a:schemeClr val="accent1">
                  <a:lumMod val="75000"/>
                </a:schemeClr>
              </a:solidFill>
              <a:latin typeface="Arial"/>
              <a:ea typeface="+mj-lt"/>
              <a:cs typeface="+mj-lt"/>
            </a:endParaRPr>
          </a:p>
          <a:p>
            <a:endParaRPr lang="en-IN">
              <a:solidFill>
                <a:schemeClr val="accent1">
                  <a:lumMod val="75000"/>
                </a:schemeClr>
              </a:solidFill>
              <a:latin typeface="Arial"/>
              <a:cs typeface="Calibri Light"/>
            </a:endParaRPr>
          </a:p>
        </p:txBody>
      </p:sp>
      <p:sp>
        <p:nvSpPr>
          <p:cNvPr id="3" name="Content Placeholder 2">
            <a:extLst>
              <a:ext uri="{FF2B5EF4-FFF2-40B4-BE49-F238E27FC236}">
                <a16:creationId xmlns:a16="http://schemas.microsoft.com/office/drawing/2014/main" id="{D0B83284-2342-4E79-9283-CDE1761C5503}"/>
              </a:ext>
            </a:extLst>
          </p:cNvPr>
          <p:cNvSpPr>
            <a:spLocks noGrp="1"/>
          </p:cNvSpPr>
          <p:nvPr>
            <p:ph idx="1"/>
          </p:nvPr>
        </p:nvSpPr>
        <p:spPr>
          <a:xfrm>
            <a:off x="996950" y="2128309"/>
            <a:ext cx="10185400" cy="3452495"/>
          </a:xfrm>
        </p:spPr>
        <p:txBody>
          <a:bodyPr vert="horz" lIns="91440" tIns="45720" rIns="91440" bIns="45720" rtlCol="0" anchor="t">
            <a:normAutofit/>
          </a:bodyPr>
          <a:lstStyle/>
          <a:p>
            <a:pPr>
              <a:lnSpc>
                <a:spcPct val="150000"/>
              </a:lnSpc>
            </a:pPr>
            <a:r>
              <a:rPr lang="en-US" sz="2400">
                <a:latin typeface="Arial"/>
                <a:cs typeface="Arial"/>
              </a:rPr>
              <a:t>They need Android and iOS app for this service.</a:t>
            </a:r>
            <a:endParaRPr lang="en-US" sz="2400">
              <a:latin typeface="Arial"/>
              <a:cs typeface="Calibri"/>
            </a:endParaRPr>
          </a:p>
          <a:p>
            <a:pPr>
              <a:lnSpc>
                <a:spcPct val="150000"/>
              </a:lnSpc>
            </a:pPr>
            <a:r>
              <a:rPr lang="en-US" sz="2400">
                <a:latin typeface="Arial"/>
                <a:cs typeface="Arial"/>
              </a:rPr>
              <a:t>Web Portal compatible with other web browsers.</a:t>
            </a:r>
          </a:p>
          <a:p>
            <a:pPr>
              <a:lnSpc>
                <a:spcPct val="150000"/>
              </a:lnSpc>
            </a:pPr>
            <a:r>
              <a:rPr lang="en-US" sz="2400">
                <a:latin typeface="Arial"/>
                <a:cs typeface="Arial"/>
              </a:rPr>
              <a:t>And other requirements</a:t>
            </a:r>
          </a:p>
          <a:p>
            <a:pPr>
              <a:lnSpc>
                <a:spcPct val="150000"/>
              </a:lnSpc>
            </a:pPr>
            <a:r>
              <a:rPr lang="en-US" sz="2400">
                <a:latin typeface="Arial"/>
                <a:cs typeface="Arial"/>
              </a:rPr>
              <a:t>Restaurant has limited budget and will reuse of profit from online home delivery system to make the online system better in the future.</a:t>
            </a:r>
          </a:p>
        </p:txBody>
      </p:sp>
      <p:sp>
        <p:nvSpPr>
          <p:cNvPr id="4" name="Footer Placeholder 3">
            <a:extLst>
              <a:ext uri="{FF2B5EF4-FFF2-40B4-BE49-F238E27FC236}">
                <a16:creationId xmlns:a16="http://schemas.microsoft.com/office/drawing/2014/main" id="{3458AE60-A8E2-46BE-AE19-61E494944DB0}"/>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A689BF43-6C19-4C71-89BD-9AD94D06752F}"/>
              </a:ext>
            </a:extLst>
          </p:cNvPr>
          <p:cNvSpPr>
            <a:spLocks noGrp="1"/>
          </p:cNvSpPr>
          <p:nvPr>
            <p:ph type="sldNum" sz="quarter" idx="12"/>
          </p:nvPr>
        </p:nvSpPr>
        <p:spPr/>
        <p:txBody>
          <a:bodyPr/>
          <a:lstStyle/>
          <a:p>
            <a:fld id="{89A9F5DF-CAFA-4BBF-9B0F-449F85381360}" type="slidenum">
              <a:rPr lang="en-US" smtClean="0"/>
              <a:t>3</a:t>
            </a:fld>
            <a:endParaRPr lang="en-US"/>
          </a:p>
        </p:txBody>
      </p:sp>
    </p:spTree>
    <p:extLst>
      <p:ext uri="{BB962C8B-B14F-4D97-AF65-F5344CB8AC3E}">
        <p14:creationId xmlns:p14="http://schemas.microsoft.com/office/powerpoint/2010/main" val="2080261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E41A-4870-42EE-B5A1-3B47F35AAB86}"/>
              </a:ext>
            </a:extLst>
          </p:cNvPr>
          <p:cNvSpPr>
            <a:spLocks noGrp="1"/>
          </p:cNvSpPr>
          <p:nvPr>
            <p:ph type="title"/>
          </p:nvPr>
        </p:nvSpPr>
        <p:spPr>
          <a:xfrm>
            <a:off x="751840" y="892810"/>
            <a:ext cx="3895090" cy="806449"/>
          </a:xfrm>
        </p:spPr>
        <p:txBody>
          <a:bodyPr>
            <a:normAutofit/>
          </a:bodyPr>
          <a:lstStyle/>
          <a:p>
            <a:r>
              <a:rPr lang="en-US" b="1" dirty="0">
                <a:solidFill>
                  <a:schemeClr val="accent1">
                    <a:lumMod val="75000"/>
                  </a:schemeClr>
                </a:solidFill>
                <a:latin typeface="Arial" panose="020B0604020202020204" pitchFamily="34" charset="0"/>
                <a:cs typeface="Arial" panose="020B0604020202020204" pitchFamily="34" charset="0"/>
              </a:rPr>
              <a:t>Stage 5: Test</a:t>
            </a:r>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E363C3-C7C1-4CDC-A339-DBCFCC4BBD05}"/>
              </a:ext>
            </a:extLst>
          </p:cNvPr>
          <p:cNvSpPr>
            <a:spLocks noGrp="1"/>
          </p:cNvSpPr>
          <p:nvPr>
            <p:ph idx="1"/>
          </p:nvPr>
        </p:nvSpPr>
        <p:spPr>
          <a:xfrm>
            <a:off x="1073150" y="1587499"/>
            <a:ext cx="7614920" cy="4803775"/>
          </a:xfrm>
        </p:spPr>
        <p:txBody>
          <a:bodyPr>
            <a:normAutofit/>
          </a:bodyPr>
          <a:lstStyle/>
          <a:p>
            <a:pPr algn="just">
              <a:lnSpc>
                <a:spcPct val="150000"/>
              </a:lnSpc>
            </a:pPr>
            <a:r>
              <a:rPr lang="en-US" sz="2400" b="0" i="0" dirty="0">
                <a:effectLst/>
                <a:latin typeface="Arial" panose="020B0604020202020204" pitchFamily="34" charset="0"/>
                <a:cs typeface="Arial" panose="020B0604020202020204" pitchFamily="34" charset="0"/>
              </a:rPr>
              <a:t>After a prototype is developed, share your prototype with the user. </a:t>
            </a:r>
          </a:p>
          <a:p>
            <a:pPr algn="just">
              <a:lnSpc>
                <a:spcPct val="150000"/>
              </a:lnSpc>
            </a:pPr>
            <a:r>
              <a:rPr lang="en-US" sz="2400" b="0" i="0" dirty="0">
                <a:effectLst/>
                <a:latin typeface="Arial" panose="020B0604020202020204" pitchFamily="34" charset="0"/>
                <a:cs typeface="Arial" panose="020B0604020202020204" pitchFamily="34" charset="0"/>
              </a:rPr>
              <a:t>Observe how your user interacts with the prototype.</a:t>
            </a:r>
          </a:p>
          <a:p>
            <a:pPr algn="just">
              <a:lnSpc>
                <a:spcPct val="150000"/>
              </a:lnSpc>
            </a:pPr>
            <a:r>
              <a:rPr lang="en-US" sz="2400" b="0" i="0" dirty="0">
                <a:effectLst/>
                <a:latin typeface="Arial" panose="020B0604020202020204" pitchFamily="34" charset="0"/>
                <a:cs typeface="Arial" panose="020B0604020202020204" pitchFamily="34" charset="0"/>
              </a:rPr>
              <a:t>Gather feedback from the user and analyze the performance of your prototype. </a:t>
            </a:r>
          </a:p>
          <a:p>
            <a:pPr algn="just">
              <a:lnSpc>
                <a:spcPct val="150000"/>
              </a:lnSpc>
            </a:pPr>
            <a:r>
              <a:rPr lang="en-US" sz="2400" b="0" i="0" dirty="0">
                <a:effectLst/>
                <a:latin typeface="Arial" panose="020B0604020202020204" pitchFamily="34" charset="0"/>
                <a:cs typeface="Arial" panose="020B0604020202020204" pitchFamily="34" charset="0"/>
              </a:rPr>
              <a:t>Testing your solutions / prototype allows you to make any improvements to your solution to better fit the user.</a:t>
            </a:r>
            <a:endParaRPr lang="en-IN" sz="2400"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1AAF89A8-CE08-4671-8DBB-CE6904A6BD7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34400" y="2030243"/>
            <a:ext cx="3281680" cy="2847888"/>
          </a:xfrm>
          <a:prstGeom prst="rect">
            <a:avLst/>
          </a:prstGeom>
        </p:spPr>
      </p:pic>
      <p:sp>
        <p:nvSpPr>
          <p:cNvPr id="5" name="TextBox 4">
            <a:extLst>
              <a:ext uri="{FF2B5EF4-FFF2-40B4-BE49-F238E27FC236}">
                <a16:creationId xmlns:a16="http://schemas.microsoft.com/office/drawing/2014/main" id="{B6D525C4-0ECB-4795-A71D-8890F0BD3159}"/>
              </a:ext>
            </a:extLst>
          </p:cNvPr>
          <p:cNvSpPr txBox="1"/>
          <p:nvPr/>
        </p:nvSpPr>
        <p:spPr>
          <a:xfrm>
            <a:off x="8597900" y="5048250"/>
            <a:ext cx="3281363" cy="656166"/>
          </a:xfrm>
          <a:prstGeom prst="rect">
            <a:avLst/>
          </a:prstGeom>
        </p:spPr>
        <p:txBody>
          <a:bodyPr lIns="91440" tIns="45720" rIns="91440" bIns="45720" anchor="t">
            <a:noAutofit/>
          </a:bodyPr>
          <a:lstStyle/>
          <a:p>
            <a:pPr algn="ctr"/>
            <a:r>
              <a:rPr lang="en-US" sz="1200">
                <a:solidFill>
                  <a:schemeClr val="accent1">
                    <a:lumMod val="75000"/>
                  </a:schemeClr>
                </a:solidFill>
                <a:latin typeface="Arial"/>
                <a:ea typeface="+mn-lt"/>
                <a:cs typeface="+mn-lt"/>
                <a:hlinkClick r:id="rId3">
                  <a:extLst>
                    <a:ext uri="{A12FA001-AC4F-418D-AE19-62706E023703}">
                      <ahyp:hlinkClr xmlns:ahyp="http://schemas.microsoft.com/office/drawing/2018/hyperlinkcolor" val="tx"/>
                    </a:ext>
                  </a:extLst>
                </a:hlinkClick>
              </a:rPr>
              <a:t>Reference: Computational thinking and design process withLittlebits droids · nebraska-gencyber-modules (mlhale.github.io)</a:t>
            </a:r>
            <a:endParaRPr lang="en-US" sz="1200">
              <a:solidFill>
                <a:schemeClr val="accent1">
                  <a:lumMod val="75000"/>
                </a:schemeClr>
              </a:solidFill>
              <a:latin typeface="Arial"/>
              <a:cs typeface="Arial"/>
            </a:endParaRPr>
          </a:p>
        </p:txBody>
      </p:sp>
      <p:sp>
        <p:nvSpPr>
          <p:cNvPr id="6" name="Footer Placeholder 5">
            <a:extLst>
              <a:ext uri="{FF2B5EF4-FFF2-40B4-BE49-F238E27FC236}">
                <a16:creationId xmlns:a16="http://schemas.microsoft.com/office/drawing/2014/main" id="{2174BAA4-E6C7-4815-9FF7-615F946BC943}"/>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7" name="Slide Number Placeholder 6">
            <a:extLst>
              <a:ext uri="{FF2B5EF4-FFF2-40B4-BE49-F238E27FC236}">
                <a16:creationId xmlns:a16="http://schemas.microsoft.com/office/drawing/2014/main" id="{A5A80DEB-DEB2-42C7-84F2-854A1C3DEE47}"/>
              </a:ext>
            </a:extLst>
          </p:cNvPr>
          <p:cNvSpPr>
            <a:spLocks noGrp="1"/>
          </p:cNvSpPr>
          <p:nvPr>
            <p:ph type="sldNum" sz="quarter" idx="12"/>
          </p:nvPr>
        </p:nvSpPr>
        <p:spPr/>
        <p:txBody>
          <a:bodyPr/>
          <a:lstStyle/>
          <a:p>
            <a:fld id="{89A9F5DF-CAFA-4BBF-9B0F-449F85381360}" type="slidenum">
              <a:rPr lang="en-US" smtClean="0"/>
              <a:t>30</a:t>
            </a:fld>
            <a:endParaRPr lang="en-US"/>
          </a:p>
        </p:txBody>
      </p:sp>
    </p:spTree>
    <p:extLst>
      <p:ext uri="{BB962C8B-B14F-4D97-AF65-F5344CB8AC3E}">
        <p14:creationId xmlns:p14="http://schemas.microsoft.com/office/powerpoint/2010/main" val="118509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9410-2457-4094-9611-902778FE1898}"/>
              </a:ext>
            </a:extLst>
          </p:cNvPr>
          <p:cNvSpPr>
            <a:spLocks noGrp="1"/>
          </p:cNvSpPr>
          <p:nvPr>
            <p:ph type="title"/>
          </p:nvPr>
        </p:nvSpPr>
        <p:spPr>
          <a:xfrm>
            <a:off x="838200" y="989541"/>
            <a:ext cx="10515600" cy="711730"/>
          </a:xfrm>
        </p:spPr>
        <p:txBody>
          <a:bodyPr>
            <a:normAutofit/>
          </a:bodyPr>
          <a:lstStyle/>
          <a:p>
            <a:r>
              <a:rPr lang="en-IN" sz="4000" b="1">
                <a:solidFill>
                  <a:schemeClr val="accent1">
                    <a:lumMod val="75000"/>
                  </a:schemeClr>
                </a:solidFill>
                <a:latin typeface="Arial"/>
                <a:cs typeface="Calibri Light"/>
              </a:rPr>
              <a:t>Test and feedback by the Customer</a:t>
            </a:r>
            <a:endParaRPr lang="en-IN" sz="4000">
              <a:solidFill>
                <a:schemeClr val="accent1">
                  <a:lumMod val="75000"/>
                </a:schemeClr>
              </a:solidFill>
              <a:latin typeface="Arial"/>
              <a:cs typeface="Arial"/>
            </a:endParaRPr>
          </a:p>
        </p:txBody>
      </p:sp>
      <p:sp>
        <p:nvSpPr>
          <p:cNvPr id="3" name="Content Placeholder 2">
            <a:extLst>
              <a:ext uri="{FF2B5EF4-FFF2-40B4-BE49-F238E27FC236}">
                <a16:creationId xmlns:a16="http://schemas.microsoft.com/office/drawing/2014/main" id="{890F72C4-0F46-4CB0-900E-E3288A545978}"/>
              </a:ext>
            </a:extLst>
          </p:cNvPr>
          <p:cNvSpPr>
            <a:spLocks noGrp="1"/>
          </p:cNvSpPr>
          <p:nvPr>
            <p:ph idx="1"/>
          </p:nvPr>
        </p:nvSpPr>
        <p:spPr>
          <a:xfrm>
            <a:off x="1028700" y="1783292"/>
            <a:ext cx="10515600" cy="3684588"/>
          </a:xfrm>
        </p:spPr>
        <p:txBody>
          <a:bodyPr vert="horz" lIns="91440" tIns="45720" rIns="91440" bIns="45720" rtlCol="0" anchor="t">
            <a:normAutofit lnSpcReduction="10000"/>
          </a:bodyPr>
          <a:lstStyle/>
          <a:p>
            <a:pPr algn="just">
              <a:lnSpc>
                <a:spcPct val="150000"/>
              </a:lnSpc>
            </a:pPr>
            <a:r>
              <a:rPr lang="en-US">
                <a:latin typeface="Arial"/>
                <a:cs typeface="Arial"/>
              </a:rPr>
              <a:t>Paul now shows the prototype to the same customers he has interviewed in the first stage for their feedback, they liked the App functions except the subscription model for the lunch because they want flexibility to choose the menu, also want to change if required and cancel if they have other plans for that day .</a:t>
            </a:r>
            <a:endParaRPr lang="en-IN">
              <a:latin typeface="Arial"/>
              <a:cs typeface="Arial"/>
            </a:endParaRPr>
          </a:p>
        </p:txBody>
      </p:sp>
      <p:sp>
        <p:nvSpPr>
          <p:cNvPr id="4" name="Footer Placeholder 3">
            <a:extLst>
              <a:ext uri="{FF2B5EF4-FFF2-40B4-BE49-F238E27FC236}">
                <a16:creationId xmlns:a16="http://schemas.microsoft.com/office/drawing/2014/main" id="{51183831-6812-4686-9E5B-2D7CA1E560FB}"/>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9B47EEEF-9470-439F-8F64-A708C8DD5265}"/>
              </a:ext>
            </a:extLst>
          </p:cNvPr>
          <p:cNvSpPr>
            <a:spLocks noGrp="1"/>
          </p:cNvSpPr>
          <p:nvPr>
            <p:ph type="sldNum" sz="quarter" idx="12"/>
          </p:nvPr>
        </p:nvSpPr>
        <p:spPr/>
        <p:txBody>
          <a:bodyPr/>
          <a:lstStyle/>
          <a:p>
            <a:fld id="{89A9F5DF-CAFA-4BBF-9B0F-449F85381360}" type="slidenum">
              <a:rPr lang="en-US" smtClean="0"/>
              <a:t>31</a:t>
            </a:fld>
            <a:endParaRPr lang="en-US"/>
          </a:p>
        </p:txBody>
      </p:sp>
      <p:sp>
        <p:nvSpPr>
          <p:cNvPr id="6" name="TextBox 5">
            <a:extLst>
              <a:ext uri="{FF2B5EF4-FFF2-40B4-BE49-F238E27FC236}">
                <a16:creationId xmlns:a16="http://schemas.microsoft.com/office/drawing/2014/main" id="{CE46737F-33F8-4506-B4E8-84212100D10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80850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8837-DBA8-45FB-BEAA-E2F4915E4EF6}"/>
              </a:ext>
            </a:extLst>
          </p:cNvPr>
          <p:cNvSpPr>
            <a:spLocks noGrp="1"/>
          </p:cNvSpPr>
          <p:nvPr>
            <p:ph type="title"/>
          </p:nvPr>
        </p:nvSpPr>
        <p:spPr>
          <a:xfrm>
            <a:off x="647700" y="936625"/>
            <a:ext cx="2641600" cy="775229"/>
          </a:xfrm>
        </p:spPr>
        <p:txBody>
          <a:bodyPr>
            <a:normAutofit/>
          </a:bodyPr>
          <a:lstStyle/>
          <a:p>
            <a:r>
              <a:rPr lang="en-IN" sz="4000" b="1">
                <a:solidFill>
                  <a:schemeClr val="accent1">
                    <a:lumMod val="75000"/>
                  </a:schemeClr>
                </a:solidFill>
                <a:latin typeface="Arial"/>
                <a:cs typeface="Arial"/>
              </a:rPr>
              <a:t>Iterations</a:t>
            </a:r>
          </a:p>
        </p:txBody>
      </p:sp>
      <p:sp>
        <p:nvSpPr>
          <p:cNvPr id="3" name="Content Placeholder 2">
            <a:extLst>
              <a:ext uri="{FF2B5EF4-FFF2-40B4-BE49-F238E27FC236}">
                <a16:creationId xmlns:a16="http://schemas.microsoft.com/office/drawing/2014/main" id="{42E610C7-DC69-4BDD-8896-8160996D8A71}"/>
              </a:ext>
            </a:extLst>
          </p:cNvPr>
          <p:cNvSpPr>
            <a:spLocks noGrp="1"/>
          </p:cNvSpPr>
          <p:nvPr>
            <p:ph idx="1"/>
          </p:nvPr>
        </p:nvSpPr>
        <p:spPr>
          <a:xfrm>
            <a:off x="1018117" y="1635125"/>
            <a:ext cx="10515600" cy="4351338"/>
          </a:xfrm>
        </p:spPr>
        <p:txBody>
          <a:bodyPr vert="horz" lIns="91440" tIns="45720" rIns="91440" bIns="45720" rtlCol="0" anchor="t">
            <a:normAutofit/>
          </a:bodyPr>
          <a:lstStyle/>
          <a:p>
            <a:pPr algn="just">
              <a:lnSpc>
                <a:spcPct val="150000"/>
              </a:lnSpc>
            </a:pPr>
            <a:r>
              <a:rPr lang="en-US" sz="2400">
                <a:latin typeface="Arial"/>
                <a:cs typeface="Arial"/>
              </a:rPr>
              <a:t>By going through the feedback process  and again making rectification into the ideation and prototyping stage the solution team produces the hit model for their customers that is based on the customer centered approach which boost their confidence because this whole methodology is based on the resolving customer pain points .</a:t>
            </a:r>
          </a:p>
          <a:p>
            <a:pPr>
              <a:lnSpc>
                <a:spcPct val="150000"/>
              </a:lnSpc>
            </a:pPr>
            <a:r>
              <a:rPr lang="en-US" sz="2400">
                <a:latin typeface="Arial"/>
                <a:cs typeface="Arial"/>
              </a:rPr>
              <a:t>This mobile App will be  developed based on user preferences after multiple iteration until customer become happy.</a:t>
            </a:r>
            <a:endParaRPr lang="en-IN" sz="2400">
              <a:latin typeface="Arial"/>
              <a:cs typeface="Arial"/>
            </a:endParaRPr>
          </a:p>
        </p:txBody>
      </p:sp>
      <p:sp>
        <p:nvSpPr>
          <p:cNvPr id="4" name="Footer Placeholder 3">
            <a:extLst>
              <a:ext uri="{FF2B5EF4-FFF2-40B4-BE49-F238E27FC236}">
                <a16:creationId xmlns:a16="http://schemas.microsoft.com/office/drawing/2014/main" id="{04EA5231-F016-4BC1-AF00-F4C834537E7B}"/>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AD66BBFF-2EC0-41C9-9937-6B9D1C8F0A96}"/>
              </a:ext>
            </a:extLst>
          </p:cNvPr>
          <p:cNvSpPr>
            <a:spLocks noGrp="1"/>
          </p:cNvSpPr>
          <p:nvPr>
            <p:ph type="sldNum" sz="quarter" idx="12"/>
          </p:nvPr>
        </p:nvSpPr>
        <p:spPr/>
        <p:txBody>
          <a:bodyPr/>
          <a:lstStyle/>
          <a:p>
            <a:fld id="{89A9F5DF-CAFA-4BBF-9B0F-449F85381360}" type="slidenum">
              <a:rPr lang="en-US" smtClean="0"/>
              <a:t>32</a:t>
            </a:fld>
            <a:endParaRPr lang="en-US"/>
          </a:p>
        </p:txBody>
      </p:sp>
    </p:spTree>
    <p:extLst>
      <p:ext uri="{BB962C8B-B14F-4D97-AF65-F5344CB8AC3E}">
        <p14:creationId xmlns:p14="http://schemas.microsoft.com/office/powerpoint/2010/main" val="1882335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E3BA-3267-4274-B0AE-1AD3C73EB3C5}"/>
              </a:ext>
            </a:extLst>
          </p:cNvPr>
          <p:cNvSpPr>
            <a:spLocks noGrp="1"/>
          </p:cNvSpPr>
          <p:nvPr>
            <p:ph type="title"/>
          </p:nvPr>
        </p:nvSpPr>
        <p:spPr>
          <a:xfrm>
            <a:off x="605367" y="1158875"/>
            <a:ext cx="10748433" cy="701146"/>
          </a:xfrm>
        </p:spPr>
        <p:txBody>
          <a:bodyPr>
            <a:normAutofit/>
          </a:bodyPr>
          <a:lstStyle/>
          <a:p>
            <a:r>
              <a:rPr lang="en-IN" sz="4000" b="1">
                <a:solidFill>
                  <a:schemeClr val="accent1">
                    <a:lumMod val="75000"/>
                  </a:schemeClr>
                </a:solidFill>
                <a:latin typeface="Arial"/>
                <a:cs typeface="Calibri Light"/>
              </a:rPr>
              <a:t>Implement the Solution</a:t>
            </a:r>
          </a:p>
        </p:txBody>
      </p:sp>
      <p:sp>
        <p:nvSpPr>
          <p:cNvPr id="3" name="Content Placeholder 2">
            <a:extLst>
              <a:ext uri="{FF2B5EF4-FFF2-40B4-BE49-F238E27FC236}">
                <a16:creationId xmlns:a16="http://schemas.microsoft.com/office/drawing/2014/main" id="{F839CEAC-1B27-4B4C-B5A9-667DE201275C}"/>
              </a:ext>
            </a:extLst>
          </p:cNvPr>
          <p:cNvSpPr>
            <a:spLocks noGrp="1"/>
          </p:cNvSpPr>
          <p:nvPr>
            <p:ph idx="1"/>
          </p:nvPr>
        </p:nvSpPr>
        <p:spPr>
          <a:xfrm>
            <a:off x="838200" y="2100792"/>
            <a:ext cx="10515600" cy="2319338"/>
          </a:xfrm>
        </p:spPr>
        <p:txBody>
          <a:bodyPr vert="horz" lIns="91440" tIns="45720" rIns="91440" bIns="45720" rtlCol="0" anchor="t">
            <a:normAutofit/>
          </a:bodyPr>
          <a:lstStyle/>
          <a:p>
            <a:r>
              <a:rPr lang="en-US"/>
              <a:t>These user’s stories can be stored as epics and mobile app can be designed through the Agile methodology.</a:t>
            </a:r>
          </a:p>
          <a:p>
            <a:r>
              <a:rPr lang="en-US"/>
              <a:t>According to the requirement to make it simpler you can use the services of cloud to host your application.</a:t>
            </a:r>
            <a:endParaRPr lang="en-IN"/>
          </a:p>
        </p:txBody>
      </p:sp>
      <p:sp>
        <p:nvSpPr>
          <p:cNvPr id="4" name="Footer Placeholder 3">
            <a:extLst>
              <a:ext uri="{FF2B5EF4-FFF2-40B4-BE49-F238E27FC236}">
                <a16:creationId xmlns:a16="http://schemas.microsoft.com/office/drawing/2014/main" id="{555D4050-245E-4194-AAF3-210673B1E489}"/>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E91F8261-06A2-454E-B237-F022AA4FCED5}"/>
              </a:ext>
            </a:extLst>
          </p:cNvPr>
          <p:cNvSpPr>
            <a:spLocks noGrp="1"/>
          </p:cNvSpPr>
          <p:nvPr>
            <p:ph type="sldNum" sz="quarter" idx="12"/>
          </p:nvPr>
        </p:nvSpPr>
        <p:spPr/>
        <p:txBody>
          <a:bodyPr/>
          <a:lstStyle/>
          <a:p>
            <a:fld id="{89A9F5DF-CAFA-4BBF-9B0F-449F85381360}" type="slidenum">
              <a:rPr lang="en-US" smtClean="0"/>
              <a:t>33</a:t>
            </a:fld>
            <a:endParaRPr lang="en-US"/>
          </a:p>
        </p:txBody>
      </p:sp>
    </p:spTree>
    <p:extLst>
      <p:ext uri="{BB962C8B-B14F-4D97-AF65-F5344CB8AC3E}">
        <p14:creationId xmlns:p14="http://schemas.microsoft.com/office/powerpoint/2010/main" val="2979758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A14E-AD06-4721-B5A8-D30D3C89E8ED}"/>
              </a:ext>
            </a:extLst>
          </p:cNvPr>
          <p:cNvSpPr>
            <a:spLocks noGrp="1"/>
          </p:cNvSpPr>
          <p:nvPr>
            <p:ph type="title"/>
          </p:nvPr>
        </p:nvSpPr>
        <p:spPr>
          <a:xfrm>
            <a:off x="129541" y="737447"/>
            <a:ext cx="4295140" cy="553297"/>
          </a:xfrm>
        </p:spPr>
        <p:txBody>
          <a:bodyPr>
            <a:normAutofit fontScale="90000"/>
          </a:bodyPr>
          <a:lstStyle/>
          <a:p>
            <a:r>
              <a:rPr lang="en-US" b="1">
                <a:solidFill>
                  <a:schemeClr val="accent1">
                    <a:lumMod val="75000"/>
                  </a:schemeClr>
                </a:solidFill>
                <a:latin typeface="Arial"/>
                <a:cs typeface="Arial"/>
              </a:rPr>
              <a:t>DT Template</a:t>
            </a:r>
            <a:endParaRPr lang="en-IN" b="1">
              <a:solidFill>
                <a:schemeClr val="accent1">
                  <a:lumMod val="75000"/>
                </a:schemeClr>
              </a:solidFill>
              <a:latin typeface="Arial"/>
              <a:cs typeface="Arial"/>
            </a:endParaRPr>
          </a:p>
        </p:txBody>
      </p:sp>
      <p:pic>
        <p:nvPicPr>
          <p:cNvPr id="1026" name="Picture 2" descr="See the source image">
            <a:extLst>
              <a:ext uri="{FF2B5EF4-FFF2-40B4-BE49-F238E27FC236}">
                <a16:creationId xmlns:a16="http://schemas.microsoft.com/office/drawing/2014/main" id="{AEC02FA7-6F37-4046-8F0D-EC2733AE19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497" y="1400388"/>
            <a:ext cx="12009119" cy="48856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49EC51-7903-430A-B698-5CFD14ED4EFB}"/>
              </a:ext>
            </a:extLst>
          </p:cNvPr>
          <p:cNvSpPr txBox="1"/>
          <p:nvPr/>
        </p:nvSpPr>
        <p:spPr>
          <a:xfrm>
            <a:off x="3346450" y="6229350"/>
            <a:ext cx="4679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4"/>
              </a:rPr>
              <a:t>Reference: Design ThinkingTemplate for Students</a:t>
            </a:r>
            <a:endParaRPr lang="en-US"/>
          </a:p>
        </p:txBody>
      </p:sp>
      <p:sp>
        <p:nvSpPr>
          <p:cNvPr id="4" name="Footer Placeholder 3">
            <a:extLst>
              <a:ext uri="{FF2B5EF4-FFF2-40B4-BE49-F238E27FC236}">
                <a16:creationId xmlns:a16="http://schemas.microsoft.com/office/drawing/2014/main" id="{1A66E0D1-B09E-4BA9-95B8-B3EDCA25CF8B}"/>
              </a:ext>
            </a:extLst>
          </p:cNvPr>
          <p:cNvSpPr>
            <a:spLocks noGrp="1"/>
          </p:cNvSpPr>
          <p:nvPr>
            <p:ph type="ftr" sz="quarter" idx="11"/>
          </p:nvPr>
        </p:nvSpPr>
        <p:spPr>
          <a:xfrm>
            <a:off x="7924800" y="6356350"/>
            <a:ext cx="4114800" cy="365125"/>
          </a:xfrm>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C1B5A4D0-1F76-4695-8A82-E1B2B0C2C339}"/>
              </a:ext>
            </a:extLst>
          </p:cNvPr>
          <p:cNvSpPr>
            <a:spLocks noGrp="1"/>
          </p:cNvSpPr>
          <p:nvPr>
            <p:ph type="sldNum" sz="quarter" idx="12"/>
          </p:nvPr>
        </p:nvSpPr>
        <p:spPr/>
        <p:txBody>
          <a:bodyPr/>
          <a:lstStyle/>
          <a:p>
            <a:fld id="{89A9F5DF-CAFA-4BBF-9B0F-449F85381360}" type="slidenum">
              <a:rPr lang="en-US" smtClean="0"/>
              <a:t>34</a:t>
            </a:fld>
            <a:endParaRPr lang="en-US"/>
          </a:p>
        </p:txBody>
      </p:sp>
    </p:spTree>
    <p:extLst>
      <p:ext uri="{BB962C8B-B14F-4D97-AF65-F5344CB8AC3E}">
        <p14:creationId xmlns:p14="http://schemas.microsoft.com/office/powerpoint/2010/main" val="3236605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97F-4CB5-4F2E-A163-8C19578EF69D}"/>
              </a:ext>
            </a:extLst>
          </p:cNvPr>
          <p:cNvSpPr>
            <a:spLocks noGrp="1"/>
          </p:cNvSpPr>
          <p:nvPr>
            <p:ph type="title"/>
          </p:nvPr>
        </p:nvSpPr>
        <p:spPr>
          <a:xfrm>
            <a:off x="495300" y="722788"/>
            <a:ext cx="10515600" cy="806980"/>
          </a:xfrm>
        </p:spPr>
        <p:txBody>
          <a:bodyPr>
            <a:normAutofit/>
          </a:bodyPr>
          <a:lstStyle/>
          <a:p>
            <a:r>
              <a:rPr lang="en-US" sz="4000" b="1" dirty="0">
                <a:solidFill>
                  <a:schemeClr val="accent1">
                    <a:lumMod val="75000"/>
                  </a:schemeClr>
                </a:solidFill>
                <a:latin typeface="Arial"/>
                <a:cs typeface="Arial"/>
              </a:rPr>
              <a:t>Case Study: Take Home Activity</a:t>
            </a:r>
            <a:endParaRPr lang="en-IN" sz="4000" b="1" dirty="0">
              <a:solidFill>
                <a:schemeClr val="accent1">
                  <a:lumMod val="75000"/>
                </a:schemeClr>
              </a:solidFill>
              <a:latin typeface="Arial"/>
              <a:cs typeface="Arial"/>
            </a:endParaRPr>
          </a:p>
        </p:txBody>
      </p:sp>
      <p:sp>
        <p:nvSpPr>
          <p:cNvPr id="3" name="Content Placeholder 2">
            <a:extLst>
              <a:ext uri="{FF2B5EF4-FFF2-40B4-BE49-F238E27FC236}">
                <a16:creationId xmlns:a16="http://schemas.microsoft.com/office/drawing/2014/main" id="{4F92D312-9292-4630-9BBA-A2228CFB340C}"/>
              </a:ext>
            </a:extLst>
          </p:cNvPr>
          <p:cNvSpPr>
            <a:spLocks noGrp="1"/>
          </p:cNvSpPr>
          <p:nvPr>
            <p:ph idx="1"/>
          </p:nvPr>
        </p:nvSpPr>
        <p:spPr>
          <a:xfrm>
            <a:off x="1032934" y="1456107"/>
            <a:ext cx="10515600" cy="5031105"/>
          </a:xfrm>
        </p:spPr>
        <p:txBody>
          <a:bodyPr vert="horz" lIns="91440" tIns="45720" rIns="91440" bIns="45720" rtlCol="0" anchor="t">
            <a:noAutofit/>
          </a:bodyPr>
          <a:lstStyle/>
          <a:p>
            <a:pPr algn="just">
              <a:lnSpc>
                <a:spcPct val="150000"/>
              </a:lnSpc>
            </a:pPr>
            <a:r>
              <a:rPr lang="en-US" sz="2400" dirty="0">
                <a:latin typeface="Arial"/>
                <a:cs typeface="Arial"/>
              </a:rPr>
              <a:t>Hospital “Arogya” a multispecialty hospital want to upgrade and make a mobile application for their patients and visitors so that the hospital can provide their patient with the number of services through mobile application only and this will help hospital to reduce redundant work and they can utilize their time more efficiently and patients will get services on demand and on time.  </a:t>
            </a:r>
            <a:endParaRPr lang="en-IN" sz="2400" dirty="0">
              <a:latin typeface="Arial"/>
              <a:cs typeface="Arial"/>
            </a:endParaRPr>
          </a:p>
          <a:p>
            <a:pPr algn="just">
              <a:lnSpc>
                <a:spcPct val="150000"/>
              </a:lnSpc>
            </a:pPr>
            <a:r>
              <a:rPr lang="en-US" sz="2400" dirty="0">
                <a:latin typeface="Arial"/>
                <a:cs typeface="Arial"/>
              </a:rPr>
              <a:t>You are hired to implement this online IT solution for the Hospital. How will you use Design Thinking to produce the user centered solution that solve the pain point of users.</a:t>
            </a:r>
            <a:endParaRPr lang="en-IN" sz="2400" dirty="0">
              <a:latin typeface="Arial"/>
              <a:cs typeface="Arial"/>
            </a:endParaRPr>
          </a:p>
        </p:txBody>
      </p:sp>
      <p:sp>
        <p:nvSpPr>
          <p:cNvPr id="4" name="Footer Placeholder 3">
            <a:extLst>
              <a:ext uri="{FF2B5EF4-FFF2-40B4-BE49-F238E27FC236}">
                <a16:creationId xmlns:a16="http://schemas.microsoft.com/office/drawing/2014/main" id="{43835686-E8FE-4384-88A7-47A1232D239A}"/>
              </a:ext>
            </a:extLst>
          </p:cNvPr>
          <p:cNvSpPr>
            <a:spLocks noGrp="1"/>
          </p:cNvSpPr>
          <p:nvPr>
            <p:ph type="ftr" sz="quarter" idx="11"/>
          </p:nvPr>
        </p:nvSpPr>
        <p:spPr/>
        <p:txBody>
          <a:bodyPr/>
          <a:lstStyle/>
          <a:p>
            <a:r>
              <a:rPr lang="en-US" dirty="0"/>
              <a:t>Disclaimer: The content is created for educational purposes only.  © </a:t>
            </a:r>
            <a:r>
              <a:rPr lang="en-US" dirty="0" err="1"/>
              <a:t>Edunet</a:t>
            </a:r>
            <a:r>
              <a:rPr lang="en-US" dirty="0"/>
              <a:t> Foundation. All rights reserved.​</a:t>
            </a:r>
          </a:p>
        </p:txBody>
      </p:sp>
      <p:sp>
        <p:nvSpPr>
          <p:cNvPr id="5" name="Slide Number Placeholder 4">
            <a:extLst>
              <a:ext uri="{FF2B5EF4-FFF2-40B4-BE49-F238E27FC236}">
                <a16:creationId xmlns:a16="http://schemas.microsoft.com/office/drawing/2014/main" id="{86F6DCB2-6857-46A9-8618-090C6473803C}"/>
              </a:ext>
            </a:extLst>
          </p:cNvPr>
          <p:cNvSpPr>
            <a:spLocks noGrp="1"/>
          </p:cNvSpPr>
          <p:nvPr>
            <p:ph type="sldNum" sz="quarter" idx="12"/>
          </p:nvPr>
        </p:nvSpPr>
        <p:spPr/>
        <p:txBody>
          <a:bodyPr/>
          <a:lstStyle/>
          <a:p>
            <a:fld id="{89A9F5DF-CAFA-4BBF-9B0F-449F85381360}" type="slidenum">
              <a:rPr lang="en-US" smtClean="0"/>
              <a:t>35</a:t>
            </a:fld>
            <a:endParaRPr lang="en-US"/>
          </a:p>
        </p:txBody>
      </p:sp>
    </p:spTree>
    <p:extLst>
      <p:ext uri="{BB962C8B-B14F-4D97-AF65-F5344CB8AC3E}">
        <p14:creationId xmlns:p14="http://schemas.microsoft.com/office/powerpoint/2010/main" val="897804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390D-66D7-47A9-B02D-52FFC3B7CFD4}"/>
              </a:ext>
            </a:extLst>
          </p:cNvPr>
          <p:cNvSpPr>
            <a:spLocks noGrp="1"/>
          </p:cNvSpPr>
          <p:nvPr>
            <p:ph type="title"/>
          </p:nvPr>
        </p:nvSpPr>
        <p:spPr>
          <a:xfrm>
            <a:off x="838200" y="989542"/>
            <a:ext cx="10515600" cy="859896"/>
          </a:xfrm>
        </p:spPr>
        <p:txBody>
          <a:bodyPr>
            <a:normAutofit/>
          </a:bodyPr>
          <a:lstStyle/>
          <a:p>
            <a:r>
              <a:rPr lang="en-US" sz="4000" b="1">
                <a:solidFill>
                  <a:schemeClr val="accent1">
                    <a:lumMod val="75000"/>
                  </a:schemeClr>
                </a:solidFill>
                <a:latin typeface="Arial"/>
                <a:cs typeface="Calibri Light"/>
              </a:rPr>
              <a:t>Reference</a:t>
            </a:r>
          </a:p>
        </p:txBody>
      </p:sp>
      <p:sp>
        <p:nvSpPr>
          <p:cNvPr id="3" name="Content Placeholder 2">
            <a:extLst>
              <a:ext uri="{FF2B5EF4-FFF2-40B4-BE49-F238E27FC236}">
                <a16:creationId xmlns:a16="http://schemas.microsoft.com/office/drawing/2014/main" id="{08304A54-5060-407B-AA9A-78B247F0AD13}"/>
              </a:ext>
            </a:extLst>
          </p:cNvPr>
          <p:cNvSpPr>
            <a:spLocks noGrp="1"/>
          </p:cNvSpPr>
          <p:nvPr>
            <p:ph idx="1"/>
          </p:nvPr>
        </p:nvSpPr>
        <p:spPr>
          <a:xfrm>
            <a:off x="1325034" y="1931459"/>
            <a:ext cx="10515600" cy="4277255"/>
          </a:xfrm>
        </p:spPr>
        <p:txBody>
          <a:bodyPr vert="horz" lIns="91440" tIns="45720" rIns="91440" bIns="45720" rtlCol="0" anchor="t">
            <a:normAutofit/>
          </a:bodyPr>
          <a:lstStyle/>
          <a:p>
            <a:pPr marL="514350" indent="-514350">
              <a:buAutoNum type="arabicPeriod"/>
            </a:pPr>
            <a:r>
              <a:rPr lang="en-US" sz="2400">
                <a:solidFill>
                  <a:schemeClr val="accent1">
                    <a:lumMod val="75000"/>
                  </a:schemeClr>
                </a:solidFill>
                <a:latin typeface="Arial"/>
                <a:ea typeface="+mn-lt"/>
                <a:cs typeface="+mn-lt"/>
                <a:hlinkClick r:id="rId2">
                  <a:extLst>
                    <a:ext uri="{A12FA001-AC4F-418D-AE19-62706E023703}">
                      <ahyp:hlinkClr xmlns:ahyp="http://schemas.microsoft.com/office/drawing/2018/hyperlinkcolor" val="tx"/>
                    </a:ext>
                  </a:extLst>
                </a:hlinkClick>
              </a:rPr>
              <a:t>stages of design thinking - Bing images</a:t>
            </a:r>
            <a:endParaRPr lang="en-US" sz="2400">
              <a:solidFill>
                <a:schemeClr val="accent1">
                  <a:lumMod val="75000"/>
                </a:schemeClr>
              </a:solidFill>
              <a:latin typeface="Arial"/>
              <a:ea typeface="+mn-lt"/>
              <a:cs typeface="+mn-lt"/>
            </a:endParaRPr>
          </a:p>
          <a:p>
            <a:pPr marL="514350" indent="-514350">
              <a:buAutoNum type="arabicPeriod"/>
            </a:pPr>
            <a:r>
              <a:rPr lang="en-US" sz="2400">
                <a:solidFill>
                  <a:schemeClr val="accent1">
                    <a:lumMod val="75000"/>
                  </a:schemeClr>
                </a:solidFill>
                <a:latin typeface="Arial"/>
                <a:cs typeface="Calibri"/>
                <a:hlinkClick r:id="rId3">
                  <a:extLst>
                    <a:ext uri="{A12FA001-AC4F-418D-AE19-62706E023703}">
                      <ahyp:hlinkClr xmlns:ahyp="http://schemas.microsoft.com/office/drawing/2018/hyperlinkcolor" val="tx"/>
                    </a:ext>
                  </a:extLst>
                </a:hlinkClick>
              </a:rPr>
              <a:t>Child Empathy - Bing images</a:t>
            </a:r>
            <a:endParaRPr lang="en-US" sz="2400">
              <a:solidFill>
                <a:schemeClr val="accent1">
                  <a:lumMod val="75000"/>
                </a:schemeClr>
              </a:solidFill>
              <a:latin typeface="Arial"/>
              <a:ea typeface="+mn-lt"/>
              <a:cs typeface="+mn-lt"/>
            </a:endParaRPr>
          </a:p>
          <a:p>
            <a:pPr marL="514350" indent="-514350">
              <a:buAutoNum type="arabicPeriod"/>
            </a:pPr>
            <a:r>
              <a:rPr lang="en-US" sz="2400">
                <a:solidFill>
                  <a:schemeClr val="accent1">
                    <a:lumMod val="75000"/>
                  </a:schemeClr>
                </a:solidFill>
                <a:latin typeface="Arial"/>
                <a:ea typeface="+mn-lt"/>
                <a:cs typeface="+mn-lt"/>
                <a:hlinkClick r:id="rId4">
                  <a:extLst>
                    <a:ext uri="{A12FA001-AC4F-418D-AE19-62706E023703}">
                      <ahyp:hlinkClr xmlns:ahyp="http://schemas.microsoft.com/office/drawing/2018/hyperlinkcolor" val="tx"/>
                    </a:ext>
                  </a:extLst>
                </a:hlinkClick>
              </a:rPr>
              <a:t> ideate - Bing images</a:t>
            </a:r>
            <a:endParaRPr lang="en-US" sz="2400">
              <a:solidFill>
                <a:schemeClr val="accent1">
                  <a:lumMod val="75000"/>
                </a:schemeClr>
              </a:solidFill>
              <a:latin typeface="Arial"/>
              <a:ea typeface="+mn-lt"/>
              <a:cs typeface="+mn-lt"/>
            </a:endParaRPr>
          </a:p>
          <a:p>
            <a:pPr marL="514350" indent="-514350">
              <a:buAutoNum type="arabicPeriod"/>
            </a:pPr>
            <a:r>
              <a:rPr lang="en-US" sz="2400">
                <a:solidFill>
                  <a:schemeClr val="accent1">
                    <a:lumMod val="75000"/>
                  </a:schemeClr>
                </a:solidFill>
                <a:latin typeface="Arial"/>
                <a:ea typeface="+mn-lt"/>
                <a:cs typeface="+mn-lt"/>
                <a:hlinkClick r:id="rId5">
                  <a:extLst>
                    <a:ext uri="{A12FA001-AC4F-418D-AE19-62706E023703}">
                      <ahyp:hlinkClr xmlns:ahyp="http://schemas.microsoft.com/office/drawing/2018/hyperlinkcolor" val="tx"/>
                    </a:ext>
                  </a:extLst>
                </a:hlinkClick>
              </a:rPr>
              <a:t>Design ThinkingTemplate for Students - Bing images</a:t>
            </a:r>
            <a:endParaRPr lang="en-US" sz="2400">
              <a:solidFill>
                <a:schemeClr val="accent1">
                  <a:lumMod val="75000"/>
                </a:schemeClr>
              </a:solidFill>
              <a:latin typeface="Arial"/>
              <a:ea typeface="+mn-lt"/>
              <a:cs typeface="+mn-lt"/>
            </a:endParaRPr>
          </a:p>
          <a:p>
            <a:pPr marL="514350" indent="-514350">
              <a:buAutoNum type="arabicPeriod"/>
            </a:pPr>
            <a:r>
              <a:rPr lang="en-US" sz="2400">
                <a:solidFill>
                  <a:schemeClr val="accent1">
                    <a:lumMod val="75000"/>
                  </a:schemeClr>
                </a:solidFill>
                <a:latin typeface="Arial"/>
                <a:ea typeface="+mn-lt"/>
                <a:cs typeface="+mn-lt"/>
                <a:hlinkClick r:id="rId6">
                  <a:extLst>
                    <a:ext uri="{A12FA001-AC4F-418D-AE19-62706E023703}">
                      <ahyp:hlinkClr xmlns:ahyp="http://schemas.microsoft.com/office/drawing/2018/hyperlinkcolor" val="tx"/>
                    </a:ext>
                  </a:extLst>
                </a:hlinkClick>
              </a:rPr>
              <a:t>Design That Solves Problems for the World’s Poor - The New York Times (nytimes.com)</a:t>
            </a:r>
            <a:endParaRPr lang="en-US" sz="2400">
              <a:solidFill>
                <a:schemeClr val="accent1">
                  <a:lumMod val="75000"/>
                </a:schemeClr>
              </a:solidFill>
              <a:latin typeface="Arial"/>
              <a:cs typeface="Calibri"/>
            </a:endParaRPr>
          </a:p>
          <a:p>
            <a:pPr marL="514350" indent="-514350">
              <a:buAutoNum type="arabicPeriod"/>
            </a:pPr>
            <a:r>
              <a:rPr lang="en-US" sz="2400">
                <a:solidFill>
                  <a:schemeClr val="accent1">
                    <a:lumMod val="75000"/>
                  </a:schemeClr>
                </a:solidFill>
                <a:latin typeface="Arial"/>
                <a:cs typeface="Arial"/>
                <a:hlinkClick r:id="rId7">
                  <a:extLst>
                    <a:ext uri="{A12FA001-AC4F-418D-AE19-62706E023703}">
                      <ahyp:hlinkClr xmlns:ahyp="http://schemas.microsoft.com/office/drawing/2018/hyperlinkcolor" val="tx"/>
                    </a:ext>
                  </a:extLst>
                </a:hlinkClick>
              </a:rPr>
              <a:t>Computational thinking and design process withLittlebits droids · nebraska-gencyber-modules (mlhale.github.io)</a:t>
            </a:r>
            <a:endParaRPr lang="en-US" sz="2400">
              <a:solidFill>
                <a:schemeClr val="accent1">
                  <a:lumMod val="75000"/>
                </a:schemeClr>
              </a:solidFill>
              <a:latin typeface="Arial"/>
              <a:cs typeface="Calibri" panose="020F0502020204030204"/>
            </a:endParaRPr>
          </a:p>
          <a:p>
            <a:pPr marL="514350" indent="-514350">
              <a:buAutoNum type="arabicPeriod"/>
            </a:pPr>
            <a:r>
              <a:rPr lang="en-US" sz="2400">
                <a:solidFill>
                  <a:schemeClr val="accent1">
                    <a:lumMod val="75000"/>
                  </a:schemeClr>
                </a:solidFill>
                <a:latin typeface="Arial"/>
                <a:cs typeface="Arial"/>
                <a:hlinkClick r:id="rId8">
                  <a:extLst>
                    <a:ext uri="{A12FA001-AC4F-418D-AE19-62706E023703}">
                      <ahyp:hlinkClr xmlns:ahyp="http://schemas.microsoft.com/office/drawing/2018/hyperlinkcolor" val="tx"/>
                    </a:ext>
                  </a:extLst>
                </a:hlinkClick>
              </a:rPr>
              <a:t>prototype in app - Bing images</a:t>
            </a:r>
            <a:endParaRPr lang="en-US" sz="2400">
              <a:solidFill>
                <a:schemeClr val="accent1">
                  <a:lumMod val="75000"/>
                </a:schemeClr>
              </a:solidFill>
              <a:latin typeface="Arial"/>
              <a:ea typeface="+mn-lt"/>
              <a:cs typeface="+mn-lt"/>
            </a:endParaRPr>
          </a:p>
          <a:p>
            <a:pPr marL="514350" indent="-514350">
              <a:buAutoNum type="arabicPeriod"/>
            </a:pPr>
            <a:endParaRPr lang="en-US" sz="2400">
              <a:solidFill>
                <a:schemeClr val="accent1">
                  <a:lumMod val="75000"/>
                </a:schemeClr>
              </a:solidFill>
              <a:latin typeface="Arial"/>
              <a:cs typeface="Arial"/>
            </a:endParaRPr>
          </a:p>
          <a:p>
            <a:pPr marL="514350" indent="-514350">
              <a:buAutoNum type="arabicPeriod"/>
            </a:pPr>
            <a:endParaRPr lang="en-US" sz="2400">
              <a:latin typeface="Arial"/>
              <a:cs typeface="Calibri"/>
            </a:endParaRPr>
          </a:p>
          <a:p>
            <a:pPr marL="514350" indent="-514350">
              <a:buAutoNum type="arabicPeriod"/>
            </a:pPr>
            <a:endParaRPr lang="en-US">
              <a:latin typeface="Arial"/>
              <a:cs typeface="Calibri"/>
            </a:endParaRPr>
          </a:p>
          <a:p>
            <a:pPr marL="514350" indent="-514350">
              <a:buAutoNum type="arabicPeriod"/>
            </a:pPr>
            <a:endParaRPr lang="en-US">
              <a:latin typeface="Arial"/>
              <a:cs typeface="Calibri"/>
            </a:endParaRPr>
          </a:p>
          <a:p>
            <a:pPr marL="0" indent="0">
              <a:buNone/>
            </a:pPr>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FFC2FBC5-F121-407D-A7DF-D7CC6C624693}"/>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8770BED8-AE6A-42B2-9CD5-5BC7EC1772CA}"/>
              </a:ext>
            </a:extLst>
          </p:cNvPr>
          <p:cNvSpPr>
            <a:spLocks noGrp="1"/>
          </p:cNvSpPr>
          <p:nvPr>
            <p:ph type="sldNum" sz="quarter" idx="12"/>
          </p:nvPr>
        </p:nvSpPr>
        <p:spPr/>
        <p:txBody>
          <a:bodyPr/>
          <a:lstStyle/>
          <a:p>
            <a:fld id="{89A9F5DF-CAFA-4BBF-9B0F-449F85381360}" type="slidenum">
              <a:rPr lang="en-US" dirty="0" smtClean="0"/>
              <a:t>36</a:t>
            </a:fld>
            <a:endParaRPr lang="en-US" dirty="0"/>
          </a:p>
        </p:txBody>
      </p:sp>
    </p:spTree>
    <p:extLst>
      <p:ext uri="{BB962C8B-B14F-4D97-AF65-F5344CB8AC3E}">
        <p14:creationId xmlns:p14="http://schemas.microsoft.com/office/powerpoint/2010/main" val="33754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pic>
        <p:nvPicPr>
          <p:cNvPr id="517" name="Google Shape;517;p40"/>
          <p:cNvPicPr preferRelativeResize="0"/>
          <p:nvPr/>
        </p:nvPicPr>
        <p:blipFill rotWithShape="1">
          <a:blip r:embed="rId3">
            <a:alphaModFix/>
          </a:blip>
          <a:srcRect/>
          <a:stretch/>
        </p:blipFill>
        <p:spPr>
          <a:xfrm>
            <a:off x="1393371" y="1483360"/>
            <a:ext cx="8958943" cy="4852126"/>
          </a:xfrm>
          <a:prstGeom prst="rect">
            <a:avLst/>
          </a:prstGeom>
          <a:noFill/>
          <a:ln>
            <a:noFill/>
          </a:ln>
        </p:spPr>
      </p:pic>
      <p:sp>
        <p:nvSpPr>
          <p:cNvPr id="2" name="Footer Placeholder 1">
            <a:extLst>
              <a:ext uri="{FF2B5EF4-FFF2-40B4-BE49-F238E27FC236}">
                <a16:creationId xmlns:a16="http://schemas.microsoft.com/office/drawing/2014/main" id="{4676F508-F206-4C67-8165-8EADE9AC3315}"/>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3" name="Slide Number Placeholder 2">
            <a:extLst>
              <a:ext uri="{FF2B5EF4-FFF2-40B4-BE49-F238E27FC236}">
                <a16:creationId xmlns:a16="http://schemas.microsoft.com/office/drawing/2014/main" id="{D0BAE462-F918-4E47-B0BA-50600B59FF99}"/>
              </a:ext>
            </a:extLst>
          </p:cNvPr>
          <p:cNvSpPr>
            <a:spLocks noGrp="1"/>
          </p:cNvSpPr>
          <p:nvPr>
            <p:ph type="sldNum" sz="quarter" idx="12"/>
          </p:nvPr>
        </p:nvSpPr>
        <p:spPr/>
        <p:txBody>
          <a:bodyPr/>
          <a:lstStyle/>
          <a:p>
            <a:fld id="{89A9F5DF-CAFA-4BBF-9B0F-449F85381360}" type="slidenum">
              <a:rPr lang="en-US" smtClean="0"/>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FE1C-6A51-4E3B-9F06-BC59279E59AA}"/>
              </a:ext>
            </a:extLst>
          </p:cNvPr>
          <p:cNvSpPr>
            <a:spLocks noGrp="1"/>
          </p:cNvSpPr>
          <p:nvPr>
            <p:ph type="title"/>
          </p:nvPr>
        </p:nvSpPr>
        <p:spPr>
          <a:xfrm>
            <a:off x="838200" y="989541"/>
            <a:ext cx="10515600" cy="711730"/>
          </a:xfrm>
        </p:spPr>
        <p:txBody>
          <a:bodyPr>
            <a:normAutofit/>
          </a:bodyPr>
          <a:lstStyle/>
          <a:p>
            <a:r>
              <a:rPr lang="en-IN" sz="4000" b="1" dirty="0">
                <a:solidFill>
                  <a:schemeClr val="accent1">
                    <a:lumMod val="75000"/>
                  </a:schemeClr>
                </a:solidFill>
                <a:latin typeface="Arial"/>
                <a:cs typeface="Calibri Light"/>
              </a:rPr>
              <a:t>Design Thinking over Traditional Method</a:t>
            </a:r>
            <a:endParaRPr lang="en-IN" sz="4000" b="1" dirty="0">
              <a:solidFill>
                <a:schemeClr val="accent1">
                  <a:lumMod val="75000"/>
                </a:schemeClr>
              </a:solidFill>
              <a:latin typeface="Arial"/>
              <a:cs typeface="Arial"/>
            </a:endParaRPr>
          </a:p>
        </p:txBody>
      </p:sp>
      <p:sp>
        <p:nvSpPr>
          <p:cNvPr id="3" name="Content Placeholder 2">
            <a:extLst>
              <a:ext uri="{FF2B5EF4-FFF2-40B4-BE49-F238E27FC236}">
                <a16:creationId xmlns:a16="http://schemas.microsoft.com/office/drawing/2014/main" id="{CF46E03C-0CE7-4CD0-9D5D-E975AC672CB7}"/>
              </a:ext>
            </a:extLst>
          </p:cNvPr>
          <p:cNvSpPr>
            <a:spLocks noGrp="1"/>
          </p:cNvSpPr>
          <p:nvPr>
            <p:ph idx="1"/>
          </p:nvPr>
        </p:nvSpPr>
        <p:spPr>
          <a:xfrm>
            <a:off x="1187450" y="1709209"/>
            <a:ext cx="10515600" cy="4351338"/>
          </a:xfrm>
        </p:spPr>
        <p:txBody>
          <a:bodyPr vert="horz" lIns="91440" tIns="45720" rIns="91440" bIns="45720" rtlCol="0" anchor="t">
            <a:normAutofit/>
          </a:bodyPr>
          <a:lstStyle/>
          <a:p>
            <a:pPr algn="just">
              <a:lnSpc>
                <a:spcPct val="150000"/>
              </a:lnSpc>
            </a:pPr>
            <a:r>
              <a:rPr lang="en-US" sz="2400">
                <a:latin typeface="Arial"/>
                <a:cs typeface="Arial"/>
              </a:rPr>
              <a:t>The traditional method,  priorities what owner is looking for and design the Online solution and customer are not even concerned and as a result it may have features that will not be used by the customers and results in the wastage of huge IT spends.</a:t>
            </a:r>
          </a:p>
          <a:p>
            <a:pPr algn="just">
              <a:lnSpc>
                <a:spcPct val="150000"/>
              </a:lnSpc>
            </a:pPr>
            <a:r>
              <a:rPr lang="en-US" sz="2400">
                <a:latin typeface="Arial"/>
                <a:cs typeface="Arial"/>
              </a:rPr>
              <a:t>But Design Thinking Methodology which widely used in the user experienced design and mainly keeps the customer at its center.</a:t>
            </a:r>
          </a:p>
          <a:p>
            <a:pPr algn="just">
              <a:lnSpc>
                <a:spcPct val="150000"/>
              </a:lnSpc>
            </a:pPr>
            <a:r>
              <a:rPr lang="en-US" sz="2400">
                <a:latin typeface="Arial"/>
                <a:cs typeface="Arial"/>
              </a:rPr>
              <a:t>Paul opted for Design Thinking.</a:t>
            </a:r>
            <a:endParaRPr lang="en-IN" sz="2400">
              <a:latin typeface="Arial"/>
              <a:cs typeface="Arial"/>
            </a:endParaRPr>
          </a:p>
          <a:p>
            <a:endParaRPr lang="en-IN"/>
          </a:p>
        </p:txBody>
      </p:sp>
      <p:sp>
        <p:nvSpPr>
          <p:cNvPr id="4" name="Footer Placeholder 3">
            <a:extLst>
              <a:ext uri="{FF2B5EF4-FFF2-40B4-BE49-F238E27FC236}">
                <a16:creationId xmlns:a16="http://schemas.microsoft.com/office/drawing/2014/main" id="{C3D65421-69A1-43C5-9DF8-3204B849FCB4}"/>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38641F9C-381F-461C-AE39-163E78857F76}"/>
              </a:ext>
            </a:extLst>
          </p:cNvPr>
          <p:cNvSpPr>
            <a:spLocks noGrp="1"/>
          </p:cNvSpPr>
          <p:nvPr>
            <p:ph type="sldNum" sz="quarter" idx="12"/>
          </p:nvPr>
        </p:nvSpPr>
        <p:spPr/>
        <p:txBody>
          <a:bodyPr/>
          <a:lstStyle/>
          <a:p>
            <a:fld id="{89A9F5DF-CAFA-4BBF-9B0F-449F85381360}" type="slidenum">
              <a:rPr lang="en-US" smtClean="0"/>
              <a:t>4</a:t>
            </a:fld>
            <a:endParaRPr lang="en-US"/>
          </a:p>
        </p:txBody>
      </p:sp>
    </p:spTree>
    <p:extLst>
      <p:ext uri="{BB962C8B-B14F-4D97-AF65-F5344CB8AC3E}">
        <p14:creationId xmlns:p14="http://schemas.microsoft.com/office/powerpoint/2010/main" val="73365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6417-C5B7-4F75-8812-BC9A5429B0E7}"/>
              </a:ext>
            </a:extLst>
          </p:cNvPr>
          <p:cNvSpPr>
            <a:spLocks noGrp="1"/>
          </p:cNvSpPr>
          <p:nvPr>
            <p:ph type="title"/>
          </p:nvPr>
        </p:nvSpPr>
        <p:spPr>
          <a:xfrm>
            <a:off x="679450" y="1222375"/>
            <a:ext cx="10515600" cy="732896"/>
          </a:xfrm>
        </p:spPr>
        <p:txBody>
          <a:bodyPr>
            <a:normAutofit fontScale="90000"/>
          </a:bodyPr>
          <a:lstStyle/>
          <a:p>
            <a:pPr algn="just"/>
            <a:br>
              <a:rPr lang="en-US" b="1">
                <a:solidFill>
                  <a:schemeClr val="accent1">
                    <a:lumMod val="75000"/>
                  </a:schemeClr>
                </a:solidFill>
                <a:latin typeface="Arial"/>
                <a:cs typeface="Arial"/>
              </a:rPr>
            </a:br>
            <a:r>
              <a:rPr lang="en-US" b="1">
                <a:solidFill>
                  <a:schemeClr val="accent1">
                    <a:lumMod val="75000"/>
                  </a:schemeClr>
                </a:solidFill>
                <a:latin typeface="Arial"/>
                <a:cs typeface="Arial"/>
              </a:rPr>
              <a:t>What is Design Thinking?</a:t>
            </a:r>
            <a:endParaRPr lang="en-US">
              <a:solidFill>
                <a:schemeClr val="accent1">
                  <a:lumMod val="75000"/>
                </a:schemeClr>
              </a:solidFill>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49E1C9BC-BB7A-4D24-94E4-E052621FBC43}"/>
              </a:ext>
            </a:extLst>
          </p:cNvPr>
          <p:cNvSpPr>
            <a:spLocks noGrp="1"/>
          </p:cNvSpPr>
          <p:nvPr>
            <p:ph idx="1"/>
          </p:nvPr>
        </p:nvSpPr>
        <p:spPr>
          <a:xfrm>
            <a:off x="996950" y="1955271"/>
            <a:ext cx="10913164" cy="3991504"/>
          </a:xfrm>
        </p:spPr>
        <p:txBody>
          <a:bodyPr vert="horz" lIns="91440" tIns="45720" rIns="91440" bIns="45720" rtlCol="0" anchor="t">
            <a:normAutofit/>
          </a:bodyPr>
          <a:lstStyle/>
          <a:p>
            <a:pPr marL="0" indent="0" algn="just">
              <a:lnSpc>
                <a:spcPct val="150000"/>
              </a:lnSpc>
              <a:spcBef>
                <a:spcPts val="0"/>
              </a:spcBef>
              <a:buNone/>
            </a:pPr>
            <a:r>
              <a:rPr lang="en-US" sz="2400" dirty="0">
                <a:solidFill>
                  <a:srgbClr val="262D3D"/>
                </a:solidFill>
                <a:latin typeface="Arial"/>
                <a:cs typeface="Arial"/>
              </a:rPr>
              <a:t>The two fundamental question that comes to your  mind while solving the problem</a:t>
            </a:r>
            <a:endParaRPr lang="en-US" sz="2400" dirty="0">
              <a:latin typeface="Arial"/>
              <a:ea typeface="+mn-lt"/>
              <a:cs typeface="+mn-lt"/>
            </a:endParaRPr>
          </a:p>
          <a:p>
            <a:pPr algn="just">
              <a:lnSpc>
                <a:spcPct val="150000"/>
              </a:lnSpc>
              <a:spcBef>
                <a:spcPts val="0"/>
              </a:spcBef>
            </a:pPr>
            <a:r>
              <a:rPr lang="en-US" sz="2400" b="1" dirty="0">
                <a:solidFill>
                  <a:srgbClr val="262D3D"/>
                </a:solidFill>
                <a:latin typeface="Arial"/>
                <a:cs typeface="Arial"/>
              </a:rPr>
              <a:t>How long will it take me to implement the solution?</a:t>
            </a:r>
            <a:endParaRPr lang="en-US" sz="2400" dirty="0">
              <a:latin typeface="Arial"/>
              <a:ea typeface="+mn-lt"/>
              <a:cs typeface="+mn-lt"/>
            </a:endParaRPr>
          </a:p>
          <a:p>
            <a:pPr algn="just">
              <a:lnSpc>
                <a:spcPct val="150000"/>
              </a:lnSpc>
              <a:spcBef>
                <a:spcPts val="0"/>
              </a:spcBef>
            </a:pPr>
            <a:r>
              <a:rPr lang="en-US" sz="2400" b="1" dirty="0">
                <a:solidFill>
                  <a:srgbClr val="262D3D"/>
                </a:solidFill>
                <a:latin typeface="Arial"/>
                <a:cs typeface="Arial"/>
              </a:rPr>
              <a:t>How much will it cost me to do it?</a:t>
            </a:r>
            <a:endParaRPr lang="en-US" sz="2400" dirty="0">
              <a:latin typeface="Arial"/>
              <a:ea typeface="+mn-lt"/>
              <a:cs typeface="+mn-lt"/>
            </a:endParaRPr>
          </a:p>
          <a:p>
            <a:pPr algn="just">
              <a:lnSpc>
                <a:spcPct val="150000"/>
              </a:lnSpc>
              <a:spcBef>
                <a:spcPts val="0"/>
              </a:spcBef>
            </a:pPr>
            <a:r>
              <a:rPr lang="en-US" sz="2400" dirty="0">
                <a:solidFill>
                  <a:srgbClr val="262D3D"/>
                </a:solidFill>
                <a:latin typeface="Arial"/>
                <a:cs typeface="Arial"/>
              </a:rPr>
              <a:t>These two are very crucial questions to solve any problem but it is not right to start with these questions.</a:t>
            </a:r>
            <a:endParaRPr lang="en-IN" sz="2400" dirty="0">
              <a:latin typeface="Arial"/>
              <a:ea typeface="+mn-lt"/>
              <a:cs typeface="+mn-lt"/>
            </a:endParaRPr>
          </a:p>
          <a:p>
            <a:endParaRPr lang="en-US" sz="2400" dirty="0">
              <a:latin typeface="Arial"/>
              <a:cs typeface="Calibri"/>
            </a:endParaRPr>
          </a:p>
        </p:txBody>
      </p:sp>
      <p:sp>
        <p:nvSpPr>
          <p:cNvPr id="4" name="Footer Placeholder 3">
            <a:extLst>
              <a:ext uri="{FF2B5EF4-FFF2-40B4-BE49-F238E27FC236}">
                <a16:creationId xmlns:a16="http://schemas.microsoft.com/office/drawing/2014/main" id="{B6F7511C-15F5-4C70-A30C-5B4DFC3B48B6}"/>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36E60AE6-43B9-4F56-A08C-FABACFA752B5}"/>
              </a:ext>
            </a:extLst>
          </p:cNvPr>
          <p:cNvSpPr>
            <a:spLocks noGrp="1"/>
          </p:cNvSpPr>
          <p:nvPr>
            <p:ph type="sldNum" sz="quarter" idx="12"/>
          </p:nvPr>
        </p:nvSpPr>
        <p:spPr/>
        <p:txBody>
          <a:bodyPr/>
          <a:lstStyle/>
          <a:p>
            <a:fld id="{89A9F5DF-CAFA-4BBF-9B0F-449F85381360}" type="slidenum">
              <a:rPr lang="en-US" smtClean="0"/>
              <a:t>5</a:t>
            </a:fld>
            <a:endParaRPr lang="en-US"/>
          </a:p>
        </p:txBody>
      </p:sp>
    </p:spTree>
    <p:extLst>
      <p:ext uri="{BB962C8B-B14F-4D97-AF65-F5344CB8AC3E}">
        <p14:creationId xmlns:p14="http://schemas.microsoft.com/office/powerpoint/2010/main" val="349649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CA0A-28E3-480B-AE0F-884258281D00}"/>
              </a:ext>
            </a:extLst>
          </p:cNvPr>
          <p:cNvSpPr>
            <a:spLocks noGrp="1"/>
          </p:cNvSpPr>
          <p:nvPr>
            <p:ph type="title"/>
          </p:nvPr>
        </p:nvSpPr>
        <p:spPr>
          <a:xfrm>
            <a:off x="421769" y="1091693"/>
            <a:ext cx="10515600" cy="616480"/>
          </a:xfrm>
        </p:spPr>
        <p:txBody>
          <a:bodyPr>
            <a:normAutofit fontScale="90000"/>
          </a:bodyPr>
          <a:lstStyle/>
          <a:p>
            <a:br>
              <a:rPr lang="en-US" b="1">
                <a:solidFill>
                  <a:schemeClr val="accent1">
                    <a:lumMod val="75000"/>
                  </a:schemeClr>
                </a:solidFill>
                <a:latin typeface="Arial"/>
                <a:cs typeface="Arial"/>
              </a:rPr>
            </a:br>
            <a:r>
              <a:rPr lang="en-US" b="1">
                <a:solidFill>
                  <a:schemeClr val="accent1">
                    <a:lumMod val="75000"/>
                  </a:schemeClr>
                </a:solidFill>
                <a:latin typeface="Arial"/>
                <a:cs typeface="Arial"/>
              </a:rPr>
              <a:t>What is Design Thinking?</a:t>
            </a:r>
            <a:endParaRPr lang="en-US">
              <a:solidFill>
                <a:schemeClr val="accent1">
                  <a:lumMod val="75000"/>
                </a:schemeClr>
              </a:solidFill>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E88EAECA-5F6C-42CA-A035-AA41EECE8359}"/>
              </a:ext>
            </a:extLst>
          </p:cNvPr>
          <p:cNvSpPr>
            <a:spLocks noGrp="1"/>
          </p:cNvSpPr>
          <p:nvPr>
            <p:ph idx="1"/>
          </p:nvPr>
        </p:nvSpPr>
        <p:spPr>
          <a:xfrm>
            <a:off x="970722" y="1825625"/>
            <a:ext cx="10515600" cy="4351338"/>
          </a:xfrm>
        </p:spPr>
        <p:txBody>
          <a:bodyPr vert="horz" lIns="91440" tIns="45720" rIns="91440" bIns="45720" rtlCol="0" anchor="t">
            <a:normAutofit fontScale="92500" lnSpcReduction="10000"/>
          </a:bodyPr>
          <a:lstStyle/>
          <a:p>
            <a:pPr>
              <a:lnSpc>
                <a:spcPct val="150000"/>
              </a:lnSpc>
              <a:spcBef>
                <a:spcPts val="0"/>
              </a:spcBef>
            </a:pPr>
            <a:r>
              <a:rPr lang="en-US">
                <a:latin typeface="Arial"/>
                <a:cs typeface="Arial"/>
              </a:rPr>
              <a:t>The valid question to ask first: </a:t>
            </a:r>
            <a:r>
              <a:rPr lang="en-US" b="1">
                <a:latin typeface="Arial"/>
                <a:cs typeface="Arial"/>
              </a:rPr>
              <a:t>“What value can I create for the people who are facing the problem?”</a:t>
            </a:r>
            <a:endParaRPr lang="en-US">
              <a:ea typeface="+mn-lt"/>
              <a:cs typeface="+mn-lt"/>
            </a:endParaRPr>
          </a:p>
          <a:p>
            <a:pPr marL="342900" indent="-342900">
              <a:lnSpc>
                <a:spcPct val="150000"/>
              </a:lnSpc>
              <a:spcBef>
                <a:spcPts val="0"/>
              </a:spcBef>
              <a:buFont typeface="Arial,Sans-Serif" panose="020B0604020202020204" pitchFamily="34" charset="0"/>
            </a:pPr>
            <a:r>
              <a:rPr lang="en-US" b="1" i="1">
                <a:latin typeface="Arial"/>
                <a:cs typeface="Arial"/>
              </a:rPr>
              <a:t>Here power of Design Thinking comes into play:</a:t>
            </a:r>
            <a:endParaRPr lang="en-US">
              <a:ea typeface="+mn-lt"/>
              <a:cs typeface="+mn-lt"/>
            </a:endParaRPr>
          </a:p>
          <a:p>
            <a:pPr lvl="1" algn="just">
              <a:lnSpc>
                <a:spcPct val="150000"/>
              </a:lnSpc>
              <a:spcBef>
                <a:spcPts val="0"/>
              </a:spcBef>
            </a:pPr>
            <a:r>
              <a:rPr lang="en-IN">
                <a:latin typeface="Arial"/>
                <a:cs typeface="Arial"/>
              </a:rPr>
              <a:t>To better understand the Scope, Requirements and timings of the products we can use the Methodology </a:t>
            </a:r>
            <a:r>
              <a:rPr lang="en-IN" b="1">
                <a:latin typeface="Arial"/>
                <a:cs typeface="Arial"/>
              </a:rPr>
              <a:t>Design Thinking</a:t>
            </a:r>
            <a:r>
              <a:rPr lang="en-IN">
                <a:latin typeface="Arial"/>
                <a:cs typeface="Arial"/>
              </a:rPr>
              <a:t>. This is useful in the “Discovery Phase” of the product.</a:t>
            </a:r>
            <a:endParaRPr lang="en-US">
              <a:ea typeface="+mn-lt"/>
              <a:cs typeface="+mn-lt"/>
            </a:endParaRPr>
          </a:p>
          <a:p>
            <a:pPr lvl="1" algn="just">
              <a:lnSpc>
                <a:spcPct val="150000"/>
              </a:lnSpc>
              <a:spcBef>
                <a:spcPts val="0"/>
              </a:spcBef>
            </a:pPr>
            <a:r>
              <a:rPr lang="en-US">
                <a:solidFill>
                  <a:srgbClr val="262D3D"/>
                </a:solidFill>
                <a:latin typeface="Arial"/>
                <a:cs typeface="Arial"/>
              </a:rPr>
              <a:t>This creative and experimental approach helps us to better understand how to create things that are not only usable but useful.</a:t>
            </a:r>
            <a:endParaRPr lang="en-IN">
              <a:ea typeface="+mn-lt"/>
              <a:cs typeface="+mn-lt"/>
            </a:endParaRPr>
          </a:p>
          <a:p>
            <a:endParaRPr lang="en-US">
              <a:cs typeface="Calibri"/>
            </a:endParaRPr>
          </a:p>
        </p:txBody>
      </p:sp>
      <p:sp>
        <p:nvSpPr>
          <p:cNvPr id="4" name="Footer Placeholder 3">
            <a:extLst>
              <a:ext uri="{FF2B5EF4-FFF2-40B4-BE49-F238E27FC236}">
                <a16:creationId xmlns:a16="http://schemas.microsoft.com/office/drawing/2014/main" id="{37D3A54B-5F7C-4062-849E-B1F9BD470E15}"/>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66E8E750-217A-4127-BF24-6CAE867CF013}"/>
              </a:ext>
            </a:extLst>
          </p:cNvPr>
          <p:cNvSpPr>
            <a:spLocks noGrp="1"/>
          </p:cNvSpPr>
          <p:nvPr>
            <p:ph type="sldNum" sz="quarter" idx="12"/>
          </p:nvPr>
        </p:nvSpPr>
        <p:spPr/>
        <p:txBody>
          <a:bodyPr/>
          <a:lstStyle/>
          <a:p>
            <a:fld id="{89A9F5DF-CAFA-4BBF-9B0F-449F85381360}" type="slidenum">
              <a:rPr lang="en-US" smtClean="0"/>
              <a:t>6</a:t>
            </a:fld>
            <a:endParaRPr lang="en-US"/>
          </a:p>
        </p:txBody>
      </p:sp>
    </p:spTree>
    <p:extLst>
      <p:ext uri="{BB962C8B-B14F-4D97-AF65-F5344CB8AC3E}">
        <p14:creationId xmlns:p14="http://schemas.microsoft.com/office/powerpoint/2010/main" val="57149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92EB-1CC8-4AA8-8A49-B0E500E60617}"/>
              </a:ext>
            </a:extLst>
          </p:cNvPr>
          <p:cNvSpPr>
            <a:spLocks noGrp="1"/>
          </p:cNvSpPr>
          <p:nvPr>
            <p:ph type="title"/>
          </p:nvPr>
        </p:nvSpPr>
        <p:spPr>
          <a:xfrm>
            <a:off x="402590" y="866563"/>
            <a:ext cx="10515600" cy="918528"/>
          </a:xfrm>
        </p:spPr>
        <p:txBody>
          <a:bodyPr>
            <a:normAutofit/>
          </a:bodyPr>
          <a:lstStyle/>
          <a:p>
            <a:r>
              <a:rPr lang="en-US" sz="4000" b="1">
                <a:solidFill>
                  <a:schemeClr val="accent1">
                    <a:lumMod val="75000"/>
                  </a:schemeClr>
                </a:solidFill>
                <a:latin typeface="Arial" panose="020B0604020202020204" pitchFamily="34" charset="0"/>
                <a:cs typeface="Arial" panose="020B0604020202020204" pitchFamily="34" charset="0"/>
              </a:rPr>
              <a:t>The Theory of Design Thinking</a:t>
            </a:r>
            <a:endParaRPr lang="en-IN" sz="4000" b="1">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AF44827-DFB5-4B61-9609-14E38AE84F9E}"/>
              </a:ext>
            </a:extLst>
          </p:cNvPr>
          <p:cNvSpPr>
            <a:spLocks noGrp="1"/>
          </p:cNvSpPr>
          <p:nvPr>
            <p:ph idx="1"/>
          </p:nvPr>
        </p:nvSpPr>
        <p:spPr>
          <a:xfrm>
            <a:off x="971550" y="1711008"/>
            <a:ext cx="10515600" cy="4039552"/>
          </a:xfrm>
        </p:spPr>
        <p:txBody>
          <a:bodyPr vert="horz" lIns="91440" tIns="45720" rIns="91440" bIns="45720" rtlCol="0" anchor="t">
            <a:normAutofit fontScale="92500" lnSpcReduction="20000"/>
          </a:bodyPr>
          <a:lstStyle/>
          <a:p>
            <a:pPr marL="0" indent="0" algn="just">
              <a:lnSpc>
                <a:spcPct val="170000"/>
              </a:lnSpc>
              <a:buNone/>
            </a:pPr>
            <a:r>
              <a:rPr lang="en-US" sz="2600" i="1">
                <a:latin typeface="Arial"/>
                <a:cs typeface="Arial"/>
              </a:rPr>
              <a:t>“Coming up with an idea is easy but producing the right one takes work. With design thinking ,throw all what you know and start with the scratch that opens up all kinds of possibilities.“</a:t>
            </a:r>
          </a:p>
          <a:p>
            <a:pPr algn="just">
              <a:lnSpc>
                <a:spcPct val="150000"/>
              </a:lnSpc>
            </a:pPr>
            <a:r>
              <a:rPr lang="en-US" sz="2600" b="1">
                <a:latin typeface="Arial"/>
                <a:cs typeface="Arial"/>
              </a:rPr>
              <a:t>Design thinking </a:t>
            </a:r>
            <a:r>
              <a:rPr lang="en-US" sz="2600">
                <a:latin typeface="Arial"/>
                <a:cs typeface="Arial"/>
              </a:rPr>
              <a:t>is a methodology that provides solution-based approach to solve problems.</a:t>
            </a:r>
          </a:p>
          <a:p>
            <a:pPr algn="just">
              <a:lnSpc>
                <a:spcPct val="150000"/>
              </a:lnSpc>
            </a:pPr>
            <a:r>
              <a:rPr lang="en-US" sz="2600" b="0" i="0">
                <a:solidFill>
                  <a:srgbClr val="262D3D"/>
                </a:solidFill>
                <a:effectLst/>
                <a:latin typeface="Arial" panose="020B0604020202020204" pitchFamily="34" charset="0"/>
                <a:cs typeface="Arial" panose="020B0604020202020204" pitchFamily="34" charset="0"/>
              </a:rPr>
              <a:t>It focuses on understanding the user perspective, with a human-centered point of view.</a:t>
            </a:r>
          </a:p>
          <a:p>
            <a:pPr marL="0" indent="0" algn="just">
              <a:lnSpc>
                <a:spcPct val="150000"/>
              </a:lnSpc>
              <a:buNone/>
            </a:pPr>
            <a:endParaRPr lang="en-IN" sz="240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57FF226-B877-4E2E-BD84-DCC2FEF547C7}"/>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5C1B9051-EEF5-4943-BDF3-93B003046571}"/>
              </a:ext>
            </a:extLst>
          </p:cNvPr>
          <p:cNvSpPr>
            <a:spLocks noGrp="1"/>
          </p:cNvSpPr>
          <p:nvPr>
            <p:ph type="sldNum" sz="quarter" idx="12"/>
          </p:nvPr>
        </p:nvSpPr>
        <p:spPr/>
        <p:txBody>
          <a:bodyPr/>
          <a:lstStyle/>
          <a:p>
            <a:fld id="{89A9F5DF-CAFA-4BBF-9B0F-449F85381360}" type="slidenum">
              <a:rPr lang="en-US" smtClean="0"/>
              <a:t>7</a:t>
            </a:fld>
            <a:endParaRPr lang="en-US"/>
          </a:p>
        </p:txBody>
      </p:sp>
    </p:spTree>
    <p:extLst>
      <p:ext uri="{BB962C8B-B14F-4D97-AF65-F5344CB8AC3E}">
        <p14:creationId xmlns:p14="http://schemas.microsoft.com/office/powerpoint/2010/main" val="393860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8C11-9915-4871-942B-BBAFB5FB16F4}"/>
              </a:ext>
            </a:extLst>
          </p:cNvPr>
          <p:cNvSpPr>
            <a:spLocks noGrp="1"/>
          </p:cNvSpPr>
          <p:nvPr>
            <p:ph type="title"/>
          </p:nvPr>
        </p:nvSpPr>
        <p:spPr>
          <a:xfrm>
            <a:off x="561340" y="1127099"/>
            <a:ext cx="10515600" cy="845662"/>
          </a:xfrm>
        </p:spPr>
        <p:txBody>
          <a:bodyPr>
            <a:normAutofit/>
          </a:bodyPr>
          <a:lstStyle/>
          <a:p>
            <a:r>
              <a:rPr lang="en-US" sz="4000" b="1">
                <a:solidFill>
                  <a:schemeClr val="accent1">
                    <a:lumMod val="75000"/>
                  </a:schemeClr>
                </a:solidFill>
                <a:latin typeface="Arial" panose="020B0604020202020204" pitchFamily="34" charset="0"/>
                <a:cs typeface="Arial" panose="020B0604020202020204" pitchFamily="34" charset="0"/>
              </a:rPr>
              <a:t>The Goal of Design Thinking</a:t>
            </a:r>
            <a:endParaRPr lang="en-IN" sz="4000" b="1">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0D6678-D7F1-48D8-8E05-4876D7B2E1E7}"/>
              </a:ext>
            </a:extLst>
          </p:cNvPr>
          <p:cNvSpPr>
            <a:spLocks noGrp="1"/>
          </p:cNvSpPr>
          <p:nvPr>
            <p:ph idx="1"/>
          </p:nvPr>
        </p:nvSpPr>
        <p:spPr>
          <a:xfrm>
            <a:off x="986367" y="2110845"/>
            <a:ext cx="10515600" cy="3609975"/>
          </a:xfrm>
        </p:spPr>
        <p:txBody>
          <a:bodyPr vert="horz" lIns="91440" tIns="45720" rIns="91440" bIns="45720" rtlCol="0" anchor="t">
            <a:normAutofit/>
          </a:bodyPr>
          <a:lstStyle/>
          <a:p>
            <a:pPr>
              <a:lnSpc>
                <a:spcPct val="150000"/>
              </a:lnSpc>
            </a:pPr>
            <a:r>
              <a:rPr lang="en-US" sz="2400" b="0" i="0">
                <a:solidFill>
                  <a:srgbClr val="262D3D"/>
                </a:solidFill>
                <a:effectLst/>
                <a:latin typeface="Arial" panose="020B0604020202020204" pitchFamily="34" charset="0"/>
                <a:cs typeface="Arial" panose="020B0604020202020204" pitchFamily="34" charset="0"/>
              </a:rPr>
              <a:t>To find the user itself and define its needs</a:t>
            </a:r>
          </a:p>
          <a:p>
            <a:pPr>
              <a:lnSpc>
                <a:spcPct val="150000"/>
              </a:lnSpc>
            </a:pPr>
            <a:r>
              <a:rPr lang="en-US" sz="2400">
                <a:solidFill>
                  <a:srgbClr val="262D3D"/>
                </a:solidFill>
                <a:latin typeface="Arial"/>
                <a:cs typeface="Arial"/>
              </a:rPr>
              <a:t>B</a:t>
            </a:r>
            <a:r>
              <a:rPr lang="en-US" sz="2400" b="0" i="0">
                <a:solidFill>
                  <a:srgbClr val="262D3D"/>
                </a:solidFill>
                <a:effectLst/>
                <a:latin typeface="Arial"/>
                <a:cs typeface="Arial"/>
              </a:rPr>
              <a:t>y finding those needs, create a solution or a product that can be useful.</a:t>
            </a:r>
          </a:p>
          <a:p>
            <a:pPr>
              <a:lnSpc>
                <a:spcPct val="150000"/>
              </a:lnSpc>
            </a:pPr>
            <a:r>
              <a:rPr lang="en-US" sz="2400" b="0" i="0">
                <a:solidFill>
                  <a:srgbClr val="262D3D"/>
                </a:solidFill>
                <a:effectLst/>
                <a:latin typeface="Arial" panose="020B0604020202020204" pitchFamily="34" charset="0"/>
                <a:cs typeface="Arial" panose="020B0604020202020204" pitchFamily="34" charset="0"/>
              </a:rPr>
              <a:t>To achieve this goal, the whole concept is split into five design thinking phases.</a:t>
            </a:r>
            <a:endParaRPr lang="en-IN" sz="240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07D6666-4A81-47EB-B3A7-39560E7461CF}"/>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6592DBDF-7724-4DCA-98D7-60DB7E58967B}"/>
              </a:ext>
            </a:extLst>
          </p:cNvPr>
          <p:cNvSpPr>
            <a:spLocks noGrp="1"/>
          </p:cNvSpPr>
          <p:nvPr>
            <p:ph type="sldNum" sz="quarter" idx="12"/>
          </p:nvPr>
        </p:nvSpPr>
        <p:spPr/>
        <p:txBody>
          <a:bodyPr/>
          <a:lstStyle/>
          <a:p>
            <a:fld id="{89A9F5DF-CAFA-4BBF-9B0F-449F85381360}" type="slidenum">
              <a:rPr lang="en-US" smtClean="0"/>
              <a:t>8</a:t>
            </a:fld>
            <a:endParaRPr lang="en-US"/>
          </a:p>
        </p:txBody>
      </p:sp>
    </p:spTree>
    <p:extLst>
      <p:ext uri="{BB962C8B-B14F-4D97-AF65-F5344CB8AC3E}">
        <p14:creationId xmlns:p14="http://schemas.microsoft.com/office/powerpoint/2010/main" val="412567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2FE2-28F8-4B32-B19F-9481FF06E5FC}"/>
              </a:ext>
            </a:extLst>
          </p:cNvPr>
          <p:cNvSpPr>
            <a:spLocks noGrp="1"/>
          </p:cNvSpPr>
          <p:nvPr>
            <p:ph type="title"/>
          </p:nvPr>
        </p:nvSpPr>
        <p:spPr>
          <a:xfrm>
            <a:off x="482600" y="690245"/>
            <a:ext cx="10515600" cy="1325563"/>
          </a:xfrm>
        </p:spPr>
        <p:txBody>
          <a:bodyPr/>
          <a:lstStyle/>
          <a:p>
            <a:r>
              <a:rPr lang="en-US" b="1">
                <a:solidFill>
                  <a:schemeClr val="accent1">
                    <a:lumMod val="75000"/>
                  </a:schemeClr>
                </a:solidFill>
                <a:latin typeface="Arial" panose="020B0604020202020204" pitchFamily="34" charset="0"/>
                <a:cs typeface="Arial" panose="020B0604020202020204" pitchFamily="34" charset="0"/>
              </a:rPr>
              <a:t>Success Stories</a:t>
            </a:r>
            <a:endParaRPr lang="en-IN">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725460-ED45-47F7-96B8-065756E95960}"/>
              </a:ext>
            </a:extLst>
          </p:cNvPr>
          <p:cNvSpPr>
            <a:spLocks noGrp="1"/>
          </p:cNvSpPr>
          <p:nvPr>
            <p:ph idx="1"/>
          </p:nvPr>
        </p:nvSpPr>
        <p:spPr>
          <a:xfrm>
            <a:off x="838200" y="1703705"/>
            <a:ext cx="10515600" cy="4351338"/>
          </a:xfrm>
        </p:spPr>
        <p:txBody>
          <a:bodyPr/>
          <a:lstStyle/>
          <a:p>
            <a:pPr algn="just">
              <a:lnSpc>
                <a:spcPct val="150000"/>
              </a:lnSpc>
            </a:pPr>
            <a:r>
              <a:rPr lang="en-US" sz="2400" b="0" i="0">
                <a:effectLst/>
                <a:latin typeface="Arial" panose="020B0604020202020204" pitchFamily="34" charset="0"/>
                <a:cs typeface="Arial" panose="020B0604020202020204" pitchFamily="34" charset="0"/>
              </a:rPr>
              <a:t>Design Thinking can help us systematically extract, teach, learn and apply human-centered techniques to solve problems in a creative and innovative way – in our designs, in our businesses, in our countries, in our lives.</a:t>
            </a:r>
          </a:p>
          <a:p>
            <a:pPr algn="just">
              <a:lnSpc>
                <a:spcPct val="150000"/>
              </a:lnSpc>
            </a:pPr>
            <a:r>
              <a:rPr lang="en-US" sz="2400" b="0" i="0">
                <a:effectLst/>
                <a:latin typeface="Arial" panose="020B0604020202020204" pitchFamily="34" charset="0"/>
                <a:cs typeface="Arial" panose="020B0604020202020204" pitchFamily="34" charset="0"/>
              </a:rPr>
              <a:t>Some of the world’s leading brands, such as Netflix, IBM, Apple, Google, Samsung and GE, have rapidly adopted the Design Thinking approach, and Design Thinking is being taught at leading universities around the world, including the school, Stanford, Harvard and MIT.</a:t>
            </a:r>
          </a:p>
          <a:p>
            <a:pPr algn="just"/>
            <a:endParaRPr lang="en-US" sz="2400" b="0" i="0">
              <a:solidFill>
                <a:schemeClr val="accent1">
                  <a:lumMod val="75000"/>
                </a:schemeClr>
              </a:solidFill>
              <a:effectLst/>
              <a:latin typeface="Arial" panose="020B0604020202020204" pitchFamily="34" charset="0"/>
              <a:cs typeface="Arial" panose="020B0604020202020204" pitchFamily="34" charset="0"/>
            </a:endParaRPr>
          </a:p>
          <a:p>
            <a:endParaRPr lang="en-IN"/>
          </a:p>
        </p:txBody>
      </p:sp>
      <p:sp>
        <p:nvSpPr>
          <p:cNvPr id="4" name="Footer Placeholder 3">
            <a:extLst>
              <a:ext uri="{FF2B5EF4-FFF2-40B4-BE49-F238E27FC236}">
                <a16:creationId xmlns:a16="http://schemas.microsoft.com/office/drawing/2014/main" id="{3584AC75-0478-4130-9352-AF6B61FAE514}"/>
              </a:ext>
            </a:extLst>
          </p:cNvPr>
          <p:cNvSpPr>
            <a:spLocks noGrp="1"/>
          </p:cNvSpPr>
          <p:nvPr>
            <p:ph type="ftr" sz="quarter" idx="11"/>
          </p:nvPr>
        </p:nvSpPr>
        <p:spPr/>
        <p:txBody>
          <a:bodyPr/>
          <a:lstStyle/>
          <a:p>
            <a:r>
              <a:rPr lang="en-US"/>
              <a:t>Disclaimer: The content is created for educational purposes only.  © Edunet Foundation. All rights reserved.​</a:t>
            </a:r>
          </a:p>
        </p:txBody>
      </p:sp>
      <p:sp>
        <p:nvSpPr>
          <p:cNvPr id="5" name="Slide Number Placeholder 4">
            <a:extLst>
              <a:ext uri="{FF2B5EF4-FFF2-40B4-BE49-F238E27FC236}">
                <a16:creationId xmlns:a16="http://schemas.microsoft.com/office/drawing/2014/main" id="{7357EC7C-7F31-49E1-84B2-98C2507F0F23}"/>
              </a:ext>
            </a:extLst>
          </p:cNvPr>
          <p:cNvSpPr>
            <a:spLocks noGrp="1"/>
          </p:cNvSpPr>
          <p:nvPr>
            <p:ph type="sldNum" sz="quarter" idx="12"/>
          </p:nvPr>
        </p:nvSpPr>
        <p:spPr/>
        <p:txBody>
          <a:bodyPr/>
          <a:lstStyle/>
          <a:p>
            <a:fld id="{89A9F5DF-CAFA-4BBF-9B0F-449F85381360}" type="slidenum">
              <a:rPr lang="en-US" smtClean="0"/>
              <a:t>9</a:t>
            </a:fld>
            <a:endParaRPr lang="en-US"/>
          </a:p>
        </p:txBody>
      </p:sp>
    </p:spTree>
    <p:extLst>
      <p:ext uri="{BB962C8B-B14F-4D97-AF65-F5344CB8AC3E}">
        <p14:creationId xmlns:p14="http://schemas.microsoft.com/office/powerpoint/2010/main" val="1487720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2894</Words>
  <Application>Microsoft Office PowerPoint</Application>
  <PresentationFormat>Widescreen</PresentationFormat>
  <Paragraphs>254</Paragraphs>
  <Slides>37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Arial,Sans-Serif</vt:lpstr>
      <vt:lpstr>Calibri</vt:lpstr>
      <vt:lpstr>Calibri Light</vt:lpstr>
      <vt:lpstr>Times New Roman</vt:lpstr>
      <vt:lpstr>Office Theme</vt:lpstr>
      <vt:lpstr>DESIGN THINKING A Framework for Innovation</vt:lpstr>
      <vt:lpstr>CASE STUDY</vt:lpstr>
      <vt:lpstr> Restaurant's Requirement: </vt:lpstr>
      <vt:lpstr>Design Thinking over Traditional Method</vt:lpstr>
      <vt:lpstr> What is Design Thinking? </vt:lpstr>
      <vt:lpstr> What is Design Thinking? </vt:lpstr>
      <vt:lpstr>The Theory of Design Thinking</vt:lpstr>
      <vt:lpstr>The Goal of Design Thinking</vt:lpstr>
      <vt:lpstr>Success Stories</vt:lpstr>
      <vt:lpstr>How Starbucks used design Thinking to reinvent itself</vt:lpstr>
      <vt:lpstr>Stages of Design Thinking</vt:lpstr>
      <vt:lpstr>Case Study in Cloud Computing :</vt:lpstr>
      <vt:lpstr>PowerPoint Presentation</vt:lpstr>
      <vt:lpstr> Stage 1: Empathize </vt:lpstr>
      <vt:lpstr>Empathize: Restaurant's case study Interview session with the Customers</vt:lpstr>
      <vt:lpstr> Stage 2: Define </vt:lpstr>
      <vt:lpstr>PowerPoint Presentation</vt:lpstr>
      <vt:lpstr>PowerPoint Presentation</vt:lpstr>
      <vt:lpstr>PowerPoint Presentation</vt:lpstr>
      <vt:lpstr>Problem Statement(Restaurant's Case study)</vt:lpstr>
      <vt:lpstr> Stage 3: IDEATE </vt:lpstr>
      <vt:lpstr>PowerPoint Presentation</vt:lpstr>
      <vt:lpstr>PowerPoint Presentation</vt:lpstr>
      <vt:lpstr>PowerPoint Presentation</vt:lpstr>
      <vt:lpstr>PowerPoint Presentation</vt:lpstr>
      <vt:lpstr>Ideation: Restaurant's Case Study</vt:lpstr>
      <vt:lpstr>Ideation</vt:lpstr>
      <vt:lpstr>Stage 4: Prototyping</vt:lpstr>
      <vt:lpstr> Prototyping </vt:lpstr>
      <vt:lpstr>Stage 5: Test</vt:lpstr>
      <vt:lpstr>Test and feedback by the Customer</vt:lpstr>
      <vt:lpstr>Iterations</vt:lpstr>
      <vt:lpstr>Implement the Solution</vt:lpstr>
      <vt:lpstr>DT Template</vt:lpstr>
      <vt:lpstr>Case Study: Take Home Activity</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Bharti Verma</cp:lastModifiedBy>
  <cp:revision>120</cp:revision>
  <dcterms:created xsi:type="dcterms:W3CDTF">2021-04-26T07:43:48Z</dcterms:created>
  <dcterms:modified xsi:type="dcterms:W3CDTF">2021-12-16T09:11:48Z</dcterms:modified>
</cp:coreProperties>
</file>